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67" r:id="rId5"/>
    <p:sldId id="258" r:id="rId6"/>
    <p:sldId id="259" r:id="rId7"/>
    <p:sldId id="260" r:id="rId8"/>
    <p:sldId id="261" r:id="rId9"/>
    <p:sldId id="268" r:id="rId10"/>
    <p:sldId id="262" r:id="rId11"/>
    <p:sldId id="263" r:id="rId12"/>
    <p:sldId id="264" r:id="rId13"/>
    <p:sldId id="265" r:id="rId14"/>
    <p:sldId id="266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0A469-2630-4F3F-8739-DBF84689ADA7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2212E-2295-4501-8D11-BD6F0E6B9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Karel Hynek Mácha - Máj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cs-CZ" b="1" dirty="0" smtClean="0">
                <a:latin typeface="Comic Sans MS" pitchFamily="66" charset="0"/>
              </a:rPr>
              <a:t>Číslo projektu</a:t>
            </a:r>
            <a:r>
              <a:rPr lang="cs-CZ" dirty="0" smtClean="0">
                <a:latin typeface="Comic Sans MS" pitchFamily="66" charset="0"/>
              </a:rPr>
              <a:t>: CZ.1.07/1.5.00/34.0124</a:t>
            </a:r>
          </a:p>
          <a:p>
            <a:pPr fontAlgn="base"/>
            <a:r>
              <a:rPr lang="cs-CZ" b="1" dirty="0" smtClean="0">
                <a:latin typeface="Comic Sans MS" pitchFamily="66" charset="0"/>
              </a:rPr>
              <a:t>Název projektu</a:t>
            </a:r>
            <a:r>
              <a:rPr lang="cs-CZ" dirty="0" smtClean="0">
                <a:latin typeface="Comic Sans MS" pitchFamily="66" charset="0"/>
              </a:rPr>
              <a:t>: Škola budoucnosti s využitím IT</a:t>
            </a:r>
          </a:p>
          <a:p>
            <a:pPr fontAlgn="base"/>
            <a:r>
              <a:rPr lang="cs-CZ" b="1" dirty="0" smtClean="0">
                <a:latin typeface="Comic Sans MS" pitchFamily="66" charset="0"/>
              </a:rPr>
              <a:t>Název školy: </a:t>
            </a:r>
            <a:r>
              <a:rPr lang="cs-CZ" dirty="0" smtClean="0">
                <a:latin typeface="Comic Sans MS" pitchFamily="66" charset="0"/>
              </a:rPr>
              <a:t>SPŠ a SOŠGS Most</a:t>
            </a:r>
          </a:p>
          <a:p>
            <a:pPr fontAlgn="base"/>
            <a:r>
              <a:rPr lang="cs-CZ" b="1" dirty="0" smtClean="0">
                <a:latin typeface="Comic Sans MS" pitchFamily="66" charset="0"/>
              </a:rPr>
              <a:t>Předmět: </a:t>
            </a:r>
            <a:r>
              <a:rPr lang="cs-CZ" dirty="0" smtClean="0">
                <a:latin typeface="Comic Sans MS" pitchFamily="66" charset="0"/>
              </a:rPr>
              <a:t>ČJL</a:t>
            </a:r>
          </a:p>
          <a:p>
            <a:pPr fontAlgn="base"/>
            <a:r>
              <a:rPr lang="cs-CZ" b="1" dirty="0" smtClean="0">
                <a:latin typeface="Comic Sans MS" pitchFamily="66" charset="0"/>
              </a:rPr>
              <a:t>Tematický okruh</a:t>
            </a:r>
            <a:r>
              <a:rPr lang="cs-CZ" dirty="0" smtClean="0">
                <a:latin typeface="Comic Sans MS" pitchFamily="66" charset="0"/>
              </a:rPr>
              <a:t>: Romantismus v české literatuře</a:t>
            </a:r>
          </a:p>
          <a:p>
            <a:pPr fontAlgn="base"/>
            <a:r>
              <a:rPr lang="cs-CZ" b="1" dirty="0" smtClean="0">
                <a:latin typeface="Comic Sans MS" pitchFamily="66" charset="0"/>
              </a:rPr>
              <a:t>Téma</a:t>
            </a:r>
            <a:r>
              <a:rPr lang="cs-CZ" dirty="0" smtClean="0">
                <a:latin typeface="Comic Sans MS" pitchFamily="66" charset="0"/>
              </a:rPr>
              <a:t>: K. H. Mácha - Máj</a:t>
            </a:r>
          </a:p>
          <a:p>
            <a:pPr fontAlgn="base"/>
            <a:r>
              <a:rPr lang="cs-CZ" b="1" dirty="0" smtClean="0">
                <a:latin typeface="Comic Sans MS" pitchFamily="66" charset="0"/>
              </a:rPr>
              <a:t>Ročník</a:t>
            </a:r>
            <a:r>
              <a:rPr lang="cs-CZ" dirty="0" smtClean="0">
                <a:latin typeface="Comic Sans MS" pitchFamily="66" charset="0"/>
              </a:rPr>
              <a:t>: </a:t>
            </a:r>
          </a:p>
          <a:p>
            <a:pPr fontAlgn="base"/>
            <a:r>
              <a:rPr lang="cs-CZ" b="1" dirty="0" smtClean="0">
                <a:latin typeface="Comic Sans MS" pitchFamily="66" charset="0"/>
              </a:rPr>
              <a:t>Jméno autora</a:t>
            </a:r>
            <a:r>
              <a:rPr lang="cs-CZ" dirty="0" smtClean="0">
                <a:latin typeface="Comic Sans MS" pitchFamily="66" charset="0"/>
              </a:rPr>
              <a:t>: Mgr. Marcela </a:t>
            </a:r>
            <a:r>
              <a:rPr lang="cs-CZ" dirty="0" err="1" smtClean="0">
                <a:latin typeface="Comic Sans MS" pitchFamily="66" charset="0"/>
              </a:rPr>
              <a:t>Hofnerová</a:t>
            </a:r>
            <a:endParaRPr lang="cs-CZ" dirty="0" smtClean="0">
              <a:latin typeface="Comic Sans MS" pitchFamily="66" charset="0"/>
            </a:endParaRPr>
          </a:p>
          <a:p>
            <a:pPr fontAlgn="base"/>
            <a:r>
              <a:rPr lang="cs-CZ" b="1" dirty="0" smtClean="0">
                <a:latin typeface="Comic Sans MS" pitchFamily="66" charset="0"/>
              </a:rPr>
              <a:t>Datum tvorby: </a:t>
            </a:r>
            <a:r>
              <a:rPr lang="cs-CZ" dirty="0" smtClean="0">
                <a:latin typeface="Comic Sans MS" pitchFamily="66" charset="0"/>
              </a:rPr>
              <a:t>16. 11. 2012</a:t>
            </a:r>
          </a:p>
          <a:p>
            <a:pPr fontAlgn="base"/>
            <a:r>
              <a:rPr lang="cs-CZ" b="1" dirty="0" smtClean="0">
                <a:latin typeface="Comic Sans MS" pitchFamily="66" charset="0"/>
              </a:rPr>
              <a:t>Anotace</a:t>
            </a:r>
            <a:r>
              <a:rPr lang="cs-CZ" dirty="0" smtClean="0">
                <a:latin typeface="Comic Sans MS" pitchFamily="66" charset="0"/>
              </a:rPr>
              <a:t>:Žáci si připomenou  základní údaje o tomto spisovateli a bude proveden rozbor vybraného lit. díla tohoto autora.</a:t>
            </a: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Karel Hynek Mácha</a:t>
            </a:r>
            <a:b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(1810 – 1836)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latin typeface="Comic Sans MS" pitchFamily="66" charset="0"/>
              </a:rPr>
              <a:t>MÁJ</a:t>
            </a:r>
            <a:endParaRPr lang="cs-CZ" sz="54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501008"/>
            <a:ext cx="20955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933056"/>
            <a:ext cx="3198862" cy="2322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347863" y="404664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Karel Hynek Mácha</a:t>
            </a:r>
            <a:endParaRPr lang="cs-CZ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b="1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1. </a:t>
            </a:r>
            <a:r>
              <a:rPr lang="cs-CZ" b="1" dirty="0" err="1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pol</a:t>
            </a:r>
            <a:r>
              <a:rPr lang="cs-CZ" b="1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. 19. st.</a:t>
            </a:r>
            <a:endParaRPr lang="cs-CZ" dirty="0">
              <a:latin typeface="Comic Sans MS" pitchFamily="66" charset="0"/>
            </a:endParaRPr>
          </a:p>
          <a:p>
            <a:pPr lvl="0"/>
            <a:r>
              <a:rPr lang="cs-CZ" b="1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romantismus</a:t>
            </a:r>
            <a:endParaRPr lang="cs-CZ" dirty="0">
              <a:latin typeface="Comic Sans MS" pitchFamily="66" charset="0"/>
            </a:endParaRPr>
          </a:p>
          <a:p>
            <a:pPr lvl="0"/>
            <a:r>
              <a:rPr lang="cs-CZ" b="1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současníci</a:t>
            </a:r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: K. J. Erben (Kytice), J. K. Tyl (Strakonický dudák, Paličova dcera), A. S. </a:t>
            </a:r>
            <a:r>
              <a:rPr lang="cs-CZ" dirty="0" err="1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Puškin</a:t>
            </a:r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 (Evžen </a:t>
            </a:r>
            <a:r>
              <a:rPr lang="cs-CZ" dirty="0" err="1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Oněgin</a:t>
            </a:r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), V. Hugo (Chrám Matky Boží v Paříži)</a:t>
            </a:r>
            <a:endParaRPr lang="cs-CZ" dirty="0">
              <a:latin typeface="Comic Sans MS" pitchFamily="66" charset="0"/>
            </a:endParaRPr>
          </a:p>
          <a:p>
            <a:pPr lvl="0"/>
            <a:r>
              <a:rPr lang="cs-CZ" b="1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informace ze života: </a:t>
            </a:r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studium filozofie a práv v Praze, právnická praxe v Litoměřicích, cestování</a:t>
            </a:r>
            <a:endParaRPr lang="cs-CZ" dirty="0">
              <a:latin typeface="Comic Sans MS" pitchFamily="66" charset="0"/>
            </a:endParaRPr>
          </a:p>
          <a:p>
            <a:pPr lvl="0"/>
            <a:r>
              <a:rPr lang="cs-CZ" b="1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dílo:</a:t>
            </a:r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 </a:t>
            </a:r>
            <a:r>
              <a:rPr lang="cs-CZ" dirty="0" err="1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Márinka</a:t>
            </a:r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, Cikáni</a:t>
            </a:r>
            <a:endParaRPr lang="cs-CZ" dirty="0">
              <a:latin typeface="Comic Sans MS" pitchFamily="66" charset="0"/>
            </a:endParaRPr>
          </a:p>
          <a:p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48680"/>
            <a:ext cx="1580638" cy="22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Pro zajímavost</a:t>
            </a:r>
            <a:endParaRPr lang="cs-CZ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700808"/>
            <a:ext cx="2707501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700808"/>
            <a:ext cx="2521526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861048"/>
            <a:ext cx="3192016" cy="2394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1772816"/>
            <a:ext cx="2451652" cy="1400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428999"/>
            <a:ext cx="2232248" cy="28859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MÁJ</a:t>
            </a:r>
            <a:endParaRPr lang="cs-CZ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b="1" dirty="0" smtClean="0">
              <a:effectLst>
                <a:outerShdw blurRad="50800" dist="381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endParaRPr lang="cs-CZ" b="1" dirty="0">
              <a:effectLst>
                <a:outerShdw blurRad="50800" dist="381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pPr>
              <a:buNone/>
            </a:pPr>
            <a:r>
              <a:rPr lang="cs-CZ" sz="51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Osoby</a:t>
            </a:r>
            <a:endParaRPr lang="cs-CZ" sz="51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  <a:p>
            <a:r>
              <a:rPr lang="cs-CZ" sz="5100" dirty="0" smtClean="0">
                <a:latin typeface="Comic Sans MS" pitchFamily="66" charset="0"/>
              </a:rPr>
              <a:t>Vilém, </a:t>
            </a:r>
            <a:r>
              <a:rPr lang="cs-CZ" sz="5100" dirty="0">
                <a:latin typeface="Comic Sans MS" pitchFamily="66" charset="0"/>
              </a:rPr>
              <a:t>Jarmila, farář, </a:t>
            </a:r>
            <a:r>
              <a:rPr lang="cs-CZ" sz="5100" dirty="0" smtClean="0">
                <a:latin typeface="Comic Sans MS" pitchFamily="66" charset="0"/>
              </a:rPr>
              <a:t>matka, Hynek</a:t>
            </a:r>
            <a:endParaRPr lang="cs-CZ" sz="5100" dirty="0">
              <a:latin typeface="Comic Sans MS" pitchFamily="66" charset="0"/>
            </a:endParaRPr>
          </a:p>
          <a:p>
            <a:pPr>
              <a:buNone/>
            </a:pPr>
            <a:r>
              <a:rPr lang="cs-CZ" sz="5100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 </a:t>
            </a:r>
            <a:r>
              <a:rPr lang="cs-CZ" sz="5100" b="1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Dějiště</a:t>
            </a:r>
            <a:endParaRPr lang="cs-CZ" sz="51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  <a:p>
            <a:r>
              <a:rPr lang="cs-CZ" sz="5100" dirty="0">
                <a:latin typeface="Comic Sans MS" pitchFamily="66" charset="0"/>
              </a:rPr>
              <a:t>Děj se odehrává především v přírodě někde v okolí Bezdězu a Doks. Také ve vězení.</a:t>
            </a:r>
          </a:p>
          <a:p>
            <a:pPr>
              <a:buNone/>
            </a:pPr>
            <a:r>
              <a:rPr lang="cs-CZ" sz="51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Žánr</a:t>
            </a:r>
            <a:endParaRPr lang="cs-CZ" sz="51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  <a:p>
            <a:r>
              <a:rPr lang="cs-CZ" sz="5100" dirty="0">
                <a:latin typeface="Comic Sans MS" pitchFamily="66" charset="0"/>
              </a:rPr>
              <a:t>- lyricko-epická báseň</a:t>
            </a:r>
          </a:p>
          <a:p>
            <a:r>
              <a:rPr lang="cs-CZ" sz="5100" dirty="0">
                <a:latin typeface="Comic Sans MS" pitchFamily="66" charset="0"/>
              </a:rPr>
              <a:t>- skládá se z předzpěvu, čtyř dějství a má dvě intermezza (mezihry)</a:t>
            </a:r>
          </a:p>
          <a:p>
            <a:r>
              <a:rPr lang="cs-CZ" sz="5100" dirty="0">
                <a:latin typeface="Comic Sans MS" pitchFamily="66" charset="0"/>
              </a:rPr>
              <a:t>- užívá jambický verš</a:t>
            </a:r>
          </a:p>
          <a:p>
            <a:r>
              <a:rPr lang="cs-CZ" sz="5100" dirty="0">
                <a:latin typeface="Comic Sans MS" pitchFamily="66" charset="0"/>
              </a:rPr>
              <a:t>- rýmy jsou střídavé, obkročné a sdružené</a:t>
            </a:r>
          </a:p>
          <a:p>
            <a:pPr>
              <a:buNone/>
            </a:pPr>
            <a:r>
              <a:rPr lang="cs-CZ" sz="51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Téma:</a:t>
            </a:r>
            <a:r>
              <a:rPr lang="cs-CZ" sz="51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5100" dirty="0">
                <a:latin typeface="Comic Sans MS" pitchFamily="66" charset="0"/>
              </a:rPr>
              <a:t>dílo řeší problém tehdejší společnosti, touhy člověka po svobodě a lásce, schopnost obětování se pro ni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32656"/>
            <a:ext cx="360040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MÁJ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Styl: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3600" dirty="0">
                <a:latin typeface="Comic Sans MS" pitchFamily="66" charset="0"/>
              </a:rPr>
              <a:t>poezie</a:t>
            </a:r>
          </a:p>
          <a:p>
            <a:pPr>
              <a:buNone/>
            </a:pP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Jazyk: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3600" dirty="0">
                <a:latin typeface="Comic Sans MS" pitchFamily="66" charset="0"/>
              </a:rPr>
              <a:t>básnické mistrovství, barvité a působivé popisy přírody, dramatická kompozice</a:t>
            </a:r>
          </a:p>
          <a:p>
            <a:pPr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Básnické </a:t>
            </a: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prostředky: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</a:p>
          <a:p>
            <a:r>
              <a:rPr lang="cs-CZ" sz="3600" dirty="0">
                <a:latin typeface="Comic Sans MS" pitchFamily="66" charset="0"/>
              </a:rPr>
              <a:t>epiteton </a:t>
            </a:r>
            <a:r>
              <a:rPr lang="cs-CZ" sz="3600" dirty="0" err="1">
                <a:latin typeface="Comic Sans MS" pitchFamily="66" charset="0"/>
              </a:rPr>
              <a:t>constans</a:t>
            </a:r>
            <a:r>
              <a:rPr lang="cs-CZ" sz="3600" dirty="0">
                <a:latin typeface="Comic Sans MS" pitchFamily="66" charset="0"/>
              </a:rPr>
              <a:t> - </a:t>
            </a:r>
            <a:r>
              <a:rPr lang="cs-CZ" sz="3600" i="1" dirty="0">
                <a:latin typeface="Comic Sans MS" pitchFamily="66" charset="0"/>
              </a:rPr>
              <a:t>"bělavé páry, bledá tvář luny"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epiteton </a:t>
            </a:r>
            <a:r>
              <a:rPr lang="cs-CZ" sz="3600" dirty="0" err="1">
                <a:latin typeface="Comic Sans MS" pitchFamily="66" charset="0"/>
              </a:rPr>
              <a:t>ornans</a:t>
            </a:r>
            <a:r>
              <a:rPr lang="cs-CZ" sz="3600" dirty="0">
                <a:latin typeface="Comic Sans MS" pitchFamily="66" charset="0"/>
              </a:rPr>
              <a:t> - </a:t>
            </a:r>
            <a:r>
              <a:rPr lang="cs-CZ" sz="3600" i="1" dirty="0">
                <a:latin typeface="Comic Sans MS" pitchFamily="66" charset="0"/>
              </a:rPr>
              <a:t>"růžový večer, večerní břeh, jezero hladké"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přirovnání - </a:t>
            </a:r>
            <a:r>
              <a:rPr lang="cs-CZ" sz="3600" i="1" dirty="0">
                <a:latin typeface="Comic Sans MS" pitchFamily="66" charset="0"/>
              </a:rPr>
              <a:t>"co slzy lásky"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kontrast - </a:t>
            </a:r>
            <a:r>
              <a:rPr lang="cs-CZ" sz="3600" i="1" dirty="0">
                <a:latin typeface="Comic Sans MS" pitchFamily="66" charset="0"/>
              </a:rPr>
              <a:t>"na tváři lehký smích, hluboký v srdci žal"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metafora a personifikace - </a:t>
            </a:r>
            <a:r>
              <a:rPr lang="cs-CZ" sz="3600" i="1" dirty="0">
                <a:latin typeface="Comic Sans MS" pitchFamily="66" charset="0"/>
              </a:rPr>
              <a:t>"jezero zvučelo tajný bol"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 err="1">
                <a:latin typeface="Comic Sans MS" pitchFamily="66" charset="0"/>
              </a:rPr>
              <a:t>oxymorón</a:t>
            </a:r>
            <a:r>
              <a:rPr lang="cs-CZ" sz="3600" dirty="0">
                <a:latin typeface="Comic Sans MS" pitchFamily="66" charset="0"/>
              </a:rPr>
              <a:t> - </a:t>
            </a:r>
            <a:r>
              <a:rPr lang="cs-CZ" sz="3600" i="1" dirty="0">
                <a:latin typeface="Comic Sans MS" pitchFamily="66" charset="0"/>
              </a:rPr>
              <a:t>"mrtvé milenky cit"</a:t>
            </a:r>
            <a:r>
              <a:rPr lang="cs-CZ" sz="3600" dirty="0">
                <a:latin typeface="Comic Sans MS" pitchFamily="66" charset="0"/>
              </a:rPr>
              <a:t>, </a:t>
            </a:r>
            <a:r>
              <a:rPr lang="cs-CZ" sz="3600" i="1" dirty="0">
                <a:latin typeface="Comic Sans MS" pitchFamily="66" charset="0"/>
              </a:rPr>
              <a:t>"zbortěné harfy tón"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metonymie - </a:t>
            </a:r>
            <a:r>
              <a:rPr lang="cs-CZ" sz="3600" i="1" dirty="0">
                <a:latin typeface="Comic Sans MS" pitchFamily="66" charset="0"/>
              </a:rPr>
              <a:t>"hrdliččin zval ku lásce hlas"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pleonasmus - </a:t>
            </a:r>
            <a:r>
              <a:rPr lang="cs-CZ" sz="3600" i="1" dirty="0">
                <a:latin typeface="Comic Sans MS" pitchFamily="66" charset="0"/>
              </a:rPr>
              <a:t>"modrý blankyt"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apostrofa - vězňův poslední pozdrav země</a:t>
            </a:r>
          </a:p>
          <a:p>
            <a:r>
              <a:rPr lang="cs-CZ" sz="3600" dirty="0">
                <a:latin typeface="Comic Sans MS" pitchFamily="66" charset="0"/>
              </a:rPr>
              <a:t>gradace - </a:t>
            </a:r>
            <a:r>
              <a:rPr lang="cs-CZ" sz="3600" i="1" dirty="0">
                <a:latin typeface="Comic Sans MS" pitchFamily="66" charset="0"/>
              </a:rPr>
              <a:t>"temná je noc, temnější mně nastává"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onomatopoie (= zvukomalba) – </a:t>
            </a:r>
            <a:r>
              <a:rPr lang="cs-CZ" sz="3600" i="1" dirty="0">
                <a:latin typeface="Comic Sans MS" pitchFamily="66" charset="0"/>
              </a:rPr>
              <a:t>„řinčí řetězů hřmot“</a:t>
            </a:r>
            <a:endParaRPr lang="cs-CZ" sz="3600" dirty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212976"/>
            <a:ext cx="2103180" cy="3195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MÁJ</a:t>
            </a:r>
            <a:endParaRPr lang="cs-CZ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Hl. myšlenka: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Zobrazit soudy a nevolnost lidí v tehdejší době. Lidé by se měli zamyslet nad možnostmi svobody a nezahazovat zbytečně svůj osud. Taky láska dvou lidí, která na nesvobodu doplatila. Rovněž se zde popisuje krása májové přírody (většinou v kontrastu ke smrti).</a:t>
            </a:r>
          </a:p>
          <a:p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1</a:t>
            </a:r>
            <a:r>
              <a:rPr lang="cs-CZ" dirty="0">
                <a:solidFill>
                  <a:srgbClr val="FFFF00"/>
                </a:solidFill>
                <a:latin typeface="Comic Sans MS" pitchFamily="66" charset="0"/>
              </a:rPr>
              <a:t>. a 3. zpěv - typická balada; 2. zpěv - filozofický; 4. zpěv – autostylizace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MÁJ</a:t>
            </a:r>
            <a:endParaRPr lang="cs-CZ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 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Obsah </a:t>
            </a:r>
            <a:r>
              <a:rPr lang="cs-CZ" dirty="0">
                <a:latin typeface="Comic Sans MS" pitchFamily="66" charset="0"/>
              </a:rPr>
              <a:t>- v úvodu díla je zařazena tzv. dedikační (věnovací) báseň Čechové jsou národ věrný</a:t>
            </a:r>
          </a:p>
          <a:p>
            <a:r>
              <a:rPr lang="cs-CZ" b="1" dirty="0">
                <a:solidFill>
                  <a:srgbClr val="FFFF00"/>
                </a:solidFill>
                <a:latin typeface="Comic Sans MS" pitchFamily="66" charset="0"/>
              </a:rPr>
              <a:t>1. zpěv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Jarmila čeká u jezera na Viléma, ale přichází zpráva o jeho uvěznění a blízké popravě. Jarmila páchá sebevraždu skokem do jezera.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Na začátku obraz májové přírody; rozhovor Jarmily s poslem = jediný dialog celé básně; 1. zpěv je zakončen zvoláním: "Jarmilo! Jarmilo!! Jarmilo!!!"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Ukázka – rozhovor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smtClean="0"/>
              <a:t>        </a:t>
            </a:r>
            <a:r>
              <a:rPr lang="cs-CZ" dirty="0" smtClean="0">
                <a:latin typeface="Comic Sans MS" pitchFamily="66" charset="0"/>
              </a:rPr>
              <a:t>„</a:t>
            </a:r>
            <a:r>
              <a:rPr lang="cs-CZ" sz="2900" dirty="0" smtClean="0">
                <a:latin typeface="Comic Sans MS" pitchFamily="66" charset="0"/>
              </a:rPr>
              <a:t>Rychlý to </a:t>
            </a:r>
            <a:r>
              <a:rPr lang="cs-CZ" sz="2900" dirty="0" err="1" smtClean="0">
                <a:latin typeface="Comic Sans MS" pitchFamily="66" charset="0"/>
              </a:rPr>
              <a:t>člůnek</a:t>
            </a:r>
            <a:r>
              <a:rPr lang="cs-CZ" sz="2900" dirty="0" smtClean="0">
                <a:latin typeface="Comic Sans MS" pitchFamily="66" charset="0"/>
              </a:rPr>
              <a:t>! blíž a blíže!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To on, to on! Ty péra, kvítí,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klobouk, oko, jenž pod ním svítí,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ten plášť!“ Již </a:t>
            </a:r>
            <a:r>
              <a:rPr lang="cs-CZ" sz="2900" dirty="0" err="1" smtClean="0">
                <a:latin typeface="Comic Sans MS" pitchFamily="66" charset="0"/>
              </a:rPr>
              <a:t>člůn</a:t>
            </a:r>
            <a:r>
              <a:rPr lang="cs-CZ" sz="2900" dirty="0" smtClean="0">
                <a:latin typeface="Comic Sans MS" pitchFamily="66" charset="0"/>
              </a:rPr>
              <a:t> pod skalou </a:t>
            </a:r>
            <a:r>
              <a:rPr lang="cs-CZ" sz="2900" dirty="0" err="1" smtClean="0">
                <a:latin typeface="Comic Sans MS" pitchFamily="66" charset="0"/>
              </a:rPr>
              <a:t>víže</a:t>
            </a:r>
            <a:r>
              <a:rPr lang="cs-CZ" sz="2900" dirty="0" smtClean="0">
                <a:latin typeface="Comic Sans MS" pitchFamily="66" charset="0"/>
              </a:rPr>
              <a:t>.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Vzhůru po skále lehký krok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uzounkou stezkou plavce vede.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Dívce se zardí tváře bledé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za dub je skryta. – Vstříc mu běží,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zaplesá – běží – dlouhý skok –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již plavci, již na prsou leží –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„Ha! Běda mi!“ Vtom lůny zář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jí známou osvítila tvář;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hrůzou se krev jí v žilách staví.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„Kde Vilém můj?“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„Viz,“ plavec k ní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tichými slovy </a:t>
            </a:r>
            <a:r>
              <a:rPr lang="cs-CZ" sz="2900" dirty="0" err="1" smtClean="0">
                <a:latin typeface="Comic Sans MS" pitchFamily="66" charset="0"/>
              </a:rPr>
              <a:t>šepce</a:t>
            </a:r>
            <a:r>
              <a:rPr lang="cs-CZ" sz="2900" dirty="0" smtClean="0">
                <a:latin typeface="Comic Sans MS" pitchFamily="66" charset="0"/>
              </a:rPr>
              <a:t> praví: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„Tam při jezeru vížka ční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nad stromů noc; její bílý stín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err="1" smtClean="0">
                <a:latin typeface="Comic Sans MS" pitchFamily="66" charset="0"/>
              </a:rPr>
              <a:t>hlubokoť</a:t>
            </a:r>
            <a:r>
              <a:rPr lang="cs-CZ" sz="2900" dirty="0" smtClean="0">
                <a:latin typeface="Comic Sans MS" pitchFamily="66" charset="0"/>
              </a:rPr>
              <a:t> stopen v jezera klín;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však hlouběji ještě u vodu vryt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je z mala okénka lampy svit;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tam Vilém myšlenkou se baví,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že příští den jej žití zbaví.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On hanu svou, on tvoji vinu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se dozvěděl; on svůdce tvého</a:t>
            </a:r>
            <a:br>
              <a:rPr lang="cs-CZ" sz="2900" dirty="0" smtClean="0">
                <a:latin typeface="Comic Sans MS" pitchFamily="66" charset="0"/>
              </a:rPr>
            </a:br>
            <a:r>
              <a:rPr lang="cs-CZ" sz="2900" dirty="0" smtClean="0">
                <a:latin typeface="Comic Sans MS" pitchFamily="66" charset="0"/>
              </a:rPr>
              <a:t>vraždě zavraždil otce svého.</a:t>
            </a:r>
            <a:r>
              <a:rPr lang="cs-CZ" sz="2900" dirty="0" smtClean="0"/>
              <a:t/>
            </a:r>
            <a:br>
              <a:rPr lang="cs-CZ" sz="2900" dirty="0" smtClean="0"/>
            </a:br>
            <a:endParaRPr lang="cs-CZ" sz="2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      Msta v patách kráčí jeho činu. –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Hanebně zemře. – Poklid mu dán,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až tváře, jenž co růže </a:t>
            </a:r>
            <a:r>
              <a:rPr lang="cs-CZ" dirty="0" err="1" smtClean="0">
                <a:latin typeface="Comic Sans MS" pitchFamily="66" charset="0"/>
              </a:rPr>
              <a:t>květou</a:t>
            </a:r>
            <a:r>
              <a:rPr lang="cs-CZ" dirty="0" smtClean="0">
                <a:latin typeface="Comic Sans MS" pitchFamily="66" charset="0"/>
              </a:rPr>
              <a:t>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zbledlé nad kolem obdrží stán,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až štíhlé </a:t>
            </a:r>
            <a:r>
              <a:rPr lang="cs-CZ" dirty="0" err="1" smtClean="0">
                <a:latin typeface="Comic Sans MS" pitchFamily="66" charset="0"/>
              </a:rPr>
              <a:t>oudy</a:t>
            </a:r>
            <a:r>
              <a:rPr lang="cs-CZ" dirty="0" smtClean="0">
                <a:latin typeface="Comic Sans MS" pitchFamily="66" charset="0"/>
              </a:rPr>
              <a:t> v kolo vpletou.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Tak skoná strašný lesů pán! –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Za hanbu jeho, za vinu svou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měj hanu světa, měj kletbu mou!“ 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      Obrátí se. – Utichl hlas –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Po skále slezl za krátký čas,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při skále </a:t>
            </a:r>
            <a:r>
              <a:rPr lang="cs-CZ" dirty="0" err="1" smtClean="0">
                <a:latin typeface="Comic Sans MS" pitchFamily="66" charset="0"/>
              </a:rPr>
              <a:t>člůn</a:t>
            </a:r>
            <a:r>
              <a:rPr lang="cs-CZ" dirty="0" smtClean="0">
                <a:latin typeface="Comic Sans MS" pitchFamily="66" charset="0"/>
              </a:rPr>
              <a:t> svůj najde.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Ten rychle letí, co čápa let,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menší a menší, až co </a:t>
            </a:r>
            <a:r>
              <a:rPr lang="cs-CZ" dirty="0" err="1" smtClean="0">
                <a:latin typeface="Comic Sans MS" pitchFamily="66" charset="0"/>
              </a:rPr>
              <a:t>lílie</a:t>
            </a:r>
            <a:r>
              <a:rPr lang="cs-CZ" dirty="0" smtClean="0">
                <a:latin typeface="Comic Sans MS" pitchFamily="66" charset="0"/>
              </a:rPr>
              <a:t> květ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mezi horami po vodě zajde. 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      Tiché jsou vlny, temný vod klín,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vše lazurným se pláštěm krylo;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nad vodou se bílých skví šatů stín,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a krajina kolem </a:t>
            </a:r>
            <a:r>
              <a:rPr lang="cs-CZ" dirty="0" err="1" smtClean="0">
                <a:latin typeface="Comic Sans MS" pitchFamily="66" charset="0"/>
              </a:rPr>
              <a:t>šepce</a:t>
            </a:r>
            <a:r>
              <a:rPr lang="cs-CZ" dirty="0" smtClean="0">
                <a:latin typeface="Comic Sans MS" pitchFamily="66" charset="0"/>
              </a:rPr>
              <a:t>: „Jarmilo!“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V hlubinách vody: „Jarmilo! Jarmilo!!“ 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      Je pozdní večer první máj –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večerní máj – je lásky čas.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Zve k lásky hrám hrdliččin hlas: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„Jarmilo! Jarmilo!! Jarmilo!!!“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MÁJ</a:t>
            </a:r>
            <a:endParaRPr lang="cs-CZ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rgbClr val="FFFF00"/>
                </a:solidFill>
                <a:latin typeface="Comic Sans MS" pitchFamily="66" charset="0"/>
              </a:rPr>
              <a:t>2. zpěv </a:t>
            </a:r>
            <a:r>
              <a:rPr lang="cs-CZ" dirty="0">
                <a:latin typeface="Comic Sans MS" pitchFamily="66" charset="0"/>
              </a:rPr>
              <a:t>(tvoří téměř třetinu celé básně)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Dozvídáme se z Vilémových vzpomínek, že se poté, co byl otcem vyhnán z domova, stal vůdcem loupežníků. Zamiloval se do dívky (Jarmila) a teprve, když zavraždil jejího svůdce, zjistil, že to byl jeho otec. Vilém ve vězení přemýšlí nad otázkami viny (on není vinen, </a:t>
            </a:r>
            <a:r>
              <a:rPr lang="cs-CZ" dirty="0" err="1">
                <a:latin typeface="Comic Sans MS" pitchFamily="66" charset="0"/>
              </a:rPr>
              <a:t>vinen</a:t>
            </a:r>
            <a:r>
              <a:rPr lang="cs-CZ" dirty="0">
                <a:latin typeface="Comic Sans MS" pitchFamily="66" charset="0"/>
              </a:rPr>
              <a:t> je jeho otec a společnost), nad lhostejností světa k osudu člověka, nad existencí a podobou posmrtného života, kdy následuje představa prázdnoty, nicoty bez konce. Na toto téma zřejmě promluví i k strážnému. Strážný se už dokonce života nezasmál.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Do těchto úvah zaznívají žalářní zvuky a zvuk padajících kapek vody, jež symbolizují plynoucí čas ("A ustavičně kapky hlas svým pádem dále měří čas.")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MÁJ</a:t>
            </a:r>
            <a:endParaRPr lang="cs-CZ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00"/>
                </a:solidFill>
                <a:latin typeface="Comic Sans MS" pitchFamily="66" charset="0"/>
              </a:rPr>
              <a:t>Intermezzo I.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O půlnoci - sbor duchů na popravišti očekává svého mrtvého (Viléma) 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501008"/>
            <a:ext cx="326121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1" y="3429001"/>
            <a:ext cx="3360372" cy="2520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MÁJ</a:t>
            </a:r>
            <a:endParaRPr lang="cs-CZ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>
                <a:solidFill>
                  <a:srgbClr val="FFFF00"/>
                </a:solidFill>
                <a:latin typeface="Comic Sans MS" pitchFamily="66" charset="0"/>
              </a:rPr>
              <a:t>3. zpěv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Tímto zpěvem báseň vrcholí.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Do protikladu je zde postavena krása přírody a lidský osud. Vilém je vyveden z města a lidé se sbíhají na malý pahorek blízko jezera. Vilém se naposledy dívá na krásy májové přírody, již má nyní opustit. Promlouvá s obláčky a žádá je, aby pozdravovali jeho zemi ("Ach zemi krásnou, zemi milovanou, kolébku mou i hrob můj, matku mou, vlast jedinou i v dědictví mi danou, </a:t>
            </a:r>
            <a:r>
              <a:rPr lang="cs-CZ" dirty="0" err="1">
                <a:latin typeface="Comic Sans MS" pitchFamily="66" charset="0"/>
              </a:rPr>
              <a:t>šírou</a:t>
            </a:r>
            <a:r>
              <a:rPr lang="cs-CZ" dirty="0">
                <a:latin typeface="Comic Sans MS" pitchFamily="66" charset="0"/>
              </a:rPr>
              <a:t> tu zemi, </a:t>
            </a:r>
            <a:r>
              <a:rPr lang="cs-CZ" dirty="0" err="1">
                <a:latin typeface="Comic Sans MS" pitchFamily="66" charset="0"/>
              </a:rPr>
              <a:t>zemi</a:t>
            </a:r>
            <a:r>
              <a:rPr lang="cs-CZ" dirty="0">
                <a:latin typeface="Comic Sans MS" pitchFamily="66" charset="0"/>
              </a:rPr>
              <a:t> jedinou!").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Vilém je popraven, jeho tělo vpleteno do kola a hlava nabodnuta na kůl.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3. zpěv končí zvoláním: "Viléme! Viléme!! Viléme!!!"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MÁJ</a:t>
            </a:r>
            <a:endParaRPr lang="cs-CZ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00"/>
                </a:solidFill>
                <a:latin typeface="Comic Sans MS" pitchFamily="66" charset="0"/>
              </a:rPr>
              <a:t>Intermezzo II.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Žalozpěv loupežníků nad ztrátou jejich pána. 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140968"/>
            <a:ext cx="266429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140968"/>
            <a:ext cx="4266414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MÁJ</a:t>
            </a:r>
            <a:endParaRPr lang="cs-CZ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FFFF00"/>
                </a:solidFill>
                <a:latin typeface="Comic Sans MS" pitchFamily="66" charset="0"/>
              </a:rPr>
              <a:t>4. zpěv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Po 7 letech, na Silvestra, přichází poutník (autor) na místo Vilémovy popravy a v hospodě se dozvídá příběh o Jarmile a Vilémovi. Odchází, ale 1. máje se sem znovu vrací. Závěrem celé básně je politování nejen nad hrdiny děje, ale i samotným autorem - zvolání: "Hynku! - Viléme!! - Jarmilo!!!"</a:t>
            </a:r>
            <a:br>
              <a:rPr lang="cs-CZ" dirty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Použité zdroje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http://cs.wikipedia.org/wiki/Karel_Hynek_M%C3%A1cha</a:t>
            </a:r>
          </a:p>
          <a:p>
            <a:r>
              <a:rPr lang="cs-CZ" dirty="0" smtClean="0"/>
              <a:t>http://www.televize.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</a:t>
            </a:r>
            <a:r>
              <a:rPr lang="cs-CZ" dirty="0" err="1" smtClean="0"/>
              <a:t>zarlivy</a:t>
            </a:r>
            <a:r>
              <a:rPr lang="cs-CZ" dirty="0" smtClean="0"/>
              <a:t>-</a:t>
            </a:r>
            <a:r>
              <a:rPr lang="cs-CZ" dirty="0" err="1" smtClean="0"/>
              <a:t>vznetlivy</a:t>
            </a:r>
            <a:r>
              <a:rPr lang="cs-CZ" dirty="0" smtClean="0"/>
              <a:t>-</a:t>
            </a:r>
            <a:r>
              <a:rPr lang="cs-CZ" dirty="0" err="1" smtClean="0"/>
              <a:t>bourlivak</a:t>
            </a:r>
            <a:r>
              <a:rPr lang="cs-CZ" dirty="0" smtClean="0"/>
              <a:t>-13282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filmmaj.cz</a:t>
            </a:r>
            <a:r>
              <a:rPr lang="cs-CZ" dirty="0" smtClean="0"/>
              <a:t>/</a:t>
            </a:r>
            <a:r>
              <a:rPr lang="cs-CZ" dirty="0" err="1" smtClean="0"/>
              <a:t>uvod.php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kahyma.webzdarma.cz</a:t>
            </a:r>
            <a:r>
              <a:rPr lang="cs-CZ" dirty="0" smtClean="0"/>
              <a:t>/stranka4.htm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bux.cz</a:t>
            </a:r>
            <a:r>
              <a:rPr lang="cs-CZ" dirty="0" smtClean="0"/>
              <a:t>/knihy/84641-</a:t>
            </a:r>
            <a:r>
              <a:rPr lang="cs-CZ" dirty="0" err="1" smtClean="0"/>
              <a:t>maj.html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324</Words>
  <Application>Microsoft Office PowerPoint</Application>
  <PresentationFormat>Předvádění na obrazovce (4:3)</PresentationFormat>
  <Paragraphs>77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Karel Hynek Mácha - Máj</vt:lpstr>
      <vt:lpstr>Karel Hynek Mácha (1810 – 1836)</vt:lpstr>
      <vt:lpstr>Karel Hynek Mácha</vt:lpstr>
      <vt:lpstr>Pro zajímavost</vt:lpstr>
      <vt:lpstr>MÁJ</vt:lpstr>
      <vt:lpstr>MÁJ</vt:lpstr>
      <vt:lpstr>MÁJ</vt:lpstr>
      <vt:lpstr>MÁJ</vt:lpstr>
      <vt:lpstr>Ukázka – rozhovor </vt:lpstr>
      <vt:lpstr>MÁJ</vt:lpstr>
      <vt:lpstr>MÁJ</vt:lpstr>
      <vt:lpstr>MÁJ</vt:lpstr>
      <vt:lpstr>MÁJ</vt:lpstr>
      <vt:lpstr>MÁJ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Hynek Mácha (1810 – 1836)</dc:title>
  <dc:creator>Marie Turková</dc:creator>
  <cp:lastModifiedBy>dell</cp:lastModifiedBy>
  <cp:revision>13</cp:revision>
  <dcterms:created xsi:type="dcterms:W3CDTF">2012-01-10T15:31:50Z</dcterms:created>
  <dcterms:modified xsi:type="dcterms:W3CDTF">2013-04-07T10:16:08Z</dcterms:modified>
</cp:coreProperties>
</file>