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270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64092-D67D-45D3-86D1-9B11F974185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EF0000F-02F9-4065-9AEC-A98B706A2D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64092-D67D-45D3-86D1-9B11F974185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0000F-02F9-4065-9AEC-A98B706A2D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64092-D67D-45D3-86D1-9B11F974185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EF0000F-02F9-4065-9AEC-A98B706A2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64092-D67D-45D3-86D1-9B11F974185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0000F-02F9-4065-9AEC-A98B706A2D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64092-D67D-45D3-86D1-9B11F974185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0000F-02F9-4065-9AEC-A98B706A2D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64092-D67D-45D3-86D1-9B11F974185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0000F-02F9-4065-9AEC-A98B706A2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64092-D67D-45D3-86D1-9B11F974185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0000F-02F9-4065-9AEC-A98B706A2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64092-D67D-45D3-86D1-9B11F974185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0000F-02F9-4065-9AEC-A98B706A2D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64092-D67D-45D3-86D1-9B11F974185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EF0000F-02F9-4065-9AEC-A98B706A2D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64092-D67D-45D3-86D1-9B11F974185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0000F-02F9-4065-9AEC-A98B706A2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64092-D67D-45D3-86D1-9B11F974185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0000F-02F9-4065-9AEC-A98B706A2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0864092-D67D-45D3-86D1-9B11F9741852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EF0000F-02F9-4065-9AEC-A98B706A2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latin typeface="Comic Sans MS" pitchFamily="66" charset="0"/>
              </a:rPr>
              <a:t>Karel Havlíček Borovský</a:t>
            </a:r>
            <a:endParaRPr lang="cs-CZ" b="1" dirty="0">
              <a:solidFill>
                <a:schemeClr val="accent1"/>
              </a:solidFill>
              <a:latin typeface="Comic Sans MS" pitchFamily="66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3545358"/>
          </a:xfrm>
        </p:spPr>
        <p:txBody>
          <a:bodyPr>
            <a:normAutofit fontScale="85000" lnSpcReduction="20000"/>
          </a:bodyPr>
          <a:lstStyle/>
          <a:p>
            <a:pPr fontAlgn="base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Číslo projektu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: CZ.1.07/1.5.00/34.0124</a:t>
            </a:r>
          </a:p>
          <a:p>
            <a:pPr fontAlgn="base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Název projektu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: Škola budoucnosti s využitím IT</a:t>
            </a:r>
          </a:p>
          <a:p>
            <a:pPr fontAlgn="base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Název školy: 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SPŠ a SOŠGS Most</a:t>
            </a:r>
          </a:p>
          <a:p>
            <a:pPr fontAlgn="base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ČJL</a:t>
            </a:r>
          </a:p>
          <a:p>
            <a:pPr fontAlgn="base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Tematický okruh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: Realismus v české literatuře</a:t>
            </a:r>
          </a:p>
          <a:p>
            <a:pPr fontAlgn="base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Téma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: K. H. Borovský</a:t>
            </a:r>
          </a:p>
          <a:p>
            <a:pPr fontAlgn="base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Ročník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: </a:t>
            </a:r>
          </a:p>
          <a:p>
            <a:pPr fontAlgn="base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Jméno autora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: Mgr. Marcela </a:t>
            </a:r>
            <a:r>
              <a:rPr lang="cs-CZ" dirty="0" err="1" smtClean="0">
                <a:solidFill>
                  <a:schemeClr val="tx1"/>
                </a:solidFill>
                <a:latin typeface="Comic Sans MS" pitchFamily="66" charset="0"/>
              </a:rPr>
              <a:t>Hofnerová</a:t>
            </a: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fontAlgn="base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Datum tvorby: 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11. 10. 2012</a:t>
            </a:r>
          </a:p>
          <a:p>
            <a:pPr fontAlgn="base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Anotace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:Žáci si připomenou  základní údaje o tomto spisovateli a bude proveden rozbor vybraného lit. díla tohoto autora.</a:t>
            </a: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476672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  <a:latin typeface="Comic Sans MS" pitchFamily="66" charset="0"/>
              </a:rPr>
              <a:t>Král Lávra</a:t>
            </a:r>
            <a:endParaRPr lang="cs-CZ" sz="3200" b="1" dirty="0">
              <a:solidFill>
                <a:schemeClr val="accent1"/>
              </a:solidFill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Karel Havlíček Borovský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(1821 – 1858)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996952"/>
            <a:ext cx="2628900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005064"/>
            <a:ext cx="2571750" cy="191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429000"/>
            <a:ext cx="1860798" cy="2853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188640"/>
            <a:ext cx="1224136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K. H. Borovský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>
                <a:latin typeface="Comic Sans MS" pitchFamily="66" charset="0"/>
              </a:rPr>
              <a:t>K</a:t>
            </a:r>
            <a:r>
              <a:rPr lang="cs-CZ" dirty="0" smtClean="0">
                <a:latin typeface="Comic Sans MS" pitchFamily="66" charset="0"/>
              </a:rPr>
              <a:t>.</a:t>
            </a:r>
            <a:r>
              <a:rPr lang="cs-CZ" dirty="0" err="1" smtClean="0">
                <a:latin typeface="Comic Sans MS" pitchFamily="66" charset="0"/>
              </a:rPr>
              <a:t>H.Borovský</a:t>
            </a:r>
            <a:r>
              <a:rPr lang="cs-CZ" dirty="0" smtClean="0">
                <a:latin typeface="Comic Sans MS" pitchFamily="66" charset="0"/>
              </a:rPr>
              <a:t> – český básník, novinář a spisovatel. Je považován za zakladatele české žurnalistiky a literární kritiky.</a:t>
            </a:r>
          </a:p>
          <a:p>
            <a:r>
              <a:rPr lang="cs-CZ" dirty="0" smtClean="0">
                <a:latin typeface="Comic Sans MS" pitchFamily="66" charset="0"/>
              </a:rPr>
              <a:t>Roku 1840 se rozhodl pro teologii a vstoupil do kněžského semináře. Po roce byl ze semináře vyloučen. </a:t>
            </a:r>
          </a:p>
          <a:p>
            <a:r>
              <a:rPr lang="cs-CZ" dirty="0" smtClean="0">
                <a:latin typeface="Comic Sans MS" pitchFamily="66" charset="0"/>
              </a:rPr>
              <a:t>Působil jako vychovatel v Moskvě a zde se také setkal s ruskou literaturou.  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404664"/>
            <a:ext cx="1244639" cy="1460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509120"/>
            <a:ext cx="3245291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K. H. Borovský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Comic Sans MS" pitchFamily="66" charset="0"/>
              </a:rPr>
              <a:t>Od roku 1846 se stal redaktorem Pražských novin a jejich literární přílohy Česká včela. Roku 1848 odešel z Pražských novin a založil vlastní politický deník Národní noviny. </a:t>
            </a:r>
          </a:p>
          <a:p>
            <a:r>
              <a:rPr lang="cs-CZ" dirty="0" smtClean="0">
                <a:latin typeface="Comic Sans MS" pitchFamily="66" charset="0"/>
              </a:rPr>
              <a:t>Za posměšné a humoristické příspěvky byl Havlíček postaven před soud, ale byl osvobozen. V lednu 1850 byly Národní noviny definitivně zastaveny. Poté založil ještě časopis Slovan, ale i ten byl roku 1851 nucen přestat vydávat. V listopadu 1851 vyhrál soud, před kterým se zodpovídal za své články, přesto byl v prosinci 1851 zatčen a převezen do Brixenu, kde zůstal ve vyhnanství. 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latin typeface="Comic Sans MS" pitchFamily="66" charset="0"/>
              </a:rPr>
              <a:t>K. H. Borovský - dílo</a:t>
            </a:r>
            <a:endParaRPr lang="cs-CZ" b="1" dirty="0">
              <a:solidFill>
                <a:schemeClr val="accent1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3800" b="1" dirty="0" smtClean="0">
                <a:latin typeface="Comic Sans MS" pitchFamily="66" charset="0"/>
              </a:rPr>
              <a:t>Král Lávra</a:t>
            </a:r>
          </a:p>
          <a:p>
            <a:r>
              <a:rPr lang="cs-CZ" sz="3800" b="1" dirty="0" smtClean="0">
                <a:latin typeface="Comic Sans MS" pitchFamily="66" charset="0"/>
              </a:rPr>
              <a:t>Tyrolské elegie</a:t>
            </a:r>
          </a:p>
          <a:p>
            <a:r>
              <a:rPr lang="cs-CZ" sz="3800" b="1" dirty="0" smtClean="0">
                <a:latin typeface="Comic Sans MS" pitchFamily="66" charset="0"/>
              </a:rPr>
              <a:t>Křest sv. Vladimíra</a:t>
            </a:r>
          </a:p>
          <a:p>
            <a:r>
              <a:rPr lang="cs-CZ" sz="3800" b="1" dirty="0" smtClean="0">
                <a:latin typeface="Comic Sans MS" pitchFamily="66" charset="0"/>
              </a:rPr>
              <a:t>Obrazy z Rus</a:t>
            </a:r>
          </a:p>
          <a:p>
            <a:pPr>
              <a:buNone/>
            </a:pPr>
            <a:endParaRPr lang="cs-CZ" sz="3800" dirty="0" smtClean="0">
              <a:latin typeface="Comic Sans MS" pitchFamily="66" charset="0"/>
            </a:endParaRPr>
          </a:p>
          <a:p>
            <a:r>
              <a:rPr lang="cs-CZ" sz="3800" b="1" dirty="0" smtClean="0">
                <a:latin typeface="Comic Sans MS" pitchFamily="66" charset="0"/>
              </a:rPr>
              <a:t>Epigramy</a:t>
            </a:r>
            <a:r>
              <a:rPr lang="cs-CZ" sz="3800" dirty="0" smtClean="0"/>
              <a:t> </a:t>
            </a:r>
            <a:r>
              <a:rPr lang="cs-CZ" dirty="0" smtClean="0"/>
              <a:t>– </a:t>
            </a:r>
            <a:r>
              <a:rPr lang="cs-CZ" sz="2900" dirty="0" smtClean="0">
                <a:latin typeface="Comic Sans MS" pitchFamily="66" charset="0"/>
              </a:rPr>
              <a:t>krátké satirické skladby</a:t>
            </a:r>
          </a:p>
          <a:p>
            <a:r>
              <a:rPr lang="cs-CZ" sz="2100" dirty="0" smtClean="0">
                <a:latin typeface="Comic Sans MS" pitchFamily="66" charset="0"/>
              </a:rPr>
              <a:t>většina epigramů pochází z období Havlíčkova pobytu v Rusku, kde působil jako vychovatel.</a:t>
            </a:r>
            <a:br>
              <a:rPr lang="cs-CZ" sz="2100" dirty="0" smtClean="0">
                <a:latin typeface="Comic Sans MS" pitchFamily="66" charset="0"/>
              </a:rPr>
            </a:br>
            <a:r>
              <a:rPr lang="cs-CZ" sz="2100" dirty="0" smtClean="0">
                <a:latin typeface="Comic Sans MS" pitchFamily="66" charset="0"/>
              </a:rPr>
              <a:t>Sbírka je rozdělena do pěti oddílů:</a:t>
            </a:r>
          </a:p>
          <a:p>
            <a:pPr>
              <a:buNone/>
            </a:pPr>
            <a:r>
              <a:rPr lang="cs-CZ" sz="2100" dirty="0" smtClean="0">
                <a:latin typeface="Comic Sans MS" pitchFamily="66" charset="0"/>
              </a:rPr>
              <a:t>       CÍRKVI, KRÁLI, VLASTI, MÚSÁM, SVĚTU</a:t>
            </a:r>
          </a:p>
          <a:p>
            <a:endParaRPr lang="cs-CZ" sz="1800" dirty="0" smtClean="0">
              <a:latin typeface="Comic Sans MS" pitchFamily="66" charset="0"/>
            </a:endParaRPr>
          </a:p>
          <a:p>
            <a:r>
              <a:rPr lang="cs-CZ" sz="3300" b="1" i="1" dirty="0" smtClean="0">
                <a:latin typeface="Comic Sans MS" pitchFamily="66" charset="0"/>
              </a:rPr>
              <a:t>DEMOKRATICKÝ</a:t>
            </a:r>
            <a:r>
              <a:rPr lang="cs-CZ" sz="3300" i="1" dirty="0" smtClean="0">
                <a:latin typeface="Comic Sans MS" pitchFamily="66" charset="0"/>
              </a:rPr>
              <a:t/>
            </a:r>
            <a:br>
              <a:rPr lang="cs-CZ" sz="3300" i="1" dirty="0" smtClean="0">
                <a:latin typeface="Comic Sans MS" pitchFamily="66" charset="0"/>
              </a:rPr>
            </a:br>
            <a:r>
              <a:rPr lang="cs-CZ" sz="3300" i="1" dirty="0" smtClean="0">
                <a:latin typeface="Comic Sans MS" pitchFamily="66" charset="0"/>
              </a:rPr>
              <a:t>Nechoď, Vašku, s pány na led:</a:t>
            </a:r>
            <a:br>
              <a:rPr lang="cs-CZ" sz="3300" i="1" dirty="0" smtClean="0">
                <a:latin typeface="Comic Sans MS" pitchFamily="66" charset="0"/>
              </a:rPr>
            </a:br>
            <a:r>
              <a:rPr lang="cs-CZ" sz="3300" i="1" dirty="0" smtClean="0">
                <a:latin typeface="Comic Sans MS" pitchFamily="66" charset="0"/>
              </a:rPr>
              <a:t>mnohý příklad máme,</a:t>
            </a:r>
            <a:br>
              <a:rPr lang="cs-CZ" sz="3300" i="1" dirty="0" smtClean="0">
                <a:latin typeface="Comic Sans MS" pitchFamily="66" charset="0"/>
              </a:rPr>
            </a:br>
            <a:r>
              <a:rPr lang="cs-CZ" sz="3300" i="1" dirty="0" smtClean="0">
                <a:latin typeface="Comic Sans MS" pitchFamily="66" charset="0"/>
              </a:rPr>
              <a:t>že pán sklouzne a sedlák si</a:t>
            </a:r>
            <a:br>
              <a:rPr lang="cs-CZ" sz="3300" i="1" dirty="0" smtClean="0">
                <a:latin typeface="Comic Sans MS" pitchFamily="66" charset="0"/>
              </a:rPr>
            </a:br>
            <a:r>
              <a:rPr lang="cs-CZ" sz="3300" i="1" dirty="0" smtClean="0">
                <a:latin typeface="Comic Sans MS" pitchFamily="66" charset="0"/>
              </a:rPr>
              <a:t>za něj nohu zláme.</a:t>
            </a:r>
            <a:r>
              <a:rPr lang="cs-CZ" sz="3300" dirty="0" smtClean="0"/>
              <a:t/>
            </a:r>
            <a:br>
              <a:rPr lang="cs-CZ" sz="3300" dirty="0" smtClean="0"/>
            </a:br>
            <a:r>
              <a:rPr lang="cs-CZ" sz="3300" dirty="0" smtClean="0"/>
              <a:t/>
            </a:r>
            <a:br>
              <a:rPr lang="cs-CZ" sz="3300" dirty="0" smtClean="0"/>
            </a:br>
            <a:endParaRPr lang="cs-CZ" sz="3300" dirty="0" smtClean="0"/>
          </a:p>
          <a:p>
            <a:endParaRPr lang="cs-CZ" sz="1800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789040"/>
            <a:ext cx="2016224" cy="2792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04664"/>
            <a:ext cx="2016224" cy="27820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Smrt Borovského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Borovský byl propuštěn z vyhnanství krátce před svou smrtí, po návratu do Čech 1856 v Praze onemocněl a zemřel. Na pohřbu mu Božena Němcová dala na rakev trnovou korunu jako symbol mučednictví. 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556792"/>
            <a:ext cx="3571875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Král Lávra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Báseň napsaná roku </a:t>
            </a:r>
            <a:r>
              <a:rPr lang="cs-CZ" sz="2400" b="1" dirty="0" smtClean="0">
                <a:latin typeface="Comic Sans MS" pitchFamily="66" charset="0"/>
              </a:rPr>
              <a:t>1854 </a:t>
            </a:r>
            <a:r>
              <a:rPr lang="cs-CZ" sz="2400" dirty="0" smtClean="0">
                <a:latin typeface="Comic Sans MS" pitchFamily="66" charset="0"/>
              </a:rPr>
              <a:t>byla vydána poprvé až roku </a:t>
            </a:r>
            <a:r>
              <a:rPr lang="cs-CZ" sz="2400" b="1" dirty="0" smtClean="0">
                <a:latin typeface="Comic Sans MS" pitchFamily="66" charset="0"/>
              </a:rPr>
              <a:t>1870. </a:t>
            </a:r>
            <a:r>
              <a:rPr lang="cs-CZ" sz="2400" dirty="0" smtClean="0">
                <a:latin typeface="Comic Sans MS" pitchFamily="66" charset="0"/>
              </a:rPr>
              <a:t>Vznikala za autorova pobytu v Rusku, kdy Havlíčka poprvé napadlo napsat satiru, jež by zesměšňovala panovníka. Jako předloha mu posloužila irská pověst o králi, kterému narostly oslí uši.</a:t>
            </a:r>
          </a:p>
          <a:p>
            <a:r>
              <a:rPr lang="cs-CZ" sz="2400" dirty="0" smtClean="0">
                <a:latin typeface="Comic Sans MS" pitchFamily="66" charset="0"/>
              </a:rPr>
              <a:t>Měl k Irům blízko. Jako novinář rád psal o jejich boji za svobodu. Ve Vídni seděl na císařském trůně dlouhá léta Ferdinand „Dobrotivý“, takže se dlouhé uši hodily jako politický symbol. Demokrat Havlíček si pohádku nejdříve přeložil a pak jí humoristicky přeladil.</a:t>
            </a:r>
            <a:endParaRPr lang="cs-CZ" sz="2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Král Lávra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Báseň Král Lávra vypráví o irském králi, který byl mezi lidmi oblíben, byl moudrý a lidem se v jeho království dobře žilo. Měl však jednu slabost. Stříhat a holit se nechával pouze jednou za rok. A holiče, který ho stříhal, nechal vždy popravit. Každý rok si holiči losovali, kdo tentokrát půjde krále ostříhat. 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365104"/>
            <a:ext cx="3384376" cy="2166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293096"/>
            <a:ext cx="3096344" cy="223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Král Lávra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Tentokrát padl los na mladého holiče </a:t>
            </a:r>
            <a:r>
              <a:rPr lang="cs-CZ" dirty="0" err="1" smtClean="0">
                <a:latin typeface="Comic Sans MS" pitchFamily="66" charset="0"/>
              </a:rPr>
              <a:t>Kukulína</a:t>
            </a:r>
            <a:r>
              <a:rPr lang="cs-CZ" dirty="0" smtClean="0">
                <a:latin typeface="Comic Sans MS" pitchFamily="66" charset="0"/>
              </a:rPr>
              <a:t>. Krále ostříhal a když ho vedli k šibenici, jeho matka šla prosit krále o milost. Matka králi vyčítala, jak může nechat zabít člověka, který se ničím neprovinil. Král dal </a:t>
            </a:r>
            <a:r>
              <a:rPr lang="cs-CZ" dirty="0" err="1" smtClean="0">
                <a:latin typeface="Comic Sans MS" pitchFamily="66" charset="0"/>
              </a:rPr>
              <a:t>Kukulínovi</a:t>
            </a:r>
            <a:r>
              <a:rPr lang="cs-CZ" dirty="0" smtClean="0">
                <a:latin typeface="Comic Sans MS" pitchFamily="66" charset="0"/>
              </a:rPr>
              <a:t> milost, ale pod jednou podmínkou, že nikdy nikomu neprozradí, co viděl, když krále stříhal. Mladík mu vše odpřísáhl a král ho jmenoval dvorním holičem. 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Král Lávra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Holiče trápilo, že se nikomu nemůže svěřit s tím, co o králi ví. Matka si všimla, že chlapce něco trápí a naléhala, aby se jí svěřil. Doporučila mu, aby vyhledal v lese poustevníka, že ten mu určitě poradí a pomůže. Poustevník mu poradil, aby tajemství řekl do kmene staré vrby. Ještě ten večer se </a:t>
            </a:r>
            <a:r>
              <a:rPr lang="cs-CZ" dirty="0" err="1" smtClean="0">
                <a:latin typeface="Comic Sans MS" pitchFamily="66" charset="0"/>
              </a:rPr>
              <a:t>Kukulín</a:t>
            </a:r>
            <a:r>
              <a:rPr lang="cs-CZ" dirty="0" smtClean="0">
                <a:latin typeface="Comic Sans MS" pitchFamily="66" charset="0"/>
              </a:rPr>
              <a:t> vrbě vyzpovídal a hodně se mu ulevilo.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725144"/>
            <a:ext cx="3240360" cy="1791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Král Lávra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Zanedlouho král uspořádal bál. Cestou na bál muzikant Červíček zjistil, že se mu z basy ztratil kolík. Zrovna šel kolem vrby, uřízl z ní větev a nahradil ztracený kolík. Když začal na bále hrát, basa spustila: „Král Lávra má dlouhé oslí uši, král je </a:t>
            </a:r>
            <a:r>
              <a:rPr lang="cs-CZ" dirty="0" err="1" smtClean="0">
                <a:latin typeface="Comic Sans MS" pitchFamily="66" charset="0"/>
              </a:rPr>
              <a:t>ušatec</a:t>
            </a:r>
            <a:r>
              <a:rPr lang="cs-CZ" dirty="0" smtClean="0">
                <a:latin typeface="Comic Sans MS" pitchFamily="66" charset="0"/>
              </a:rPr>
              <a:t>…..“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005064"/>
            <a:ext cx="3605386" cy="2530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Král Lávra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Jakmile to král uslyšel, nechal muzikanta vyhodit. Tajemství bylo venku, lidé si na oslí uši svého krále zvykli a </a:t>
            </a:r>
            <a:r>
              <a:rPr lang="cs-CZ" dirty="0" err="1" smtClean="0">
                <a:latin typeface="Comic Sans MS" pitchFamily="66" charset="0"/>
              </a:rPr>
              <a:t>Kukulín</a:t>
            </a:r>
            <a:r>
              <a:rPr lang="cs-CZ" dirty="0" smtClean="0">
                <a:latin typeface="Comic Sans MS" pitchFamily="66" charset="0"/>
              </a:rPr>
              <a:t> zůstal holičem ušatého krále nadále. Lidé měli svého krále stále rádi, dokonce více než dříve. Borovský zde kritizuje všechny legendy o panovnících. 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077072"/>
            <a:ext cx="288032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077072"/>
            <a:ext cx="2952328" cy="2184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Král Lávra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  </a:t>
            </a:r>
          </a:p>
          <a:p>
            <a:r>
              <a:rPr lang="cs-CZ" dirty="0" smtClean="0">
                <a:latin typeface="Comic Sans MS" pitchFamily="66" charset="0"/>
              </a:rPr>
              <a:t>Psáno </a:t>
            </a:r>
            <a:r>
              <a:rPr lang="cs-CZ" dirty="0" err="1" smtClean="0">
                <a:latin typeface="Comic Sans MS" pitchFamily="66" charset="0"/>
              </a:rPr>
              <a:t>er</a:t>
            </a:r>
            <a:r>
              <a:rPr lang="cs-CZ" dirty="0" smtClean="0">
                <a:latin typeface="Comic Sans MS" pitchFamily="66" charset="0"/>
              </a:rPr>
              <a:t>-formou. (Vypravěč zpívá svým blízkým píseň o králi Lávrovi.) Dějištěm je Irsko. </a:t>
            </a:r>
          </a:p>
          <a:p>
            <a:r>
              <a:rPr lang="cs-CZ" dirty="0" smtClean="0">
                <a:latin typeface="Comic Sans MS" pitchFamily="66" charset="0"/>
              </a:rPr>
              <a:t>Hlavní postavy jsou:  </a:t>
            </a:r>
          </a:p>
          <a:p>
            <a:pPr>
              <a:buNone/>
            </a:pPr>
            <a:r>
              <a:rPr lang="cs-CZ" i="1" dirty="0" smtClean="0">
                <a:latin typeface="Comic Sans MS" pitchFamily="66" charset="0"/>
              </a:rPr>
              <a:t>Král Lávra </a:t>
            </a:r>
            <a:r>
              <a:rPr lang="cs-CZ" dirty="0" smtClean="0">
                <a:latin typeface="Comic Sans MS" pitchFamily="66" charset="0"/>
              </a:rPr>
              <a:t>(dobře panuje; má tajemství, kvůli němuž každý rok popraví svého holiče)  </a:t>
            </a:r>
          </a:p>
          <a:p>
            <a:pPr>
              <a:buNone/>
            </a:pPr>
            <a:r>
              <a:rPr lang="cs-CZ" i="1" dirty="0" err="1" smtClean="0">
                <a:latin typeface="Comic Sans MS" pitchFamily="66" charset="0"/>
              </a:rPr>
              <a:t>Kukulín</a:t>
            </a:r>
            <a:r>
              <a:rPr lang="cs-CZ" i="1" dirty="0" smtClean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(holič, zašeptá královo tajemství do vrby)  </a:t>
            </a:r>
          </a:p>
          <a:p>
            <a:pPr>
              <a:buNone/>
            </a:pPr>
            <a:r>
              <a:rPr lang="cs-CZ" i="1" dirty="0" smtClean="0">
                <a:latin typeface="Comic Sans MS" pitchFamily="66" charset="0"/>
              </a:rPr>
              <a:t>vdova</a:t>
            </a:r>
            <a:r>
              <a:rPr lang="cs-CZ" dirty="0" smtClean="0">
                <a:latin typeface="Comic Sans MS" pitchFamily="66" charset="0"/>
              </a:rPr>
              <a:t> (</a:t>
            </a:r>
            <a:r>
              <a:rPr lang="cs-CZ" dirty="0" err="1" smtClean="0">
                <a:latin typeface="Comic Sans MS" pitchFamily="66" charset="0"/>
              </a:rPr>
              <a:t>Kukulínova</a:t>
            </a:r>
            <a:r>
              <a:rPr lang="cs-CZ" dirty="0" smtClean="0">
                <a:latin typeface="Comic Sans MS" pitchFamily="66" charset="0"/>
              </a:rPr>
              <a:t> matka, která ho zachrání před šibenicí)  </a:t>
            </a:r>
          </a:p>
          <a:p>
            <a:pPr>
              <a:buNone/>
            </a:pPr>
            <a:r>
              <a:rPr lang="cs-CZ" i="1" dirty="0" smtClean="0">
                <a:latin typeface="Comic Sans MS" pitchFamily="66" charset="0"/>
              </a:rPr>
              <a:t>Červíčkova basa </a:t>
            </a:r>
            <a:r>
              <a:rPr lang="cs-CZ" dirty="0" smtClean="0">
                <a:latin typeface="Comic Sans MS" pitchFamily="66" charset="0"/>
              </a:rPr>
              <a:t>(prozradí všem královo tajemství) 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Král Lávra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Jazyk:  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 Spisovná čeština, místy hovorová, personifikace.  </a:t>
            </a:r>
          </a:p>
          <a:p>
            <a:r>
              <a:rPr lang="cs-CZ" dirty="0" smtClean="0">
                <a:latin typeface="Comic Sans MS" pitchFamily="66" charset="0"/>
              </a:rPr>
              <a:t>Žánr:  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 Básnická satirická skladba.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Zfilmováno jako loutková pohádka K. Zemanem.</a:t>
            </a:r>
            <a:r>
              <a:rPr lang="cs-CZ" dirty="0" smtClean="0"/>
              <a:t>  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933056"/>
            <a:ext cx="4032448" cy="2570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052736"/>
            <a:ext cx="4045074" cy="2777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Král Lávra - ukázka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Jenom jednu slabost ten král dobrý měl,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že jest na holiče tuze zanevřel,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dal se holit jenom jednou v roce,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dlouhé vlasy po krku široce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nosil jak roj včel.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  Horší ještě bylo: vždy na letnice,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jak očistil holič královské líce,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čekala jej podivná odplata,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nic na stříbře, ale skrze kata,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to šibenice!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Tam u duté vrby s basou smutně stál: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„Půjdu-li ho hledat, promeškáme bál!"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err="1" smtClean="0">
                <a:latin typeface="Comic Sans MS" pitchFamily="66" charset="0"/>
              </a:rPr>
              <a:t>Uříz</a:t>
            </a:r>
            <a:r>
              <a:rPr lang="cs-CZ" dirty="0" smtClean="0">
                <a:latin typeface="Comic Sans MS" pitchFamily="66" charset="0"/>
              </a:rPr>
              <a:t>' z vrby větev na kolíček,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co způsobí, o tom pan Červíček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nic se nenadál.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  Způsobil tam s basou králi čistou věc,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jak na bále pustil po strunách smyčec,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tu řve basa, až všechno přehluší: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„Král Lávra má dlouhé oslí uši,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král je </a:t>
            </a:r>
            <a:r>
              <a:rPr lang="cs-CZ" dirty="0" err="1" smtClean="0">
                <a:latin typeface="Comic Sans MS" pitchFamily="66" charset="0"/>
              </a:rPr>
              <a:t>ušatec</a:t>
            </a:r>
            <a:r>
              <a:rPr lang="cs-CZ" dirty="0" smtClean="0">
                <a:latin typeface="Comic Sans MS" pitchFamily="66" charset="0"/>
              </a:rPr>
              <a:t>!"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Král Lávra - rukopis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Zdeňka Havlíčková – dcera národa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988840"/>
            <a:ext cx="3749675" cy="2379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509120"/>
            <a:ext cx="304800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2492896"/>
            <a:ext cx="2486254" cy="4040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Král Lávra - shrnutí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krátké, satirické dílo o 34 strofách po 7 verších</a:t>
            </a:r>
          </a:p>
          <a:p>
            <a:r>
              <a:rPr lang="cs-CZ" dirty="0" smtClean="0">
                <a:latin typeface="Comic Sans MS" pitchFamily="66" charset="0"/>
              </a:rPr>
              <a:t>verše jsou nepravidelné</a:t>
            </a:r>
          </a:p>
          <a:p>
            <a:r>
              <a:rPr lang="cs-CZ" dirty="0" smtClean="0">
                <a:latin typeface="Comic Sans MS" pitchFamily="66" charset="0"/>
              </a:rPr>
              <a:t>báseň byla napsána roku 1854 v Rusku</a:t>
            </a:r>
          </a:p>
          <a:p>
            <a:r>
              <a:rPr lang="cs-CZ" dirty="0" smtClean="0">
                <a:latin typeface="Comic Sans MS" pitchFamily="66" charset="0"/>
              </a:rPr>
              <a:t>předobrazem se stala irská pověst o králi, jemuž narostly oslí uši (podobnost s králem Midasem)</a:t>
            </a:r>
          </a:p>
          <a:p>
            <a:r>
              <a:rPr lang="cs-CZ" dirty="0" smtClean="0">
                <a:latin typeface="Comic Sans MS" pitchFamily="66" charset="0"/>
              </a:rPr>
              <a:t>děj je přenesen do českého prostředí; autor se vysmívá hlouposti panovníka a jeho absurdním </a:t>
            </a:r>
            <a:r>
              <a:rPr lang="cs-CZ" dirty="0" err="1" smtClean="0">
                <a:latin typeface="Comic Sans MS" pitchFamily="66" charset="0"/>
              </a:rPr>
              <a:t>manýrům</a:t>
            </a:r>
            <a:r>
              <a:rPr lang="cs-CZ" dirty="0" smtClean="0">
                <a:latin typeface="Comic Sans MS" pitchFamily="66" charset="0"/>
              </a:rPr>
              <a:t> (předlohu hledal ve Ferdinandu Dobrotivém)</a:t>
            </a:r>
          </a:p>
          <a:p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celé dílo připomíná pohádku (dobrý konec, na konci poučení)</a:t>
            </a:r>
          </a:p>
          <a:p>
            <a:r>
              <a:rPr lang="cs-CZ" dirty="0" smtClean="0">
                <a:latin typeface="Comic Sans MS" pitchFamily="66" charset="0"/>
              </a:rPr>
              <a:t>elipsa ("...ve dne nemáš stání, v noci pokoje...")</a:t>
            </a:r>
          </a:p>
          <a:p>
            <a:r>
              <a:rPr lang="cs-CZ" dirty="0" smtClean="0">
                <a:latin typeface="Comic Sans MS" pitchFamily="66" charset="0"/>
              </a:rPr>
              <a:t>personifikace ("...tu řve basa...")</a:t>
            </a:r>
          </a:p>
          <a:p>
            <a:r>
              <a:rPr lang="cs-CZ" dirty="0" smtClean="0">
                <a:latin typeface="Comic Sans MS" pitchFamily="66" charset="0"/>
              </a:rPr>
              <a:t>metonymie ("...ten má od všech lidských srdcí klíček...")</a:t>
            </a:r>
          </a:p>
          <a:p>
            <a:r>
              <a:rPr lang="cs-CZ" dirty="0" smtClean="0">
                <a:latin typeface="Comic Sans MS" pitchFamily="66" charset="0"/>
              </a:rPr>
              <a:t>ovšem až na pár výjimek autor používá hlavně přímých pojmenování</a:t>
            </a:r>
          </a:p>
          <a:p>
            <a:r>
              <a:rPr lang="cs-CZ" dirty="0" smtClean="0">
                <a:latin typeface="Comic Sans MS" pitchFamily="66" charset="0"/>
              </a:rPr>
              <a:t>text obsahuje velké množství archaismů (hudci, chřadne, bál, kvas)</a:t>
            </a:r>
          </a:p>
          <a:p>
            <a:r>
              <a:rPr lang="cs-CZ" dirty="0" smtClean="0">
                <a:latin typeface="Comic Sans MS" pitchFamily="66" charset="0"/>
              </a:rPr>
              <a:t>autor také užívá mnoho hovorových výrazů (jazejček, švanda)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Použité zdroje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ceskatelevize.cz</a:t>
            </a:r>
            <a:r>
              <a:rPr lang="cs-CZ" dirty="0" smtClean="0"/>
              <a:t>/</a:t>
            </a:r>
            <a:r>
              <a:rPr lang="cs-CZ" dirty="0" err="1" smtClean="0"/>
              <a:t>specialy</a:t>
            </a:r>
            <a:r>
              <a:rPr lang="cs-CZ" dirty="0" smtClean="0"/>
              <a:t>/</a:t>
            </a:r>
            <a:r>
              <a:rPr lang="cs-CZ" dirty="0" err="1" smtClean="0"/>
              <a:t>nejvetsicech</a:t>
            </a:r>
            <a:r>
              <a:rPr lang="cs-CZ" dirty="0" smtClean="0"/>
              <a:t>/dokumenty_osobnosti_11</a:t>
            </a:r>
          </a:p>
          <a:p>
            <a:r>
              <a:rPr lang="cs-CZ" dirty="0" smtClean="0"/>
              <a:t>http://paris.czechcentres.cz/cs/program/detail-akce/karel-zeman-kral-lavra-a-jine-animovane-filmy/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nase</a:t>
            </a:r>
            <a:r>
              <a:rPr lang="cs-CZ" dirty="0" smtClean="0"/>
              <a:t>-rodina.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article.php</a:t>
            </a:r>
            <a:r>
              <a:rPr lang="cs-CZ" dirty="0" smtClean="0"/>
              <a:t>?</a:t>
            </a:r>
            <a:r>
              <a:rPr lang="cs-CZ" dirty="0" err="1" smtClean="0"/>
              <a:t>clanek</a:t>
            </a:r>
            <a:r>
              <a:rPr lang="cs-CZ" dirty="0" smtClean="0"/>
              <a:t>=880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topzine.cz</a:t>
            </a:r>
            <a:r>
              <a:rPr lang="cs-CZ" dirty="0" smtClean="0"/>
              <a:t>/</a:t>
            </a:r>
            <a:r>
              <a:rPr lang="cs-CZ" dirty="0" err="1" smtClean="0"/>
              <a:t>karel</a:t>
            </a:r>
            <a:r>
              <a:rPr lang="cs-CZ" dirty="0" smtClean="0"/>
              <a:t>-zeman-a-</a:t>
            </a:r>
            <a:r>
              <a:rPr lang="cs-CZ" dirty="0" err="1" smtClean="0"/>
              <a:t>cesky</a:t>
            </a:r>
            <a:r>
              <a:rPr lang="cs-CZ" dirty="0" smtClean="0"/>
              <a:t>-</a:t>
            </a:r>
            <a:r>
              <a:rPr lang="cs-CZ" dirty="0" err="1" smtClean="0"/>
              <a:t>animovany</a:t>
            </a:r>
            <a:r>
              <a:rPr lang="cs-CZ" dirty="0" smtClean="0"/>
              <a:t>-film-na-vrcholu-světa</a:t>
            </a:r>
          </a:p>
          <a:p>
            <a:r>
              <a:rPr lang="cs-CZ" dirty="0" smtClean="0"/>
              <a:t>http://www.individuace.</a:t>
            </a:r>
            <a:r>
              <a:rPr lang="cs-CZ" dirty="0" err="1" smtClean="0"/>
              <a:t>estranky.cz</a:t>
            </a:r>
            <a:r>
              <a:rPr lang="cs-CZ" dirty="0" smtClean="0"/>
              <a:t>/fotoalbum/7-</a:t>
            </a:r>
            <a:r>
              <a:rPr lang="cs-CZ" dirty="0" err="1" smtClean="0"/>
              <a:t>hrbitovy</a:t>
            </a:r>
            <a:r>
              <a:rPr lang="cs-CZ" dirty="0" smtClean="0"/>
              <a:t>/</a:t>
            </a:r>
            <a:r>
              <a:rPr lang="cs-CZ" dirty="0" err="1" smtClean="0"/>
              <a:t>hrbitovy</a:t>
            </a:r>
            <a:r>
              <a:rPr lang="cs-CZ" dirty="0" smtClean="0"/>
              <a:t>/14---</a:t>
            </a:r>
            <a:r>
              <a:rPr lang="cs-CZ" dirty="0" err="1" smtClean="0"/>
              <a:t>olsanske</a:t>
            </a:r>
            <a:r>
              <a:rPr lang="cs-CZ" dirty="0" smtClean="0"/>
              <a:t>-</a:t>
            </a:r>
            <a:r>
              <a:rPr lang="cs-CZ" dirty="0" err="1" smtClean="0"/>
              <a:t>hrbitovy</a:t>
            </a:r>
            <a:r>
              <a:rPr lang="cs-CZ" dirty="0" smtClean="0"/>
              <a:t>---hrob-k.-</a:t>
            </a:r>
            <a:r>
              <a:rPr lang="cs-CZ" dirty="0" err="1" smtClean="0"/>
              <a:t>h</a:t>
            </a:r>
            <a:r>
              <a:rPr lang="cs-CZ" dirty="0" smtClean="0"/>
              <a:t>.-</a:t>
            </a:r>
            <a:r>
              <a:rPr lang="cs-CZ" dirty="0" err="1" smtClean="0"/>
              <a:t>borovskeho.html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308</TotalTime>
  <Words>938</Words>
  <Application>Microsoft Office PowerPoint</Application>
  <PresentationFormat>Předvádění na obrazovce (4:3)</PresentationFormat>
  <Paragraphs>89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Jmění</vt:lpstr>
      <vt:lpstr>Karel Havlíček Borovský</vt:lpstr>
      <vt:lpstr>Karel Havlíček Borovský (1821 – 1858)</vt:lpstr>
      <vt:lpstr>K. H. Borovský</vt:lpstr>
      <vt:lpstr>K. H. Borovský</vt:lpstr>
      <vt:lpstr>K. H. Borovský - dílo</vt:lpstr>
      <vt:lpstr>Smrt Borovského</vt:lpstr>
      <vt:lpstr>Král Lávra</vt:lpstr>
      <vt:lpstr>Král Lávra</vt:lpstr>
      <vt:lpstr>Král Lávra</vt:lpstr>
      <vt:lpstr>Král Lávra</vt:lpstr>
      <vt:lpstr>Král Lávra</vt:lpstr>
      <vt:lpstr>Král Lávra</vt:lpstr>
      <vt:lpstr>Král Lávra</vt:lpstr>
      <vt:lpstr>Král Lávra</vt:lpstr>
      <vt:lpstr>Král Lávra - ukázka</vt:lpstr>
      <vt:lpstr>Král Lávra - rukopis</vt:lpstr>
      <vt:lpstr>Král Lávra - shrnutí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Havlíček Borovský (1821 – 1858)</dc:title>
  <dc:creator>Marie Turková</dc:creator>
  <cp:lastModifiedBy>dell</cp:lastModifiedBy>
  <cp:revision>24</cp:revision>
  <dcterms:created xsi:type="dcterms:W3CDTF">2011-12-10T19:26:17Z</dcterms:created>
  <dcterms:modified xsi:type="dcterms:W3CDTF">2013-04-07T10:15:46Z</dcterms:modified>
</cp:coreProperties>
</file>