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</p:sldMasterIdLst>
  <p:notesMasterIdLst>
    <p:notesMasterId r:id="rId5"/>
  </p:notesMasterIdLst>
  <p:handoutMasterIdLst>
    <p:handoutMasterId r:id="rId6"/>
  </p:handoutMasterIdLst>
  <p:sldIdLst>
    <p:sldId id="272" r:id="rId2"/>
    <p:sldId id="256" r:id="rId3"/>
    <p:sldId id="268" r:id="rId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20000"/>
      </a:spcBef>
      <a:spcAft>
        <a:spcPct val="0"/>
      </a:spcAft>
      <a:buClr>
        <a:schemeClr val="hlink"/>
      </a:buClr>
      <a:buSzPct val="60000"/>
      <a:buFont typeface="Wingdings" pitchFamily="2" charset="2"/>
      <a:buChar char="n"/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lr>
        <a:schemeClr val="hlink"/>
      </a:buClr>
      <a:buSzPct val="60000"/>
      <a:buFont typeface="Wingdings" pitchFamily="2" charset="2"/>
      <a:buChar char="n"/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lr>
        <a:schemeClr val="hlink"/>
      </a:buClr>
      <a:buSzPct val="60000"/>
      <a:buFont typeface="Wingdings" pitchFamily="2" charset="2"/>
      <a:buChar char="n"/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lr>
        <a:schemeClr val="hlink"/>
      </a:buClr>
      <a:buSzPct val="60000"/>
      <a:buFont typeface="Wingdings" pitchFamily="2" charset="2"/>
      <a:buChar char="n"/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lr>
        <a:schemeClr val="hlink"/>
      </a:buClr>
      <a:buSzPct val="60000"/>
      <a:buFont typeface="Wingdings" pitchFamily="2" charset="2"/>
      <a:buChar char="n"/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33"/>
    <a:srgbClr val="003399"/>
    <a:srgbClr val="336699"/>
    <a:srgbClr val="008080"/>
    <a:srgbClr val="009999"/>
    <a:srgbClr val="FF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4272"/>
        <p:guide pos="566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fld id="{89A8B471-6F4F-4F0C-96C1-120A8CD26C4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0"/>
              </a:spcBef>
              <a:buClrTx/>
              <a:buSzTx/>
              <a:buFontTx/>
              <a:buNone/>
              <a:defRPr sz="1200">
                <a:latin typeface="Times New Roman" pitchFamily="18" charset="0"/>
              </a:defRPr>
            </a:lvl1pPr>
          </a:lstStyle>
          <a:p>
            <a:fld id="{143E526B-41FE-41D0-8B70-268F211C891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7CE894-9535-4B1C-B89E-89750004A4AE}" type="slidenum">
              <a:rPr lang="cs-CZ"/>
              <a:pPr/>
              <a:t>2</a:t>
            </a:fld>
            <a:endParaRPr lang="cs-CZ"/>
          </a:p>
        </p:txBody>
      </p:sp>
      <p:sp>
        <p:nvSpPr>
          <p:cNvPr id="19458" name="Rectangle 4098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409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7AC4AF-82E3-4CA6-9943-67928571D95E}" type="slidenum">
              <a:rPr lang="cs-CZ"/>
              <a:pPr/>
              <a:t>3</a:t>
            </a:fld>
            <a:endParaRPr lang="cs-CZ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Line 2"/>
          <p:cNvSpPr>
            <a:spLocks noChangeShapeType="1"/>
          </p:cNvSpPr>
          <p:nvPr/>
        </p:nvSpPr>
        <p:spPr bwMode="auto">
          <a:xfrm>
            <a:off x="0" y="1708150"/>
            <a:ext cx="9147175" cy="0"/>
          </a:xfrm>
          <a:prstGeom prst="line">
            <a:avLst/>
          </a:prstGeom>
          <a:noFill/>
          <a:ln w="12700" cap="sq">
            <a:solidFill>
              <a:schemeClr val="bg2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47107" name="Arc 3"/>
          <p:cNvSpPr>
            <a:spLocks/>
          </p:cNvSpPr>
          <p:nvPr/>
        </p:nvSpPr>
        <p:spPr bwMode="auto">
          <a:xfrm>
            <a:off x="0" y="842963"/>
            <a:ext cx="2897188" cy="6015037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accent2"/>
              </a:gs>
            </a:gsLst>
            <a:lin ang="5400000" scaled="1"/>
          </a:gradFill>
          <a:ln w="9525">
            <a:noFill/>
            <a:round/>
            <a:headEnd type="none" w="sm" len="sm"/>
            <a:tailEnd type="none" w="sm" len="sm"/>
          </a:ln>
        </p:spPr>
        <p:txBody>
          <a:bodyPr/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1" lang="cs-CZ" sz="2400">
              <a:latin typeface="Times New Roman" pitchFamily="18" charset="0"/>
            </a:endParaRP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2743200" y="427038"/>
            <a:ext cx="6399213" cy="1524000"/>
          </a:xfrm>
        </p:spPr>
        <p:txBody>
          <a:bodyPr anchor="b"/>
          <a:lstStyle>
            <a:lvl1pPr>
              <a:defRPr/>
            </a:lvl1pPr>
          </a:lstStyle>
          <a:p>
            <a:r>
              <a:rPr lang="cs-CZ"/>
              <a:t>Klepnutím upravíte styl předlohy nadpisu.</a:t>
            </a:r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4191000" y="1828800"/>
            <a:ext cx="45720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upravíte styl předlohy podnadpisu.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7112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D7C019C-64CA-44CF-80C1-1350AF0F7E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C71840-F49E-4D4C-8E74-CCCF2EE037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4786A-0122-4B22-A106-A3E3291AE3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19400" y="1981200"/>
            <a:ext cx="29718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43600" y="1981200"/>
            <a:ext cx="29718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3E40D9-EA13-4FCC-B130-C0094D4B95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A4C227-14B0-4362-BBB1-97BAE16B37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467F74-42C3-4297-8624-310905828F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384F38-D1C9-443C-8395-C4D3F3D35C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CD7C5A-1D17-4896-A3F7-DDCF0E9B84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2FD4FC-97F8-49F9-A515-AAE398D62C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628DF-AB3B-43E6-A39D-788A20EA5D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609600"/>
            <a:ext cx="1524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819400" y="609600"/>
            <a:ext cx="44196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B5B86D-A4A1-450D-A1F0-FD51A9C346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2819400" y="609600"/>
            <a:ext cx="6096000" cy="5486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304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5814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059C09AD-2C69-4F33-9832-16EC1DA7F0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rc 2"/>
          <p:cNvSpPr>
            <a:spLocks/>
          </p:cNvSpPr>
          <p:nvPr/>
        </p:nvSpPr>
        <p:spPr bwMode="auto">
          <a:xfrm>
            <a:off x="0" y="842963"/>
            <a:ext cx="2897188" cy="6015037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accent2"/>
              </a:gs>
            </a:gsLst>
            <a:lin ang="5400000" scaled="1"/>
          </a:gradFill>
          <a:ln w="9525">
            <a:noFill/>
            <a:round/>
            <a:headEnd type="none" w="sm" len="sm"/>
            <a:tailEnd type="none" w="sm" len="sm"/>
          </a:ln>
        </p:spPr>
        <p:txBody>
          <a:bodyPr/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1" lang="cs-CZ" sz="2400">
              <a:latin typeface="Times New Roman" pitchFamily="18" charset="0"/>
            </a:endParaRP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819400" y="609600"/>
            <a:ext cx="609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7" rIns="92075" bIns="4603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 </a:t>
            </a:r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819400" y="1981200"/>
            <a:ext cx="60960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7" rIns="92075" bIns="460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 </a:t>
            </a:r>
          </a:p>
          <a:p>
            <a:pPr lvl="1"/>
            <a:r>
              <a:rPr lang="cs-CZ" smtClean="0"/>
              <a:t>Druhá úroveň 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  <a:p>
            <a:pPr lvl="4"/>
            <a:endParaRPr lang="cs-CZ" smtClean="0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7" rIns="92075" bIns="46037" numCol="1" anchor="ctr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7" rIns="92075" bIns="46037" numCol="1" anchor="ctr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400">
                <a:latin typeface="+mn-lt"/>
              </a:defRPr>
            </a:lvl1pPr>
          </a:lstStyle>
          <a:p>
            <a:fld id="{CBBF929F-9A4C-41B3-96AF-04733B52B6BE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  <p:sldLayoutId id="2147483664" r:id="rId12"/>
  </p:sldLayoutIdLst>
  <p:hf hdr="0" ftr="0" dt="0"/>
  <p:txStyles>
    <p:titleStyle>
      <a:lvl1pPr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2pPr>
      <a:lvl3pPr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3pPr>
      <a:lvl4pPr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4pPr>
      <a:lvl5pPr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5pPr>
      <a:lvl6pPr marL="457200"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6pPr>
      <a:lvl7pPr marL="914400"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7pPr>
      <a:lvl8pPr marL="1371600"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8pPr>
      <a:lvl9pPr marL="1828800" algn="l" rtl="0" fontAlgn="base">
        <a:lnSpc>
          <a:spcPct val="70000"/>
        </a:lnSpc>
        <a:spcBef>
          <a:spcPct val="0"/>
        </a:spcBef>
        <a:spcAft>
          <a:spcPct val="0"/>
        </a:spcAft>
        <a:defRPr sz="4800" b="1">
          <a:solidFill>
            <a:schemeClr val="tx2"/>
          </a:solidFill>
          <a:latin typeface="Arial Narrow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u"/>
        <a:defRPr sz="26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«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00000"/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00000"/>
        <a:buChar char="–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00000"/>
        <a:buChar char="–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00000"/>
        <a:buChar char="–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00000"/>
        <a:buChar char="–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00000"/>
        <a:buChar char="–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914400" y="1905000"/>
            <a:ext cx="6627813" cy="1524000"/>
          </a:xfrm>
        </p:spPr>
        <p:txBody>
          <a:bodyPr/>
          <a:lstStyle/>
          <a:p>
            <a:r>
              <a:rPr lang="cs-CZ" dirty="0" smtClean="0"/>
              <a:t>Zeměpisná poloha - výklad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6801" y="-1"/>
            <a:ext cx="7317000" cy="15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2400" y="6477000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ZŠ a MŠ </a:t>
            </a:r>
            <a:r>
              <a:rPr lang="cs-CZ" sz="1400" dirty="0" smtClean="0"/>
              <a:t>Hejnice, 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ADE898D5-3A8B-4B7D-8C2A-545652C37AE3}" type="slidenum">
              <a:rPr lang="cs-CZ"/>
              <a:pPr/>
              <a:t>2</a:t>
            </a:fld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152400"/>
            <a:ext cx="6858000" cy="914400"/>
          </a:xfrm>
        </p:spPr>
        <p:txBody>
          <a:bodyPr/>
          <a:lstStyle/>
          <a:p>
            <a:r>
              <a:rPr lang="cs-CZ"/>
              <a:t>Zeměpisná poloha - délka</a:t>
            </a:r>
          </a:p>
        </p:txBody>
      </p:sp>
      <p:sp>
        <p:nvSpPr>
          <p:cNvPr id="12294" name="Oval 6"/>
          <p:cNvSpPr>
            <a:spLocks noChangeArrowheads="1"/>
          </p:cNvSpPr>
          <p:nvPr/>
        </p:nvSpPr>
        <p:spPr bwMode="auto">
          <a:xfrm>
            <a:off x="1447800" y="1905000"/>
            <a:ext cx="5943600" cy="4648200"/>
          </a:xfrm>
          <a:prstGeom prst="ellipse">
            <a:avLst/>
          </a:prstGeom>
          <a:solidFill>
            <a:srgbClr val="00CCFF"/>
          </a:solidFill>
          <a:ln w="9525" algn="ctr">
            <a:noFill/>
            <a:round/>
            <a:headEnd/>
            <a:tailEnd/>
          </a:ln>
          <a:effectLst/>
        </p:spPr>
        <p:txBody>
          <a:bodyPr wrap="none" lIns="92075" tIns="46037" rIns="92075" bIns="46037" anchor="ctr"/>
          <a:lstStyle/>
          <a:p>
            <a:endParaRPr lang="cs-CZ"/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>
            <a:off x="1447800" y="4191000"/>
            <a:ext cx="594360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>
            <a:off x="1447800" y="4191000"/>
            <a:ext cx="5943600" cy="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12297" name="Line 9"/>
          <p:cNvSpPr>
            <a:spLocks noChangeShapeType="1"/>
          </p:cNvSpPr>
          <p:nvPr/>
        </p:nvSpPr>
        <p:spPr bwMode="auto">
          <a:xfrm>
            <a:off x="4419600" y="1905000"/>
            <a:ext cx="76200" cy="4648200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0" y="3810000"/>
            <a:ext cx="12192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rovník</a:t>
            </a: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4953000" y="6338888"/>
            <a:ext cx="1752600" cy="5191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poledník</a:t>
            </a:r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>
            <a:off x="4648200" y="1295400"/>
            <a:ext cx="13716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0° z.d.</a:t>
            </a:r>
          </a:p>
        </p:txBody>
      </p:sp>
      <p:sp>
        <p:nvSpPr>
          <p:cNvPr id="12303" name="AutoShape 15"/>
          <p:cNvSpPr>
            <a:spLocks noChangeArrowheads="1"/>
          </p:cNvSpPr>
          <p:nvPr/>
        </p:nvSpPr>
        <p:spPr bwMode="auto">
          <a:xfrm>
            <a:off x="4876800" y="3352800"/>
            <a:ext cx="1828800" cy="4572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FF0000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7" rIns="92075" bIns="46037" anchor="ctr"/>
          <a:lstStyle/>
          <a:p>
            <a:endParaRPr lang="cs-CZ"/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5029200" y="2743200"/>
            <a:ext cx="1219200" cy="954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b="1" dirty="0">
                <a:solidFill>
                  <a:schemeClr val="accent2"/>
                </a:solidFill>
              </a:rPr>
              <a:t>v.z.</a:t>
            </a:r>
            <a:r>
              <a:rPr lang="cs-CZ" b="1" dirty="0" err="1">
                <a:solidFill>
                  <a:schemeClr val="accent2"/>
                </a:solidFill>
              </a:rPr>
              <a:t>d</a:t>
            </a:r>
            <a:r>
              <a:rPr lang="cs-CZ" b="1" dirty="0">
                <a:solidFill>
                  <a:schemeClr val="accent2"/>
                </a:solidFill>
              </a:rPr>
              <a:t>.</a:t>
            </a:r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4648200" y="43434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40°</a:t>
            </a:r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5410200" y="43434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80°</a:t>
            </a:r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6172200" y="4343400"/>
            <a:ext cx="9144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120°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3581400" y="43434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40°</a:t>
            </a: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2971800" y="4343400"/>
            <a:ext cx="685800" cy="4007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 dirty="0">
                <a:solidFill>
                  <a:schemeClr val="bg1"/>
                </a:solidFill>
              </a:rPr>
              <a:t>80°</a:t>
            </a:r>
          </a:p>
        </p:txBody>
      </p:sp>
      <p:sp>
        <p:nvSpPr>
          <p:cNvPr id="12310" name="Text Box 22"/>
          <p:cNvSpPr txBox="1">
            <a:spLocks noChangeArrowheads="1"/>
          </p:cNvSpPr>
          <p:nvPr/>
        </p:nvSpPr>
        <p:spPr bwMode="auto">
          <a:xfrm>
            <a:off x="1524000" y="4343400"/>
            <a:ext cx="12954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 dirty="0">
                <a:solidFill>
                  <a:schemeClr val="bg1"/>
                </a:solidFill>
              </a:rPr>
              <a:t>120°</a:t>
            </a:r>
          </a:p>
        </p:txBody>
      </p:sp>
      <p:sp>
        <p:nvSpPr>
          <p:cNvPr id="12311" name="AutoShape 23"/>
          <p:cNvSpPr>
            <a:spLocks noChangeArrowheads="1"/>
          </p:cNvSpPr>
          <p:nvPr/>
        </p:nvSpPr>
        <p:spPr bwMode="auto">
          <a:xfrm rot="10800000">
            <a:off x="2286000" y="3352800"/>
            <a:ext cx="1828800" cy="4572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FF6600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7" rIns="92075" bIns="46037" anchor="ctr"/>
          <a:lstStyle/>
          <a:p>
            <a:endParaRPr lang="cs-CZ"/>
          </a:p>
        </p:txBody>
      </p:sp>
      <p:sp>
        <p:nvSpPr>
          <p:cNvPr id="12312" name="Text Box 24"/>
          <p:cNvSpPr txBox="1">
            <a:spLocks noChangeArrowheads="1"/>
          </p:cNvSpPr>
          <p:nvPr/>
        </p:nvSpPr>
        <p:spPr bwMode="auto">
          <a:xfrm>
            <a:off x="2971800" y="2743200"/>
            <a:ext cx="12192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b="1" dirty="0">
                <a:solidFill>
                  <a:schemeClr val="accent2"/>
                </a:solidFill>
              </a:rPr>
              <a:t>z.z.</a:t>
            </a:r>
            <a:r>
              <a:rPr lang="cs-CZ" b="1" dirty="0" err="1">
                <a:solidFill>
                  <a:schemeClr val="accent2"/>
                </a:solidFill>
              </a:rPr>
              <a:t>d</a:t>
            </a:r>
            <a:r>
              <a:rPr lang="cs-CZ" dirty="0">
                <a:solidFill>
                  <a:schemeClr val="accent2"/>
                </a:solidFill>
              </a:rPr>
              <a:t>.</a:t>
            </a:r>
          </a:p>
        </p:txBody>
      </p:sp>
      <p:sp>
        <p:nvSpPr>
          <p:cNvPr id="12313" name="Text Box 25"/>
          <p:cNvSpPr txBox="1">
            <a:spLocks noChangeArrowheads="1"/>
          </p:cNvSpPr>
          <p:nvPr/>
        </p:nvSpPr>
        <p:spPr bwMode="auto">
          <a:xfrm>
            <a:off x="1752600" y="4800600"/>
            <a:ext cx="25146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 dirty="0">
                <a:solidFill>
                  <a:schemeClr val="accent2"/>
                </a:solidFill>
              </a:rPr>
              <a:t>ZZD roste „vlevo“</a:t>
            </a:r>
          </a:p>
        </p:txBody>
      </p:sp>
      <p:sp>
        <p:nvSpPr>
          <p:cNvPr id="12314" name="Text Box 26"/>
          <p:cNvSpPr txBox="1">
            <a:spLocks noChangeArrowheads="1"/>
          </p:cNvSpPr>
          <p:nvPr/>
        </p:nvSpPr>
        <p:spPr bwMode="auto">
          <a:xfrm>
            <a:off x="4572000" y="4800600"/>
            <a:ext cx="2590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accent2"/>
                </a:solidFill>
              </a:rPr>
              <a:t>VZD roste „vpravo“</a:t>
            </a:r>
          </a:p>
        </p:txBody>
      </p:sp>
      <p:sp>
        <p:nvSpPr>
          <p:cNvPr id="12315" name="Text Box 27"/>
          <p:cNvSpPr txBox="1">
            <a:spLocks noChangeArrowheads="1"/>
          </p:cNvSpPr>
          <p:nvPr/>
        </p:nvSpPr>
        <p:spPr bwMode="auto">
          <a:xfrm>
            <a:off x="762000" y="4343400"/>
            <a:ext cx="9144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 dirty="0"/>
              <a:t>180°</a:t>
            </a:r>
          </a:p>
        </p:txBody>
      </p:sp>
      <p:sp>
        <p:nvSpPr>
          <p:cNvPr id="12316" name="Text Box 28"/>
          <p:cNvSpPr txBox="1">
            <a:spLocks noChangeArrowheads="1"/>
          </p:cNvSpPr>
          <p:nvPr/>
        </p:nvSpPr>
        <p:spPr bwMode="auto">
          <a:xfrm>
            <a:off x="7315200" y="4343400"/>
            <a:ext cx="9144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/>
              <a:t>180°</a:t>
            </a:r>
          </a:p>
        </p:txBody>
      </p:sp>
      <p:sp>
        <p:nvSpPr>
          <p:cNvPr id="12317" name="Text Box 29"/>
          <p:cNvSpPr txBox="1">
            <a:spLocks noChangeArrowheads="1"/>
          </p:cNvSpPr>
          <p:nvPr/>
        </p:nvSpPr>
        <p:spPr bwMode="auto">
          <a:xfrm>
            <a:off x="6858000" y="1295400"/>
            <a:ext cx="19050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0° až 180°</a:t>
            </a:r>
          </a:p>
        </p:txBody>
      </p:sp>
      <p:sp>
        <p:nvSpPr>
          <p:cNvPr id="12318" name="Text Box 30"/>
          <p:cNvSpPr txBox="1">
            <a:spLocks noChangeArrowheads="1"/>
          </p:cNvSpPr>
          <p:nvPr/>
        </p:nvSpPr>
        <p:spPr bwMode="auto">
          <a:xfrm>
            <a:off x="228600" y="1143000"/>
            <a:ext cx="39624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>
                <a:solidFill>
                  <a:srgbClr val="CCFF33"/>
                </a:solidFill>
              </a:rPr>
              <a:t>Měří se na polednících</a:t>
            </a:r>
          </a:p>
        </p:txBody>
      </p:sp>
      <p:sp>
        <p:nvSpPr>
          <p:cNvPr id="28" name="Oblouk 27"/>
          <p:cNvSpPr/>
          <p:nvPr/>
        </p:nvSpPr>
        <p:spPr bwMode="auto">
          <a:xfrm>
            <a:off x="3810000" y="1905000"/>
            <a:ext cx="1219200" cy="4495800"/>
          </a:xfrm>
          <a:prstGeom prst="arc">
            <a:avLst>
              <a:gd name="adj1" fmla="val 16200000"/>
              <a:gd name="adj2" fmla="val 141264"/>
            </a:avLst>
          </a:prstGeom>
          <a:noFill/>
          <a:ln w="444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7" rIns="92075" bIns="46037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tabLst/>
            </a:pP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29" name="Oblouk 28"/>
          <p:cNvSpPr/>
          <p:nvPr/>
        </p:nvSpPr>
        <p:spPr bwMode="auto">
          <a:xfrm>
            <a:off x="3200400" y="1905000"/>
            <a:ext cx="2438400" cy="4419600"/>
          </a:xfrm>
          <a:prstGeom prst="arc">
            <a:avLst>
              <a:gd name="adj1" fmla="val 16200000"/>
              <a:gd name="adj2" fmla="val 128504"/>
            </a:avLst>
          </a:prstGeom>
          <a:noFill/>
          <a:ln w="444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7" rIns="92075" bIns="46037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tabLst/>
            </a:pP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30" name="Oblouk 29"/>
          <p:cNvSpPr/>
          <p:nvPr/>
        </p:nvSpPr>
        <p:spPr bwMode="auto">
          <a:xfrm>
            <a:off x="2514600" y="1905000"/>
            <a:ext cx="3886200" cy="4419600"/>
          </a:xfrm>
          <a:prstGeom prst="arc">
            <a:avLst>
              <a:gd name="adj1" fmla="val 16200000"/>
              <a:gd name="adj2" fmla="val 128504"/>
            </a:avLst>
          </a:prstGeom>
          <a:noFill/>
          <a:ln w="444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7" rIns="92075" bIns="46037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tabLst/>
            </a:pP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31" name="Oblouk 30"/>
          <p:cNvSpPr/>
          <p:nvPr/>
        </p:nvSpPr>
        <p:spPr bwMode="auto">
          <a:xfrm rot="10472206">
            <a:off x="3630633" y="1827522"/>
            <a:ext cx="1219200" cy="4697764"/>
          </a:xfrm>
          <a:prstGeom prst="arc">
            <a:avLst>
              <a:gd name="adj1" fmla="val 16200000"/>
              <a:gd name="adj2" fmla="val 141264"/>
            </a:avLst>
          </a:prstGeom>
          <a:noFill/>
          <a:ln w="444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7" rIns="92075" bIns="46037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tabLst/>
            </a:pP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32" name="Oblouk 31"/>
          <p:cNvSpPr/>
          <p:nvPr/>
        </p:nvSpPr>
        <p:spPr bwMode="auto">
          <a:xfrm rot="10398975">
            <a:off x="2892487" y="1706956"/>
            <a:ext cx="2438400" cy="4822095"/>
          </a:xfrm>
          <a:prstGeom prst="arc">
            <a:avLst>
              <a:gd name="adj1" fmla="val 16200000"/>
              <a:gd name="adj2" fmla="val 128504"/>
            </a:avLst>
          </a:prstGeom>
          <a:noFill/>
          <a:ln w="444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7" rIns="92075" bIns="46037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tabLst/>
            </a:pP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33" name="Oblouk 32"/>
          <p:cNvSpPr/>
          <p:nvPr/>
        </p:nvSpPr>
        <p:spPr bwMode="auto">
          <a:xfrm rot="10406357">
            <a:off x="2250927" y="1589668"/>
            <a:ext cx="3902461" cy="4945121"/>
          </a:xfrm>
          <a:prstGeom prst="arc">
            <a:avLst>
              <a:gd name="adj1" fmla="val 16200000"/>
              <a:gd name="adj2" fmla="val 128504"/>
            </a:avLst>
          </a:prstGeom>
          <a:noFill/>
          <a:ln w="444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7" rIns="92075" bIns="46037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n"/>
              <a:tabLst/>
            </a:pPr>
            <a:endParaRPr kumimoji="0" lang="cs-CZ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5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3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4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7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2" dur="5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5" dur="5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 animBg="1"/>
      <p:bldP spid="12296" grpId="0" animBg="1"/>
      <p:bldP spid="12297" grpId="0" animBg="1"/>
      <p:bldP spid="12300" grpId="0"/>
      <p:bldP spid="12301" grpId="0"/>
      <p:bldP spid="12302" grpId="1"/>
      <p:bldP spid="12303" grpId="0" animBg="1"/>
      <p:bldP spid="12304" grpId="0"/>
      <p:bldP spid="12305" grpId="0"/>
      <p:bldP spid="12306" grpId="0"/>
      <p:bldP spid="12307" grpId="0"/>
      <p:bldP spid="12308" grpId="0"/>
      <p:bldP spid="12309" grpId="0"/>
      <p:bldP spid="12310" grpId="0"/>
      <p:bldP spid="12311" grpId="0" animBg="1"/>
      <p:bldP spid="12312" grpId="0"/>
      <p:bldP spid="12313" grpId="0"/>
      <p:bldP spid="12314" grpId="0"/>
      <p:bldP spid="12315" grpId="0"/>
      <p:bldP spid="12316" grpId="0"/>
      <p:bldP spid="12317" grpId="0"/>
      <p:bldP spid="12318" grpId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8E3CF3DE-2119-4D35-89EE-41372F27BFB8}" type="slidenum">
              <a:rPr lang="cs-CZ"/>
              <a:pPr/>
              <a:t>3</a:t>
            </a:fld>
            <a:endParaRPr lang="cs-CZ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52400"/>
            <a:ext cx="6858000" cy="914400"/>
          </a:xfrm>
        </p:spPr>
        <p:txBody>
          <a:bodyPr/>
          <a:lstStyle/>
          <a:p>
            <a:r>
              <a:rPr lang="cs-CZ"/>
              <a:t>Zeměpisná poloha - šířka</a:t>
            </a:r>
          </a:p>
        </p:txBody>
      </p:sp>
      <p:sp>
        <p:nvSpPr>
          <p:cNvPr id="60419" name="Oval 3"/>
          <p:cNvSpPr>
            <a:spLocks noChangeArrowheads="1"/>
          </p:cNvSpPr>
          <p:nvPr/>
        </p:nvSpPr>
        <p:spPr bwMode="auto">
          <a:xfrm>
            <a:off x="1447800" y="1905000"/>
            <a:ext cx="5943600" cy="4648200"/>
          </a:xfrm>
          <a:prstGeom prst="ellipse">
            <a:avLst/>
          </a:prstGeom>
          <a:solidFill>
            <a:srgbClr val="00CCFF"/>
          </a:solidFill>
          <a:ln w="9525" algn="ctr">
            <a:noFill/>
            <a:round/>
            <a:headEnd/>
            <a:tailEnd/>
          </a:ln>
          <a:effectLst/>
        </p:spPr>
        <p:txBody>
          <a:bodyPr wrap="none" lIns="92075" tIns="46037" rIns="92075" bIns="46037" anchor="ctr"/>
          <a:lstStyle/>
          <a:p>
            <a:endParaRPr lang="cs-CZ"/>
          </a:p>
        </p:txBody>
      </p:sp>
      <p:sp>
        <p:nvSpPr>
          <p:cNvPr id="60420" name="Line 4"/>
          <p:cNvSpPr>
            <a:spLocks noChangeShapeType="1"/>
          </p:cNvSpPr>
          <p:nvPr/>
        </p:nvSpPr>
        <p:spPr bwMode="auto">
          <a:xfrm>
            <a:off x="1447800" y="4191000"/>
            <a:ext cx="594360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60421" name="Line 5"/>
          <p:cNvSpPr>
            <a:spLocks noChangeShapeType="1"/>
          </p:cNvSpPr>
          <p:nvPr/>
        </p:nvSpPr>
        <p:spPr bwMode="auto">
          <a:xfrm>
            <a:off x="1447800" y="4191000"/>
            <a:ext cx="5943600" cy="0"/>
          </a:xfrm>
          <a:prstGeom prst="line">
            <a:avLst/>
          </a:prstGeom>
          <a:noFill/>
          <a:ln w="60325">
            <a:solidFill>
              <a:srgbClr val="00B05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60423" name="Text Box 7"/>
          <p:cNvSpPr txBox="1">
            <a:spLocks noChangeArrowheads="1"/>
          </p:cNvSpPr>
          <p:nvPr/>
        </p:nvSpPr>
        <p:spPr bwMode="auto">
          <a:xfrm>
            <a:off x="0" y="3810000"/>
            <a:ext cx="12192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rovník</a:t>
            </a:r>
          </a:p>
        </p:txBody>
      </p:sp>
      <p:sp>
        <p:nvSpPr>
          <p:cNvPr id="60426" name="AutoShape 10"/>
          <p:cNvSpPr>
            <a:spLocks noChangeArrowheads="1"/>
          </p:cNvSpPr>
          <p:nvPr/>
        </p:nvSpPr>
        <p:spPr bwMode="auto">
          <a:xfrm rot="16200000">
            <a:off x="3810000" y="2743200"/>
            <a:ext cx="1828800" cy="4572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FF0000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7" rIns="92075" bIns="46037" anchor="ctr"/>
          <a:lstStyle/>
          <a:p>
            <a:endParaRPr lang="cs-CZ"/>
          </a:p>
        </p:txBody>
      </p:sp>
      <p:sp>
        <p:nvSpPr>
          <p:cNvPr id="60427" name="Text Box 11"/>
          <p:cNvSpPr txBox="1">
            <a:spLocks noChangeArrowheads="1"/>
          </p:cNvSpPr>
          <p:nvPr/>
        </p:nvSpPr>
        <p:spPr bwMode="auto">
          <a:xfrm>
            <a:off x="5029200" y="2743200"/>
            <a:ext cx="12192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b="1">
                <a:solidFill>
                  <a:schemeClr val="accent2"/>
                </a:solidFill>
              </a:rPr>
              <a:t>s.z.š.</a:t>
            </a:r>
          </a:p>
        </p:txBody>
      </p:sp>
      <p:sp>
        <p:nvSpPr>
          <p:cNvPr id="60428" name="Text Box 12"/>
          <p:cNvSpPr txBox="1">
            <a:spLocks noChangeArrowheads="1"/>
          </p:cNvSpPr>
          <p:nvPr/>
        </p:nvSpPr>
        <p:spPr bwMode="auto">
          <a:xfrm>
            <a:off x="3657600" y="34290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30°</a:t>
            </a:r>
          </a:p>
        </p:txBody>
      </p:sp>
      <p:sp>
        <p:nvSpPr>
          <p:cNvPr id="60429" name="Text Box 13"/>
          <p:cNvSpPr txBox="1">
            <a:spLocks noChangeArrowheads="1"/>
          </p:cNvSpPr>
          <p:nvPr/>
        </p:nvSpPr>
        <p:spPr bwMode="auto">
          <a:xfrm>
            <a:off x="3657600" y="27432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60°</a:t>
            </a:r>
          </a:p>
        </p:txBody>
      </p:sp>
      <p:sp>
        <p:nvSpPr>
          <p:cNvPr id="60430" name="Text Box 14"/>
          <p:cNvSpPr txBox="1">
            <a:spLocks noChangeArrowheads="1"/>
          </p:cNvSpPr>
          <p:nvPr/>
        </p:nvSpPr>
        <p:spPr bwMode="auto">
          <a:xfrm>
            <a:off x="3657600" y="20574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90°</a:t>
            </a:r>
          </a:p>
        </p:txBody>
      </p:sp>
      <p:sp>
        <p:nvSpPr>
          <p:cNvPr id="60431" name="Text Box 15"/>
          <p:cNvSpPr txBox="1">
            <a:spLocks noChangeArrowheads="1"/>
          </p:cNvSpPr>
          <p:nvPr/>
        </p:nvSpPr>
        <p:spPr bwMode="auto">
          <a:xfrm>
            <a:off x="4572000" y="47244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30°</a:t>
            </a:r>
          </a:p>
        </p:txBody>
      </p:sp>
      <p:sp>
        <p:nvSpPr>
          <p:cNvPr id="60432" name="Text Box 16"/>
          <p:cNvSpPr txBox="1">
            <a:spLocks noChangeArrowheads="1"/>
          </p:cNvSpPr>
          <p:nvPr/>
        </p:nvSpPr>
        <p:spPr bwMode="auto">
          <a:xfrm>
            <a:off x="4572000" y="5410200"/>
            <a:ext cx="6858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60°</a:t>
            </a:r>
          </a:p>
        </p:txBody>
      </p:sp>
      <p:sp>
        <p:nvSpPr>
          <p:cNvPr id="60433" name="Text Box 17"/>
          <p:cNvSpPr txBox="1">
            <a:spLocks noChangeArrowheads="1"/>
          </p:cNvSpPr>
          <p:nvPr/>
        </p:nvSpPr>
        <p:spPr bwMode="auto">
          <a:xfrm>
            <a:off x="4572000" y="6096000"/>
            <a:ext cx="7620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bg1"/>
                </a:solidFill>
              </a:rPr>
              <a:t>90°</a:t>
            </a:r>
          </a:p>
        </p:txBody>
      </p:sp>
      <p:sp>
        <p:nvSpPr>
          <p:cNvPr id="60434" name="AutoShape 18"/>
          <p:cNvSpPr>
            <a:spLocks noChangeArrowheads="1"/>
          </p:cNvSpPr>
          <p:nvPr/>
        </p:nvSpPr>
        <p:spPr bwMode="auto">
          <a:xfrm rot="5400000">
            <a:off x="3200400" y="5105400"/>
            <a:ext cx="1828800" cy="457200"/>
          </a:xfrm>
          <a:prstGeom prst="rightArrow">
            <a:avLst>
              <a:gd name="adj1" fmla="val 50000"/>
              <a:gd name="adj2" fmla="val 100000"/>
            </a:avLst>
          </a:prstGeom>
          <a:solidFill>
            <a:srgbClr val="FF6600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lIns="92075" tIns="46037" rIns="92075" bIns="46037" anchor="ctr"/>
          <a:lstStyle/>
          <a:p>
            <a:endParaRPr lang="cs-CZ"/>
          </a:p>
        </p:txBody>
      </p:sp>
      <p:sp>
        <p:nvSpPr>
          <p:cNvPr id="60435" name="Text Box 19"/>
          <p:cNvSpPr txBox="1">
            <a:spLocks noChangeArrowheads="1"/>
          </p:cNvSpPr>
          <p:nvPr/>
        </p:nvSpPr>
        <p:spPr bwMode="auto">
          <a:xfrm>
            <a:off x="2743200" y="5334000"/>
            <a:ext cx="12192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b="1">
                <a:solidFill>
                  <a:schemeClr val="accent2"/>
                </a:solidFill>
              </a:rPr>
              <a:t>j.z.š.</a:t>
            </a:r>
          </a:p>
        </p:txBody>
      </p:sp>
      <p:sp>
        <p:nvSpPr>
          <p:cNvPr id="60436" name="Text Box 20"/>
          <p:cNvSpPr txBox="1">
            <a:spLocks noChangeArrowheads="1"/>
          </p:cNvSpPr>
          <p:nvPr/>
        </p:nvSpPr>
        <p:spPr bwMode="auto">
          <a:xfrm>
            <a:off x="1828800" y="4724400"/>
            <a:ext cx="22860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accent2"/>
                </a:solidFill>
              </a:rPr>
              <a:t>ZŠ roste „dolů“</a:t>
            </a:r>
          </a:p>
        </p:txBody>
      </p:sp>
      <p:sp>
        <p:nvSpPr>
          <p:cNvPr id="60437" name="Text Box 21"/>
          <p:cNvSpPr txBox="1">
            <a:spLocks noChangeArrowheads="1"/>
          </p:cNvSpPr>
          <p:nvPr/>
        </p:nvSpPr>
        <p:spPr bwMode="auto">
          <a:xfrm>
            <a:off x="4953000" y="3505200"/>
            <a:ext cx="243840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 sz="2000" b="1">
                <a:solidFill>
                  <a:schemeClr val="accent2"/>
                </a:solidFill>
              </a:rPr>
              <a:t>ZŠ roste „nahoru“</a:t>
            </a:r>
          </a:p>
        </p:txBody>
      </p:sp>
      <p:sp>
        <p:nvSpPr>
          <p:cNvPr id="60440" name="Text Box 24"/>
          <p:cNvSpPr txBox="1">
            <a:spLocks noChangeArrowheads="1"/>
          </p:cNvSpPr>
          <p:nvPr/>
        </p:nvSpPr>
        <p:spPr bwMode="auto">
          <a:xfrm>
            <a:off x="6858000" y="1295400"/>
            <a:ext cx="19050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0° až 90°</a:t>
            </a:r>
          </a:p>
        </p:txBody>
      </p:sp>
      <p:sp>
        <p:nvSpPr>
          <p:cNvPr id="60441" name="Text Box 25"/>
          <p:cNvSpPr txBox="1">
            <a:spLocks noChangeArrowheads="1"/>
          </p:cNvSpPr>
          <p:nvPr/>
        </p:nvSpPr>
        <p:spPr bwMode="auto">
          <a:xfrm>
            <a:off x="1676400" y="6262688"/>
            <a:ext cx="1905000" cy="5191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90° = póly</a:t>
            </a:r>
          </a:p>
        </p:txBody>
      </p:sp>
      <p:sp>
        <p:nvSpPr>
          <p:cNvPr id="60442" name="Text Box 26"/>
          <p:cNvSpPr txBox="1">
            <a:spLocks noChangeArrowheads="1"/>
          </p:cNvSpPr>
          <p:nvPr/>
        </p:nvSpPr>
        <p:spPr bwMode="auto">
          <a:xfrm>
            <a:off x="7239000" y="3962400"/>
            <a:ext cx="20574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 0° = rovník</a:t>
            </a:r>
          </a:p>
        </p:txBody>
      </p:sp>
      <p:sp>
        <p:nvSpPr>
          <p:cNvPr id="60443" name="Text Box 27"/>
          <p:cNvSpPr txBox="1">
            <a:spLocks noChangeArrowheads="1"/>
          </p:cNvSpPr>
          <p:nvPr/>
        </p:nvSpPr>
        <p:spPr bwMode="auto">
          <a:xfrm>
            <a:off x="4191000" y="1219200"/>
            <a:ext cx="1905000" cy="519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/>
              <a:t>90° = póly</a:t>
            </a:r>
          </a:p>
        </p:txBody>
      </p:sp>
      <p:sp>
        <p:nvSpPr>
          <p:cNvPr id="60444" name="Text Box 28"/>
          <p:cNvSpPr txBox="1">
            <a:spLocks noChangeArrowheads="1"/>
          </p:cNvSpPr>
          <p:nvPr/>
        </p:nvSpPr>
        <p:spPr bwMode="auto">
          <a:xfrm>
            <a:off x="228600" y="1143000"/>
            <a:ext cx="3962400" cy="9461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lIns="92075" tIns="46037" rIns="92075" bIns="46037">
            <a:spAutoFit/>
          </a:bodyPr>
          <a:lstStyle/>
          <a:p>
            <a:pPr marL="342900" indent="-342900">
              <a:spcBef>
                <a:spcPct val="50000"/>
              </a:spcBef>
              <a:buFont typeface="Wingdings" pitchFamily="2" charset="2"/>
              <a:buNone/>
            </a:pPr>
            <a:r>
              <a:rPr lang="cs-CZ">
                <a:solidFill>
                  <a:srgbClr val="CCFF33"/>
                </a:solidFill>
              </a:rPr>
              <a:t>Měří se na rovnoběžkách</a:t>
            </a:r>
          </a:p>
        </p:txBody>
      </p:sp>
      <p:sp>
        <p:nvSpPr>
          <p:cNvPr id="25" name="Line 5"/>
          <p:cNvSpPr>
            <a:spLocks noChangeShapeType="1"/>
          </p:cNvSpPr>
          <p:nvPr/>
        </p:nvSpPr>
        <p:spPr bwMode="auto">
          <a:xfrm>
            <a:off x="1676400" y="5105400"/>
            <a:ext cx="5486400" cy="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26" name="Line 5"/>
          <p:cNvSpPr>
            <a:spLocks noChangeShapeType="1"/>
          </p:cNvSpPr>
          <p:nvPr/>
        </p:nvSpPr>
        <p:spPr bwMode="auto">
          <a:xfrm>
            <a:off x="2514600" y="6019800"/>
            <a:ext cx="3810000" cy="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27" name="Line 5"/>
          <p:cNvSpPr>
            <a:spLocks noChangeShapeType="1"/>
          </p:cNvSpPr>
          <p:nvPr/>
        </p:nvSpPr>
        <p:spPr bwMode="auto">
          <a:xfrm>
            <a:off x="1752600" y="3352800"/>
            <a:ext cx="5410200" cy="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  <p:sp>
        <p:nvSpPr>
          <p:cNvPr id="28" name="Line 5"/>
          <p:cNvSpPr>
            <a:spLocks noChangeShapeType="1"/>
          </p:cNvSpPr>
          <p:nvPr/>
        </p:nvSpPr>
        <p:spPr bwMode="auto">
          <a:xfrm>
            <a:off x="2133600" y="2743200"/>
            <a:ext cx="4495800" cy="0"/>
          </a:xfrm>
          <a:prstGeom prst="line">
            <a:avLst/>
          </a:prstGeom>
          <a:noFill/>
          <a:ln w="50800">
            <a:solidFill>
              <a:srgbClr val="FFFF00"/>
            </a:solidFill>
            <a:round/>
            <a:headEnd/>
            <a:tailEnd/>
          </a:ln>
          <a:effectLst/>
        </p:spPr>
        <p:txBody>
          <a:bodyPr lIns="92075" tIns="46037" rIns="92075" bIns="46037"/>
          <a:lstStyle/>
          <a:p>
            <a:endParaRPr lang="cs-CZ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0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0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60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04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0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0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2" dur="500"/>
                                        <p:tgtEl>
                                          <p:spTgt spid="60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5" dur="500"/>
                                        <p:tgtEl>
                                          <p:spTgt spid="60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8" dur="500"/>
                                        <p:tgtEl>
                                          <p:spTgt spid="60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1" dur="500"/>
                                        <p:tgtEl>
                                          <p:spTgt spid="60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4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animBg="1"/>
      <p:bldP spid="60421" grpId="0" animBg="1"/>
      <p:bldP spid="60423" grpId="0"/>
      <p:bldP spid="60426" grpId="0" animBg="1"/>
      <p:bldP spid="60427" grpId="0"/>
      <p:bldP spid="60428" grpId="0"/>
      <p:bldP spid="60429" grpId="0"/>
      <p:bldP spid="60430" grpId="0"/>
      <p:bldP spid="60431" grpId="0"/>
      <p:bldP spid="60432" grpId="0"/>
      <p:bldP spid="60433" grpId="0"/>
      <p:bldP spid="60434" grpId="0" animBg="1"/>
      <p:bldP spid="60435" grpId="0"/>
      <p:bldP spid="60436" grpId="0"/>
      <p:bldP spid="60437" grpId="0"/>
      <p:bldP spid="60440" grpId="0"/>
      <p:bldP spid="60441" grpId="0"/>
      <p:bldP spid="60442" grpId="0"/>
      <p:bldP spid="60443" grpId="0"/>
      <p:bldP spid="60444" grpId="0"/>
      <p:bldP spid="25" grpId="0" animBg="1"/>
      <p:bldP spid="26" grpId="0" animBg="1"/>
      <p:bldP spid="27" grpId="0" animBg="1"/>
      <p:bldP spid="28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6|2.|2.2|4.2|1.4|1.|0.3|0.4|0.2|0.4|0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6|2.|2.2|4.2|1.4|1.|0.3|0.4|0.2|0.4|0.2"/>
</p:tagLst>
</file>

<file path=ppt/theme/theme1.xml><?xml version="1.0" encoding="utf-8"?>
<a:theme xmlns:a="http://schemas.openxmlformats.org/drawingml/2006/main" name="Obecná">
  <a:themeElements>
    <a:clrScheme name="Obecná 1">
      <a:dk1>
        <a:srgbClr val="800000"/>
      </a:dk1>
      <a:lt1>
        <a:srgbClr val="FFFFFF"/>
      </a:lt1>
      <a:dk2>
        <a:srgbClr val="000000"/>
      </a:dk2>
      <a:lt2>
        <a:srgbClr val="FFFFCC"/>
      </a:lt2>
      <a:accent1>
        <a:srgbClr val="777777"/>
      </a:accent1>
      <a:accent2>
        <a:srgbClr val="0033CC"/>
      </a:accent2>
      <a:accent3>
        <a:srgbClr val="AAAAAA"/>
      </a:accent3>
      <a:accent4>
        <a:srgbClr val="DADADA"/>
      </a:accent4>
      <a:accent5>
        <a:srgbClr val="BDBDBD"/>
      </a:accent5>
      <a:accent6>
        <a:srgbClr val="002DB9"/>
      </a:accent6>
      <a:hlink>
        <a:srgbClr val="800000"/>
      </a:hlink>
      <a:folHlink>
        <a:srgbClr val="660066"/>
      </a:folHlink>
    </a:clrScheme>
    <a:fontScheme name="Obecná">
      <a:majorFont>
        <a:latin typeface="Arial Narrow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7" rIns="92075" bIns="46037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hlink"/>
          </a:buClr>
          <a:buSzPct val="60000"/>
          <a:buFont typeface="Wingdings" pitchFamily="2" charset="2"/>
          <a:buChar char="n"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00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7" rIns="92075" bIns="46037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hlink"/>
          </a:buClr>
          <a:buSzPct val="60000"/>
          <a:buFont typeface="Wingdings" pitchFamily="2" charset="2"/>
          <a:buChar char="n"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Obecná 1">
        <a:dk1>
          <a:srgbClr val="800000"/>
        </a:dk1>
        <a:lt1>
          <a:srgbClr val="FFFFFF"/>
        </a:lt1>
        <a:dk2>
          <a:srgbClr val="000000"/>
        </a:dk2>
        <a:lt2>
          <a:srgbClr val="FFFFCC"/>
        </a:lt2>
        <a:accent1>
          <a:srgbClr val="777777"/>
        </a:accent1>
        <a:accent2>
          <a:srgbClr val="0033CC"/>
        </a:accent2>
        <a:accent3>
          <a:srgbClr val="AAAAAA"/>
        </a:accent3>
        <a:accent4>
          <a:srgbClr val="DADADA"/>
        </a:accent4>
        <a:accent5>
          <a:srgbClr val="BDBDBD"/>
        </a:accent5>
        <a:accent6>
          <a:srgbClr val="002DB9"/>
        </a:accent6>
        <a:hlink>
          <a:srgbClr val="800000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ecná 2">
        <a:dk1>
          <a:srgbClr val="009999"/>
        </a:dk1>
        <a:lt1>
          <a:srgbClr val="FFFFFF"/>
        </a:lt1>
        <a:dk2>
          <a:srgbClr val="336699"/>
        </a:dk2>
        <a:lt2>
          <a:srgbClr val="010000"/>
        </a:lt2>
        <a:accent1>
          <a:srgbClr val="CCECFF"/>
        </a:accent1>
        <a:accent2>
          <a:srgbClr val="FFFFCC"/>
        </a:accent2>
        <a:accent3>
          <a:srgbClr val="FFFFFF"/>
        </a:accent3>
        <a:accent4>
          <a:srgbClr val="008282"/>
        </a:accent4>
        <a:accent5>
          <a:srgbClr val="E2F4FF"/>
        </a:accent5>
        <a:accent6>
          <a:srgbClr val="E7E7B9"/>
        </a:accent6>
        <a:hlink>
          <a:srgbClr val="FF9966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becná 3">
        <a:dk1>
          <a:srgbClr val="000000"/>
        </a:dk1>
        <a:lt1>
          <a:srgbClr val="FFFFFF"/>
        </a:lt1>
        <a:dk2>
          <a:srgbClr val="000000"/>
        </a:dk2>
        <a:lt2>
          <a:srgbClr val="CBCBCB"/>
        </a:lt2>
        <a:accent1>
          <a:srgbClr val="C0C0C0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C8C8C8"/>
        </a:accent6>
        <a:hlink>
          <a:srgbClr val="5F5F5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120</Words>
  <Application>Microsoft Office PowerPoint</Application>
  <PresentationFormat>Předvádění na obrazovce (4:3)</PresentationFormat>
  <Paragraphs>42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Obecná</vt:lpstr>
      <vt:lpstr>Zeměpisná poloha - výklad</vt:lpstr>
      <vt:lpstr>Zeměpisná poloha - délka</vt:lpstr>
      <vt:lpstr>Zeměpisná poloha - šířka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HONZA</cp:lastModifiedBy>
  <cp:revision>15</cp:revision>
  <cp:lastPrinted>1601-01-01T00:00:00Z</cp:lastPrinted>
  <dcterms:created xsi:type="dcterms:W3CDTF">1601-01-01T00:00:00Z</dcterms:created>
  <dcterms:modified xsi:type="dcterms:W3CDTF">2011-12-13T10:39:54Z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3</vt:i4>
  </property>
  <property fmtid="{D5CDD505-2E9C-101B-9397-08002B2CF9AE}" pid="3" name="LCID">
    <vt:i4>1029</vt:i4>
  </property>
</Properties>
</file>