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C1A4C-9BED-4F94-944F-E16784BBA9F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BEB9E-54AD-4C2F-B8B5-5E3430B8F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gnetmagazine.com/2009/09/23/richard-hawley%E2%80%99s-notes-from-sheffield-john-steinbeck/" TargetMode="External"/><Relationship Id="rId2" Type="http://schemas.openxmlformats.org/officeDocument/2006/relationships/hyperlink" Target="http://www.bookfan.eu/kniha/17014/O-mysich-a-lidec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ohn_Steinbe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John </a:t>
            </a:r>
            <a:r>
              <a:rPr lang="cs-CZ" sz="4000" dirty="0" err="1" smtClean="0">
                <a:latin typeface="Comic Sans MS" pitchFamily="66" charset="0"/>
              </a:rPr>
              <a:t>Steinbeck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latin typeface="Comic Sans MS" pitchFamily="66" charset="0"/>
              </a:rPr>
              <a:t>Číslo projektu</a:t>
            </a:r>
            <a:r>
              <a:rPr lang="cs-CZ" dirty="0" smtClean="0">
                <a:latin typeface="Comic Sans MS" pitchFamily="66" charset="0"/>
              </a:rPr>
              <a:t>: CZ.1.07/1.5.00/34.0124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Název projektu</a:t>
            </a:r>
            <a:r>
              <a:rPr lang="cs-CZ" dirty="0" smtClean="0">
                <a:latin typeface="Comic Sans MS" pitchFamily="66" charset="0"/>
              </a:rPr>
              <a:t>: Škola budoucnosti s využitím IT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Název školy: </a:t>
            </a:r>
            <a:r>
              <a:rPr lang="cs-CZ" dirty="0" smtClean="0">
                <a:latin typeface="Comic Sans MS" pitchFamily="66" charset="0"/>
              </a:rPr>
              <a:t>SPŠ a SOŠGS Most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Předmět: </a:t>
            </a:r>
            <a:r>
              <a:rPr lang="cs-CZ" dirty="0" smtClean="0">
                <a:latin typeface="Comic Sans MS" pitchFamily="66" charset="0"/>
              </a:rPr>
              <a:t>ČJL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Tematický okruh</a:t>
            </a:r>
            <a:r>
              <a:rPr lang="cs-CZ" dirty="0" smtClean="0">
                <a:latin typeface="Comic Sans MS" pitchFamily="66" charset="0"/>
              </a:rPr>
              <a:t>: Světová literatura 1. </a:t>
            </a:r>
            <a:r>
              <a:rPr lang="cs-CZ" dirty="0" err="1" smtClean="0">
                <a:latin typeface="Comic Sans MS" pitchFamily="66" charset="0"/>
              </a:rPr>
              <a:t>pol</a:t>
            </a:r>
            <a:r>
              <a:rPr lang="cs-CZ" dirty="0" smtClean="0">
                <a:latin typeface="Comic Sans MS" pitchFamily="66" charset="0"/>
              </a:rPr>
              <a:t>. 20. st.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Téma</a:t>
            </a:r>
            <a:r>
              <a:rPr lang="cs-CZ" dirty="0" smtClean="0">
                <a:latin typeface="Comic Sans MS" pitchFamily="66" charset="0"/>
              </a:rPr>
              <a:t>: John </a:t>
            </a:r>
            <a:r>
              <a:rPr lang="cs-CZ" dirty="0" err="1" smtClean="0">
                <a:latin typeface="Comic Sans MS" pitchFamily="66" charset="0"/>
              </a:rPr>
              <a:t>Steinbeck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Ročník</a:t>
            </a:r>
            <a:r>
              <a:rPr lang="cs-CZ" dirty="0" smtClean="0">
                <a:latin typeface="Comic Sans MS" pitchFamily="66" charset="0"/>
              </a:rPr>
              <a:t>: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Jméno autora</a:t>
            </a:r>
            <a:r>
              <a:rPr lang="cs-CZ" dirty="0" smtClean="0">
                <a:latin typeface="Comic Sans MS" pitchFamily="66" charset="0"/>
              </a:rPr>
              <a:t>: Mgr. Marcela </a:t>
            </a:r>
            <a:r>
              <a:rPr lang="cs-CZ" dirty="0" err="1" smtClean="0">
                <a:latin typeface="Comic Sans MS" pitchFamily="66" charset="0"/>
              </a:rPr>
              <a:t>Hofnerová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Datum tvorby: </a:t>
            </a:r>
            <a:r>
              <a:rPr lang="cs-CZ" dirty="0" smtClean="0">
                <a:latin typeface="Comic Sans MS" pitchFamily="66" charset="0"/>
              </a:rPr>
              <a:t>16. 10. 2012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Anotace</a:t>
            </a:r>
            <a:r>
              <a:rPr lang="cs-CZ" dirty="0" smtClean="0">
                <a:latin typeface="Comic Sans MS" pitchFamily="66" charset="0"/>
              </a:rPr>
              <a:t>:Žáci si připomenou  základní údaje o tomto spisovateli a bude proveden rozbor vybraného lit. díla tohoto autora.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5445224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John </a:t>
            </a:r>
            <a:r>
              <a:rPr lang="cs-CZ" b="1" dirty="0" err="1"/>
              <a:t>Steinbeck</a:t>
            </a:r>
            <a:r>
              <a:rPr lang="cs-CZ" b="1" dirty="0"/>
              <a:t> (1902 – 1968)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O MYŠÍCH A LIDECH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dell\AppData\Local\Microsoft\Windows\Temporary Internet Files\Content.IE5\9LNV1JCH\MP9004390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2350317" cy="1700808"/>
          </a:xfrm>
          <a:prstGeom prst="rect">
            <a:avLst/>
          </a:prstGeom>
          <a:noFill/>
        </p:spPr>
      </p:pic>
      <p:pic>
        <p:nvPicPr>
          <p:cNvPr id="1029" name="Picture 5" descr="C:\Users\dell\AppData\Local\Microsoft\Windows\Temporary Internet Files\Content.IE5\7PI05MOU\MP9001749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941168"/>
            <a:ext cx="2635522" cy="17570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John </a:t>
            </a:r>
            <a:r>
              <a:rPr lang="cs-CZ" b="1" dirty="0" err="1" smtClean="0">
                <a:latin typeface="Comic Sans MS" pitchFamily="66" charset="0"/>
              </a:rPr>
              <a:t>Steinbeck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cs-CZ" sz="4000" b="1" dirty="0">
                <a:latin typeface="Comic Sans MS" pitchFamily="66" charset="0"/>
              </a:rPr>
              <a:t>20. stol.</a:t>
            </a:r>
            <a:endParaRPr lang="cs-CZ" sz="4000" dirty="0">
              <a:latin typeface="Comic Sans MS" pitchFamily="66" charset="0"/>
            </a:endParaRPr>
          </a:p>
          <a:p>
            <a:pPr lvl="0"/>
            <a:r>
              <a:rPr lang="cs-CZ" sz="4000" b="1" dirty="0">
                <a:latin typeface="Comic Sans MS" pitchFamily="66" charset="0"/>
              </a:rPr>
              <a:t>moderní světová literatura 1. </a:t>
            </a:r>
            <a:r>
              <a:rPr lang="cs-CZ" sz="4000" b="1" dirty="0" err="1">
                <a:latin typeface="Comic Sans MS" pitchFamily="66" charset="0"/>
              </a:rPr>
              <a:t>pol</a:t>
            </a:r>
            <a:r>
              <a:rPr lang="cs-CZ" sz="4000" b="1" dirty="0">
                <a:latin typeface="Comic Sans MS" pitchFamily="66" charset="0"/>
              </a:rPr>
              <a:t>. 20. stol.</a:t>
            </a:r>
            <a:endParaRPr lang="cs-CZ" sz="4000" dirty="0">
              <a:latin typeface="Comic Sans MS" pitchFamily="66" charset="0"/>
            </a:endParaRPr>
          </a:p>
          <a:p>
            <a:pPr lvl="0"/>
            <a:r>
              <a:rPr lang="cs-CZ" sz="4000" b="1" dirty="0">
                <a:latin typeface="Comic Sans MS" pitchFamily="66" charset="0"/>
              </a:rPr>
              <a:t>současníci: </a:t>
            </a:r>
            <a:r>
              <a:rPr lang="cs-CZ" sz="4000" dirty="0">
                <a:latin typeface="Comic Sans MS" pitchFamily="66" charset="0"/>
              </a:rPr>
              <a:t>E. </a:t>
            </a:r>
            <a:r>
              <a:rPr lang="cs-CZ" sz="4000" dirty="0" err="1">
                <a:latin typeface="Comic Sans MS" pitchFamily="66" charset="0"/>
              </a:rPr>
              <a:t>Hemingway</a:t>
            </a:r>
            <a:r>
              <a:rPr lang="cs-CZ" sz="4000" dirty="0">
                <a:latin typeface="Comic Sans MS" pitchFamily="66" charset="0"/>
              </a:rPr>
              <a:t> (Stařec a moře), J. Seifert (Maminka)</a:t>
            </a:r>
          </a:p>
          <a:p>
            <a:pPr lvl="0"/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informace o životě:</a:t>
            </a:r>
            <a:r>
              <a:rPr lang="cs-CZ" sz="4000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4000" dirty="0">
                <a:latin typeface="Comic Sans MS" pitchFamily="66" charset="0"/>
              </a:rPr>
              <a:t>chudá rodina, vypomáhal na farmách, v sedmnácti letech odešel na studia na univerzitu v San </a:t>
            </a:r>
            <a:r>
              <a:rPr lang="cs-CZ" sz="4000" dirty="0" err="1">
                <a:latin typeface="Comic Sans MS" pitchFamily="66" charset="0"/>
              </a:rPr>
              <a:t>Franciscu</a:t>
            </a:r>
            <a:r>
              <a:rPr lang="cs-CZ" sz="4000" dirty="0">
                <a:latin typeface="Comic Sans MS" pitchFamily="66" charset="0"/>
              </a:rPr>
              <a:t>, kde se věnoval historii a anglické literatuře, nedokončil, reportér v New Yorku, žurnalistiky však brzy zanechal a pracoval jako pomocný zedník, námořník na nákladním parníku a dělník v továrně na rybí konzervy; laureátem </a:t>
            </a:r>
            <a:r>
              <a:rPr lang="cs-CZ" sz="4000" dirty="0" err="1">
                <a:latin typeface="Comic Sans MS" pitchFamily="66" charset="0"/>
              </a:rPr>
              <a:t>Pulitzerovy</a:t>
            </a:r>
            <a:r>
              <a:rPr lang="cs-CZ" sz="4000" dirty="0">
                <a:latin typeface="Comic Sans MS" pitchFamily="66" charset="0"/>
              </a:rPr>
              <a:t> ceny, </a:t>
            </a:r>
            <a:r>
              <a:rPr lang="cs-CZ" sz="4000" dirty="0" err="1">
                <a:latin typeface="Comic Sans MS" pitchFamily="66" charset="0"/>
              </a:rPr>
              <a:t>National</a:t>
            </a:r>
            <a:r>
              <a:rPr lang="cs-CZ" sz="4000" dirty="0">
                <a:latin typeface="Comic Sans MS" pitchFamily="66" charset="0"/>
              </a:rPr>
              <a:t> </a:t>
            </a:r>
            <a:r>
              <a:rPr lang="cs-CZ" sz="4000" dirty="0" err="1">
                <a:latin typeface="Comic Sans MS" pitchFamily="66" charset="0"/>
              </a:rPr>
              <a:t>Book</a:t>
            </a:r>
            <a:r>
              <a:rPr lang="cs-CZ" sz="4000" dirty="0">
                <a:latin typeface="Comic Sans MS" pitchFamily="66" charset="0"/>
              </a:rPr>
              <a:t> </a:t>
            </a:r>
            <a:r>
              <a:rPr lang="cs-CZ" sz="4000" dirty="0" err="1">
                <a:latin typeface="Comic Sans MS" pitchFamily="66" charset="0"/>
              </a:rPr>
              <a:t>Award</a:t>
            </a:r>
            <a:r>
              <a:rPr lang="cs-CZ" sz="4000" dirty="0">
                <a:latin typeface="Comic Sans MS" pitchFamily="66" charset="0"/>
              </a:rPr>
              <a:t> a Nobelovy ceny za literaturu pro rok 1962</a:t>
            </a:r>
          </a:p>
          <a:p>
            <a:pPr lvl="0"/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dílo:</a:t>
            </a:r>
            <a:r>
              <a:rPr lang="cs-CZ" sz="4000" dirty="0">
                <a:latin typeface="Comic Sans MS" pitchFamily="66" charset="0"/>
              </a:rPr>
              <a:t> Hrozny hněvu, Na východ od ráje, Toulavý autobus</a:t>
            </a:r>
          </a:p>
          <a:p>
            <a:endParaRPr lang="cs-CZ" dirty="0"/>
          </a:p>
        </p:txBody>
      </p:sp>
      <p:pic>
        <p:nvPicPr>
          <p:cNvPr id="5" name="Zástupný symbol pro obsah 4" descr="JohnSteinbec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910556"/>
            <a:ext cx="3810000" cy="390525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Žánr: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novela 1937, líčí osud dvou chudých lidí, kteří sní svůj velký sen o malém </a:t>
            </a:r>
            <a:r>
              <a:rPr lang="cs-CZ" dirty="0" smtClean="0">
                <a:latin typeface="Comic Sans MS" pitchFamily="66" charset="0"/>
              </a:rPr>
              <a:t>ranči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Dějiště: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Amerika 30. let 20. století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Zástupný symbol pro obsah 4" descr="O-mysich-a-lidech-John-Steinbeck---w-220-h-nul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700808"/>
            <a:ext cx="2567186" cy="410749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 - hodný, obětavý, toužící po spokojeném životě; i když se na </a:t>
            </a:r>
            <a:r>
              <a:rPr lang="cs-CZ" dirty="0" err="1">
                <a:latin typeface="Comic Sans MS" pitchFamily="66" charset="0"/>
              </a:rPr>
              <a:t>Lennyho</a:t>
            </a:r>
            <a:r>
              <a:rPr lang="cs-CZ" dirty="0">
                <a:latin typeface="Comic Sans MS" pitchFamily="66" charset="0"/>
              </a:rPr>
              <a:t> často zlobí a vyčítá mu, že se o něho musí starat, má ho ve skutečnosti velice rád</a:t>
            </a:r>
          </a:p>
          <a:p>
            <a:r>
              <a:rPr lang="cs-CZ" b="1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Lennie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b="1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Small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 </a:t>
            </a:r>
            <a:r>
              <a:rPr lang="cs-CZ" dirty="0">
                <a:latin typeface="Comic Sans MS" pitchFamily="66" charset="0"/>
              </a:rPr>
              <a:t>- působí dobráckým dojmem, je velmi pracovitý - "udělá, co se mu řekne"; je ale duševně nemocný; jeho postava je tedy velice naivní, dětinská; navíc se jedná o </a:t>
            </a:r>
            <a:r>
              <a:rPr lang="cs-CZ" dirty="0" err="1">
                <a:latin typeface="Comic Sans MS" pitchFamily="66" charset="0"/>
              </a:rPr>
              <a:t>hromotluka</a:t>
            </a:r>
            <a:r>
              <a:rPr lang="cs-CZ" dirty="0">
                <a:latin typeface="Comic Sans MS" pitchFamily="66" charset="0"/>
              </a:rPr>
              <a:t>, který neovládá svou sílu, jež se mu nakonec stává osudnou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Curley</a:t>
            </a:r>
            <a:r>
              <a:rPr lang="cs-CZ" sz="3400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 </a:t>
            </a:r>
            <a:r>
              <a:rPr lang="cs-CZ" sz="3400" dirty="0">
                <a:latin typeface="Comic Sans MS" pitchFamily="66" charset="0"/>
              </a:rPr>
              <a:t>- žárlivý, zakomplexovaný, agresivní mladý muž, snažící se vynutit si autoritu pomocí síly</a:t>
            </a:r>
            <a:br>
              <a:rPr lang="cs-CZ" sz="3400" dirty="0">
                <a:latin typeface="Comic Sans MS" pitchFamily="66" charset="0"/>
              </a:rPr>
            </a:br>
            <a:r>
              <a:rPr lang="cs-CZ" sz="3400" b="1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Curleyova</a:t>
            </a:r>
            <a:r>
              <a:rPr lang="cs-CZ" sz="3400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 žena</a:t>
            </a:r>
            <a:r>
              <a:rPr lang="cs-CZ" sz="3400" b="1" dirty="0">
                <a:latin typeface="Comic Sans MS" pitchFamily="66" charset="0"/>
              </a:rPr>
              <a:t> </a:t>
            </a:r>
            <a:r>
              <a:rPr lang="cs-CZ" sz="3400" dirty="0">
                <a:latin typeface="Comic Sans MS" pitchFamily="66" charset="0"/>
              </a:rPr>
              <a:t>- krásná, vyzývavá, nepříliš inteligentní; pod slupkou svůdné ženy se však skrývá osamělá bytost, které chybí láska a která musí žít život, o jaký nestojí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latin typeface="Comic Sans MS" pitchFamily="66" charset="0"/>
              </a:rPr>
              <a:t>Dva tuláci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 a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Lennie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jsou přátelé. Chodí spolu od ranče k ranči jako námezdní dělníci. Chtějí si vydělat pár dolarů a za uspořené peníze si koupit vlastní hospodářství. Sní o teplém krbu, slepicích, vojtěšce a králících. Právě králíci jsou velikým snem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. Ten je od narození mentálně zaostalý. Má velké silné tělo s dětskou duší. Miluje králíky a vše hebké. Již od raného dětství ho teta Klára v této vášni podporovala. Nosila mu myši a on je hladil. Mazlil se s nimi, ale někdy v návalu něžnosti nechtěně zabil. </a:t>
            </a:r>
            <a:r>
              <a:rPr lang="cs-CZ" dirty="0" err="1"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 se o něj po smrti tety staral. Stali se nerozlučnou dvojicí. Všechny problémy a radosti prožívali spolu.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latin typeface="Comic Sans MS" pitchFamily="66" charset="0"/>
              </a:rPr>
              <a:t>Na své cestě se dostali na ranč, kde byla napjatá atmosféra.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Curly</a:t>
            </a:r>
            <a:r>
              <a:rPr lang="cs-CZ" dirty="0">
                <a:latin typeface="Comic Sans MS" pitchFamily="66" charset="0"/>
              </a:rPr>
              <a:t>, sebevědomý a panovačný syn majitele farmy si vzal mladou ženu, která nade vše milovala muže. </a:t>
            </a:r>
            <a:r>
              <a:rPr lang="cs-CZ" dirty="0" err="1">
                <a:latin typeface="Comic Sans MS" pitchFamily="66" charset="0"/>
              </a:rPr>
              <a:t>Curly</a:t>
            </a:r>
            <a:r>
              <a:rPr lang="cs-CZ" dirty="0">
                <a:latin typeface="Comic Sans MS" pitchFamily="66" charset="0"/>
              </a:rPr>
              <a:t> žárlil a vyhledával souboje. Když si však troufl na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, spálil se. </a:t>
            </a:r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mu rozdrtil ruku.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Slimovi</a:t>
            </a:r>
            <a:r>
              <a:rPr lang="cs-CZ" dirty="0">
                <a:latin typeface="Comic Sans MS" pitchFamily="66" charset="0"/>
              </a:rPr>
              <a:t>, předáku farmy, před kterým měli všichni respekt, se narodila štěňata. Na přímluvu Jiřího daroval jedno štěně </a:t>
            </a:r>
            <a:r>
              <a:rPr lang="cs-CZ" dirty="0" err="1">
                <a:latin typeface="Comic Sans MS" pitchFamily="66" charset="0"/>
              </a:rPr>
              <a:t>Lenniemu</a:t>
            </a:r>
            <a:r>
              <a:rPr lang="cs-CZ" dirty="0">
                <a:latin typeface="Comic Sans MS" pitchFamily="66" charset="0"/>
              </a:rPr>
              <a:t>. Ten si ho zamiloval a každou volnou chvíli byl s ním. Jednoho dne se pořádal turnaj v házení podkovou. Všichni až na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 se ho zúčastnili.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Comic Sans MS" pitchFamily="66" charset="0"/>
              </a:rPr>
              <a:t>Ten byl u svého milovaného štěněte. Hladil a hrál si s ním. Když se chtělo svou bezzubou tlamičkou zahryznout do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 ruky, </a:t>
            </a:r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se lekl a chtěl štěně poplácat. Ale svou obrovskou silou mu zlámal vaz. Nepochopil hrůznost svého činu. Seděl u mrtvolky štěněte, a s láskou ji hladil. Do stodoly přišla </a:t>
            </a:r>
            <a:r>
              <a:rPr lang="cs-CZ" dirty="0" err="1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Curleyova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žena</a:t>
            </a:r>
            <a:r>
              <a:rPr lang="cs-CZ" dirty="0">
                <a:latin typeface="Comic Sans MS" pitchFamily="66" charset="0"/>
              </a:rPr>
              <a:t>, vyzpovídat se ze své samoty a neštěstí. Ale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 nezajímaly její nářky. Se zájmem sledoval její krásné hebké vlasy. Chtěl si je pohladit, ale ona se lekla a začala křičet.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se bál </a:t>
            </a:r>
            <a:r>
              <a:rPr lang="cs-CZ" dirty="0" err="1">
                <a:latin typeface="Comic Sans MS" pitchFamily="66" charset="0"/>
              </a:rPr>
              <a:t>Georgova</a:t>
            </a:r>
            <a:r>
              <a:rPr lang="cs-CZ" dirty="0">
                <a:latin typeface="Comic Sans MS" pitchFamily="66" charset="0"/>
              </a:rPr>
              <a:t> hněvu. Proto jí zacpal dlaní ústa. Bylo to však ještě horší, začala sebou škubat. </a:t>
            </a:r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ji chtěl utišit a ve své snaze ji zabil. Hrozně se vylekal a utekl do nedalekých vrbiček. To bylo místo, kde se měl v případě problému sejít s </a:t>
            </a:r>
            <a:r>
              <a:rPr lang="cs-CZ" dirty="0" err="1">
                <a:latin typeface="Comic Sans MS" pitchFamily="66" charset="0"/>
              </a:rPr>
              <a:t>Georgem</a:t>
            </a:r>
            <a:r>
              <a:rPr lang="cs-CZ" dirty="0">
                <a:latin typeface="Comic Sans MS" pitchFamily="66" charset="0"/>
              </a:rPr>
              <a:t>. Když obyvatelé ranče objevili mrtvou ženu, chtěli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 lynčovat. Vydali se po jeho stopě. </a:t>
            </a:r>
            <a:r>
              <a:rPr lang="cs-CZ" dirty="0" err="1"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 šel s nimi. Objevil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 jako první a znovu začal snít o jejich hospodářství. </a:t>
            </a:r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s nadšeným úsměvem poslouchal. </a:t>
            </a:r>
            <a:r>
              <a:rPr lang="cs-CZ" dirty="0" err="1"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 se opatrně otočil a z druhé strany přiložil </a:t>
            </a:r>
            <a:r>
              <a:rPr lang="cs-CZ" dirty="0" err="1">
                <a:latin typeface="Comic Sans MS" pitchFamily="66" charset="0"/>
              </a:rPr>
              <a:t>Lenniemu</a:t>
            </a:r>
            <a:r>
              <a:rPr lang="cs-CZ" dirty="0">
                <a:latin typeface="Comic Sans MS" pitchFamily="66" charset="0"/>
              </a:rPr>
              <a:t> do týla revolver. </a:t>
            </a:r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umřel s blaženým úsměvem na rtech. </a:t>
            </a:r>
            <a:r>
              <a:rPr lang="cs-CZ" dirty="0" err="1"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 ho chtěl ušetřit strašného osudu. Proto ho zabil vlastní rukou.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 myších a lidech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Styl a umělecké prostředky: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>
                <a:latin typeface="Comic Sans MS" pitchFamily="66" charset="0"/>
              </a:rPr>
              <a:t>er</a:t>
            </a:r>
            <a:r>
              <a:rPr lang="cs-CZ" dirty="0">
                <a:latin typeface="Comic Sans MS" pitchFamily="66" charset="0"/>
              </a:rPr>
              <a:t>-forma, obecná a hovorová čeština, slang, dialog, vyprávěcí slohový postup, jednoduchost bez skrytých podtextů, bez úvah, vykreslení doby 30. let 20. století v </a:t>
            </a:r>
            <a:r>
              <a:rPr lang="cs-CZ" dirty="0" smtClean="0">
                <a:latin typeface="Comic Sans MS" pitchFamily="66" charset="0"/>
              </a:rPr>
              <a:t>Americe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Hlavní myšlenka:</a:t>
            </a:r>
            <a:r>
              <a:rPr lang="cs-CZ" dirty="0">
                <a:latin typeface="Comic Sans MS" pitchFamily="66" charset="0"/>
              </a:rPr>
              <a:t> obdivuhodné vlastnosti </a:t>
            </a:r>
            <a:r>
              <a:rPr lang="cs-CZ" dirty="0" err="1">
                <a:latin typeface="Comic Sans MS" pitchFamily="66" charset="0"/>
              </a:rPr>
              <a:t>George</a:t>
            </a:r>
            <a:r>
              <a:rPr lang="cs-CZ" dirty="0">
                <a:latin typeface="Comic Sans MS" pitchFamily="66" charset="0"/>
              </a:rPr>
              <a:t>, který se staral o hloupého </a:t>
            </a:r>
            <a:r>
              <a:rPr lang="cs-CZ" dirty="0" err="1">
                <a:latin typeface="Comic Sans MS" pitchFamily="66" charset="0"/>
              </a:rPr>
              <a:t>hromotluka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>
                <a:latin typeface="Comic Sans MS" pitchFamily="66" charset="0"/>
              </a:rPr>
              <a:t>Lennieho</a:t>
            </a:r>
            <a:r>
              <a:rPr lang="cs-CZ" dirty="0">
                <a:latin typeface="Comic Sans MS" pitchFamily="66" charset="0"/>
              </a:rPr>
              <a:t>, společnost nebyla ochotna připustit, že </a:t>
            </a:r>
            <a:r>
              <a:rPr lang="cs-CZ" dirty="0" err="1">
                <a:latin typeface="Comic Sans MS" pitchFamily="66" charset="0"/>
              </a:rPr>
              <a:t>Lennie</a:t>
            </a:r>
            <a:r>
              <a:rPr lang="cs-CZ" dirty="0">
                <a:latin typeface="Comic Sans MS" pitchFamily="66" charset="0"/>
              </a:rPr>
              <a:t> žádný svůj špatný čin neudělal schválně, chtěli pomstu za jeho činy a neměli pochopení; ukázka důležitosti přátelství, tíha samoty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Použité zdroje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latin typeface="Comic Sans MS" pitchFamily="66" charset="0"/>
                <a:hlinkClick r:id="rId2"/>
              </a:rPr>
              <a:t>http://www.</a:t>
            </a:r>
            <a:r>
              <a:rPr lang="cs-CZ" u="sng" dirty="0" err="1">
                <a:latin typeface="Comic Sans MS" pitchFamily="66" charset="0"/>
                <a:hlinkClick r:id="rId2"/>
              </a:rPr>
              <a:t>bookfan.eu</a:t>
            </a:r>
            <a:r>
              <a:rPr lang="cs-CZ" u="sng" dirty="0">
                <a:latin typeface="Comic Sans MS" pitchFamily="66" charset="0"/>
                <a:hlinkClick r:id="rId2"/>
              </a:rPr>
              <a:t>/kniha/17014/O-</a:t>
            </a:r>
            <a:r>
              <a:rPr lang="cs-CZ" u="sng" dirty="0" err="1">
                <a:latin typeface="Comic Sans MS" pitchFamily="66" charset="0"/>
                <a:hlinkClick r:id="rId2"/>
              </a:rPr>
              <a:t>mysich</a:t>
            </a:r>
            <a:r>
              <a:rPr lang="cs-CZ" u="sng" dirty="0">
                <a:latin typeface="Comic Sans MS" pitchFamily="66" charset="0"/>
                <a:hlinkClick r:id="rId2"/>
              </a:rPr>
              <a:t>-a-lidech</a:t>
            </a:r>
            <a:endParaRPr lang="cs-CZ" dirty="0">
              <a:latin typeface="Comic Sans MS" pitchFamily="66" charset="0"/>
            </a:endParaRPr>
          </a:p>
          <a:p>
            <a:r>
              <a:rPr lang="cs-CZ" u="sng" dirty="0">
                <a:latin typeface="Comic Sans MS" pitchFamily="66" charset="0"/>
                <a:hlinkClick r:id="rId3"/>
              </a:rPr>
              <a:t>http://www.</a:t>
            </a:r>
            <a:r>
              <a:rPr lang="cs-CZ" u="sng" dirty="0" err="1">
                <a:latin typeface="Comic Sans MS" pitchFamily="66" charset="0"/>
                <a:hlinkClick r:id="rId3"/>
              </a:rPr>
              <a:t>magnetmagazine.com</a:t>
            </a:r>
            <a:r>
              <a:rPr lang="cs-CZ" u="sng" dirty="0">
                <a:latin typeface="Comic Sans MS" pitchFamily="66" charset="0"/>
                <a:hlinkClick r:id="rId3"/>
              </a:rPr>
              <a:t>/2009/09/23/</a:t>
            </a:r>
            <a:r>
              <a:rPr lang="cs-CZ" u="sng" dirty="0" err="1">
                <a:latin typeface="Comic Sans MS" pitchFamily="66" charset="0"/>
                <a:hlinkClick r:id="rId3"/>
              </a:rPr>
              <a:t>richard</a:t>
            </a:r>
            <a:r>
              <a:rPr lang="cs-CZ" u="sng" dirty="0">
                <a:latin typeface="Comic Sans MS" pitchFamily="66" charset="0"/>
                <a:hlinkClick r:id="rId3"/>
              </a:rPr>
              <a:t>-</a:t>
            </a:r>
            <a:r>
              <a:rPr lang="cs-CZ" u="sng" dirty="0" err="1">
                <a:latin typeface="Comic Sans MS" pitchFamily="66" charset="0"/>
                <a:hlinkClick r:id="rId3"/>
              </a:rPr>
              <a:t>hawley</a:t>
            </a:r>
            <a:r>
              <a:rPr lang="cs-CZ" u="sng" dirty="0">
                <a:latin typeface="Comic Sans MS" pitchFamily="66" charset="0"/>
                <a:hlinkClick r:id="rId3"/>
              </a:rPr>
              <a:t>%E2%80%99s-notes-</a:t>
            </a:r>
            <a:r>
              <a:rPr lang="cs-CZ" u="sng" dirty="0" err="1">
                <a:latin typeface="Comic Sans MS" pitchFamily="66" charset="0"/>
                <a:hlinkClick r:id="rId3"/>
              </a:rPr>
              <a:t>from</a:t>
            </a:r>
            <a:r>
              <a:rPr lang="cs-CZ" u="sng" dirty="0">
                <a:latin typeface="Comic Sans MS" pitchFamily="66" charset="0"/>
                <a:hlinkClick r:id="rId3"/>
              </a:rPr>
              <a:t>-</a:t>
            </a:r>
            <a:r>
              <a:rPr lang="cs-CZ" u="sng" dirty="0" err="1">
                <a:latin typeface="Comic Sans MS" pitchFamily="66" charset="0"/>
                <a:hlinkClick r:id="rId3"/>
              </a:rPr>
              <a:t>sheffield</a:t>
            </a:r>
            <a:r>
              <a:rPr lang="cs-CZ" u="sng" dirty="0">
                <a:latin typeface="Comic Sans MS" pitchFamily="66" charset="0"/>
                <a:hlinkClick r:id="rId3"/>
              </a:rPr>
              <a:t>-</a:t>
            </a:r>
            <a:r>
              <a:rPr lang="cs-CZ" u="sng" dirty="0" err="1">
                <a:latin typeface="Comic Sans MS" pitchFamily="66" charset="0"/>
                <a:hlinkClick r:id="rId3"/>
              </a:rPr>
              <a:t>john</a:t>
            </a:r>
            <a:r>
              <a:rPr lang="cs-CZ" u="sng" dirty="0">
                <a:latin typeface="Comic Sans MS" pitchFamily="66" charset="0"/>
                <a:hlinkClick r:id="rId3"/>
              </a:rPr>
              <a:t>-</a:t>
            </a:r>
            <a:r>
              <a:rPr lang="cs-CZ" u="sng" dirty="0" err="1">
                <a:latin typeface="Comic Sans MS" pitchFamily="66" charset="0"/>
                <a:hlinkClick r:id="rId3"/>
              </a:rPr>
              <a:t>steinbeck</a:t>
            </a:r>
            <a:r>
              <a:rPr lang="cs-CZ" u="sng" dirty="0">
                <a:latin typeface="Comic Sans MS" pitchFamily="66" charset="0"/>
                <a:hlinkClick r:id="rId3"/>
              </a:rPr>
              <a:t>/</a:t>
            </a:r>
            <a:endParaRPr lang="cs-CZ" dirty="0">
              <a:latin typeface="Comic Sans MS" pitchFamily="66" charset="0"/>
            </a:endParaRPr>
          </a:p>
          <a:p>
            <a:r>
              <a:rPr lang="cs-CZ" u="sng" dirty="0">
                <a:latin typeface="Comic Sans MS" pitchFamily="66" charset="0"/>
                <a:hlinkClick r:id="rId4"/>
              </a:rPr>
              <a:t>http://cs.wikipedia.org/wiki/John_Steinbeck</a:t>
            </a: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508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John Steinbeck</vt:lpstr>
      <vt:lpstr>John Steinbeck (1902 – 1968) </vt:lpstr>
      <vt:lpstr>John Steinbeck</vt:lpstr>
      <vt:lpstr>O myších a lidech</vt:lpstr>
      <vt:lpstr>O myších a lidech</vt:lpstr>
      <vt:lpstr>O myších a lidech</vt:lpstr>
      <vt:lpstr>O myších a lidech</vt:lpstr>
      <vt:lpstr>O myších a lidech</vt:lpstr>
      <vt:lpstr>O myších a lidech</vt:lpstr>
      <vt:lpstr>O myších a lidech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Steinbeck (1902 – 1968)</dc:title>
  <dc:creator>dell</dc:creator>
  <cp:lastModifiedBy>dell</cp:lastModifiedBy>
  <cp:revision>5</cp:revision>
  <dcterms:created xsi:type="dcterms:W3CDTF">2013-04-04T16:41:35Z</dcterms:created>
  <dcterms:modified xsi:type="dcterms:W3CDTF">2013-04-07T10:14:58Z</dcterms:modified>
</cp:coreProperties>
</file>