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29A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FEB880BF-65BF-4744-9EF5-0A2CB8F163D1}" type="datetimeFigureOut">
              <a:rPr lang="cs-CZ" smtClean="0"/>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EB880BF-65BF-4744-9EF5-0A2CB8F163D1}" type="datetimeFigureOut">
              <a:rPr lang="cs-CZ" smtClean="0"/>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FEB880BF-65BF-4744-9EF5-0A2CB8F163D1}" type="datetimeFigureOut">
              <a:rPr lang="cs-CZ" smtClean="0"/>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FEB880BF-65BF-4744-9EF5-0A2CB8F163D1}" type="datetimeFigureOut">
              <a:rPr lang="cs-CZ" smtClean="0"/>
              <a:t>7.4.2013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FEB880BF-65BF-4744-9EF5-0A2CB8F163D1}" type="datetimeFigureOut">
              <a:rPr lang="cs-CZ" smtClean="0"/>
              <a:t>7.4.2013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FEB880BF-65BF-4744-9EF5-0A2CB8F163D1}" type="datetimeFigureOut">
              <a:rPr lang="cs-CZ" smtClean="0"/>
              <a:t>7.4.2013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FEB880BF-65BF-4744-9EF5-0A2CB8F163D1}" type="datetimeFigureOut">
              <a:rPr lang="cs-CZ" smtClean="0"/>
              <a:t>7.4.2013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FEB880BF-65BF-4744-9EF5-0A2CB8F163D1}" type="datetimeFigureOut">
              <a:rPr lang="cs-CZ" smtClean="0"/>
              <a:t>7.4.2013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FEB880BF-65BF-4744-9EF5-0A2CB8F163D1}" type="datetimeFigureOut">
              <a:rPr lang="cs-CZ" smtClean="0"/>
              <a:t>7.4.2013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EB880BF-65BF-4744-9EF5-0A2CB8F163D1}" type="datetimeFigureOut">
              <a:rPr lang="cs-CZ" smtClean="0"/>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EB880BF-65BF-4744-9EF5-0A2CB8F163D1}" type="datetimeFigureOut">
              <a:rPr lang="cs-CZ" smtClean="0"/>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DEFEE1E-E081-4E4D-B6B1-1C7D2E617A5B}"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B880BF-65BF-4744-9EF5-0A2CB8F163D1}" type="datetimeFigureOut">
              <a:rPr lang="cs-CZ" smtClean="0"/>
              <a:t>7.4.2013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FEE1E-E081-4E4D-B6B1-1C7D2E617A5B}"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stars-celebrites.net/exupery/wallpaper-saint-exupery.htm" TargetMode="External"/><Relationship Id="rId7" Type="http://schemas.openxmlformats.org/officeDocument/2006/relationships/hyperlink" Target="http://www.vrana.cz/princ/princ21.html" TargetMode="External"/><Relationship Id="rId2" Type="http://schemas.openxmlformats.org/officeDocument/2006/relationships/hyperlink" Target="http://www.odaha.com/antoine-de-saint-exupery" TargetMode="External"/><Relationship Id="rId1" Type="http://schemas.openxmlformats.org/officeDocument/2006/relationships/slideLayout" Target="../slideLayouts/slideLayout2.xml"/><Relationship Id="rId6" Type="http://schemas.openxmlformats.org/officeDocument/2006/relationships/hyperlink" Target="http://www.vrana.cz/princ/princ15.html" TargetMode="External"/><Relationship Id="rId5" Type="http://schemas.openxmlformats.org/officeDocument/2006/relationships/hyperlink" Target="http://www.vrana.cz/princ/princ11.html" TargetMode="External"/><Relationship Id="rId4" Type="http://schemas.openxmlformats.org/officeDocument/2006/relationships/hyperlink" Target="http://www.vrana.cz/princ/venovani.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800" dirty="0" smtClean="0"/>
              <a:t>.</a:t>
            </a:r>
            <a:endParaRPr lang="cs-CZ" sz="800" dirty="0"/>
          </a:p>
        </p:txBody>
      </p:sp>
      <p:sp>
        <p:nvSpPr>
          <p:cNvPr id="3" name="Zástupný symbol pro obsah 2"/>
          <p:cNvSpPr>
            <a:spLocks noGrp="1"/>
          </p:cNvSpPr>
          <p:nvPr>
            <p:ph idx="1"/>
          </p:nvPr>
        </p:nvSpPr>
        <p:spPr/>
        <p:txBody>
          <a:bodyPr>
            <a:normAutofit fontScale="77500" lnSpcReduction="20000"/>
          </a:bodyPr>
          <a:lstStyle/>
          <a:p>
            <a:r>
              <a:rPr lang="cs-CZ" b="1" dirty="0" smtClean="0">
                <a:latin typeface="Comic Sans MS" pitchFamily="66" charset="0"/>
              </a:rPr>
              <a:t>Číslo projektu</a:t>
            </a:r>
            <a:r>
              <a:rPr lang="cs-CZ" dirty="0" smtClean="0">
                <a:latin typeface="Comic Sans MS" pitchFamily="66" charset="0"/>
              </a:rPr>
              <a:t>: CZ.1.07/1.5.00/34.0124</a:t>
            </a:r>
          </a:p>
          <a:p>
            <a:r>
              <a:rPr lang="cs-CZ" b="1" dirty="0" smtClean="0">
                <a:latin typeface="Comic Sans MS" pitchFamily="66" charset="0"/>
              </a:rPr>
              <a:t>Název projektu</a:t>
            </a:r>
            <a:r>
              <a:rPr lang="cs-CZ" dirty="0" smtClean="0">
                <a:latin typeface="Comic Sans MS" pitchFamily="66" charset="0"/>
              </a:rPr>
              <a:t>: Škola budoucnosti s využitím IT</a:t>
            </a:r>
          </a:p>
          <a:p>
            <a:r>
              <a:rPr lang="cs-CZ" b="1" dirty="0" smtClean="0">
                <a:latin typeface="Comic Sans MS" pitchFamily="66" charset="0"/>
              </a:rPr>
              <a:t>Název školy: </a:t>
            </a:r>
            <a:r>
              <a:rPr lang="cs-CZ" dirty="0" smtClean="0">
                <a:latin typeface="Comic Sans MS" pitchFamily="66" charset="0"/>
              </a:rPr>
              <a:t>SPŠ a SOŠGS Most</a:t>
            </a:r>
          </a:p>
          <a:p>
            <a:r>
              <a:rPr lang="cs-CZ" b="1" dirty="0" smtClean="0">
                <a:latin typeface="Comic Sans MS" pitchFamily="66" charset="0"/>
              </a:rPr>
              <a:t>Předmět: </a:t>
            </a:r>
            <a:r>
              <a:rPr lang="cs-CZ" dirty="0" smtClean="0">
                <a:latin typeface="Comic Sans MS" pitchFamily="66" charset="0"/>
              </a:rPr>
              <a:t>ČJL</a:t>
            </a:r>
          </a:p>
          <a:p>
            <a:r>
              <a:rPr lang="cs-CZ" b="1" dirty="0" smtClean="0">
                <a:latin typeface="Comic Sans MS" pitchFamily="66" charset="0"/>
              </a:rPr>
              <a:t>Tematický okruh</a:t>
            </a:r>
            <a:r>
              <a:rPr lang="cs-CZ" dirty="0" smtClean="0">
                <a:latin typeface="Comic Sans MS" pitchFamily="66" charset="0"/>
              </a:rPr>
              <a:t>: Světová literatura 1. </a:t>
            </a:r>
            <a:r>
              <a:rPr lang="cs-CZ" dirty="0" err="1" smtClean="0">
                <a:latin typeface="Comic Sans MS" pitchFamily="66" charset="0"/>
              </a:rPr>
              <a:t>pol</a:t>
            </a:r>
            <a:r>
              <a:rPr lang="cs-CZ" dirty="0" smtClean="0">
                <a:latin typeface="Comic Sans MS" pitchFamily="66" charset="0"/>
              </a:rPr>
              <a:t>. 20. st. </a:t>
            </a:r>
          </a:p>
          <a:p>
            <a:r>
              <a:rPr lang="cs-CZ" b="1" dirty="0" smtClean="0">
                <a:latin typeface="Comic Sans MS" pitchFamily="66" charset="0"/>
              </a:rPr>
              <a:t>Téma</a:t>
            </a:r>
            <a:r>
              <a:rPr lang="cs-CZ" dirty="0" smtClean="0">
                <a:latin typeface="Comic Sans MS" pitchFamily="66" charset="0"/>
              </a:rPr>
              <a:t>: </a:t>
            </a:r>
            <a:r>
              <a:rPr lang="cs-CZ" dirty="0" err="1" smtClean="0">
                <a:latin typeface="Comic Sans MS" pitchFamily="66" charset="0"/>
              </a:rPr>
              <a:t>Antoine</a:t>
            </a:r>
            <a:r>
              <a:rPr lang="cs-CZ" dirty="0" smtClean="0">
                <a:latin typeface="Comic Sans MS" pitchFamily="66" charset="0"/>
              </a:rPr>
              <a:t> de </a:t>
            </a:r>
            <a:r>
              <a:rPr lang="cs-CZ" dirty="0" err="1" smtClean="0">
                <a:latin typeface="Comic Sans MS" pitchFamily="66" charset="0"/>
              </a:rPr>
              <a:t>Saint</a:t>
            </a:r>
            <a:r>
              <a:rPr lang="cs-CZ" dirty="0" smtClean="0">
                <a:latin typeface="Comic Sans MS" pitchFamily="66" charset="0"/>
              </a:rPr>
              <a:t> – </a:t>
            </a:r>
            <a:r>
              <a:rPr lang="cs-CZ" dirty="0" err="1" smtClean="0">
                <a:latin typeface="Comic Sans MS" pitchFamily="66" charset="0"/>
              </a:rPr>
              <a:t>Exupéry</a:t>
            </a:r>
            <a:r>
              <a:rPr lang="cs-CZ" dirty="0" smtClean="0">
                <a:latin typeface="Comic Sans MS" pitchFamily="66" charset="0"/>
              </a:rPr>
              <a:t> – Malý princ</a:t>
            </a:r>
          </a:p>
          <a:p>
            <a:r>
              <a:rPr lang="cs-CZ" b="1" dirty="0" smtClean="0">
                <a:latin typeface="Comic Sans MS" pitchFamily="66" charset="0"/>
              </a:rPr>
              <a:t>Ročník</a:t>
            </a:r>
            <a:r>
              <a:rPr lang="cs-CZ" dirty="0" smtClean="0">
                <a:latin typeface="Comic Sans MS" pitchFamily="66" charset="0"/>
              </a:rPr>
              <a:t>: </a:t>
            </a:r>
          </a:p>
          <a:p>
            <a:r>
              <a:rPr lang="cs-CZ" b="1" dirty="0" smtClean="0">
                <a:latin typeface="Comic Sans MS" pitchFamily="66" charset="0"/>
              </a:rPr>
              <a:t>Jméno autora</a:t>
            </a:r>
            <a:r>
              <a:rPr lang="cs-CZ" dirty="0" smtClean="0">
                <a:latin typeface="Comic Sans MS" pitchFamily="66" charset="0"/>
              </a:rPr>
              <a:t>: Mgr. Marcela </a:t>
            </a:r>
            <a:r>
              <a:rPr lang="cs-CZ" dirty="0" err="1" smtClean="0">
                <a:latin typeface="Comic Sans MS" pitchFamily="66" charset="0"/>
              </a:rPr>
              <a:t>Hofnerová</a:t>
            </a:r>
            <a:endParaRPr lang="cs-CZ" dirty="0" smtClean="0">
              <a:latin typeface="Comic Sans MS" pitchFamily="66" charset="0"/>
            </a:endParaRPr>
          </a:p>
          <a:p>
            <a:r>
              <a:rPr lang="cs-CZ" b="1" dirty="0" smtClean="0">
                <a:latin typeface="Comic Sans MS" pitchFamily="66" charset="0"/>
              </a:rPr>
              <a:t>Datum tvorby: </a:t>
            </a:r>
            <a:r>
              <a:rPr lang="cs-CZ" dirty="0">
                <a:latin typeface="Comic Sans MS" pitchFamily="66" charset="0"/>
              </a:rPr>
              <a:t>4</a:t>
            </a:r>
            <a:r>
              <a:rPr lang="cs-CZ" dirty="0" smtClean="0">
                <a:latin typeface="Comic Sans MS" pitchFamily="66" charset="0"/>
              </a:rPr>
              <a:t>. 10. 2012</a:t>
            </a:r>
          </a:p>
          <a:p>
            <a:r>
              <a:rPr lang="cs-CZ" b="1" dirty="0" smtClean="0">
                <a:latin typeface="Comic Sans MS" pitchFamily="66" charset="0"/>
              </a:rPr>
              <a:t>Anotace</a:t>
            </a:r>
            <a:r>
              <a:rPr lang="cs-CZ" dirty="0" smtClean="0">
                <a:latin typeface="Comic Sans MS" pitchFamily="66" charset="0"/>
              </a:rPr>
              <a:t>:Žáci si připomenou  základní údaje o tomto spisovateli a bude proveden rozbor vybraného lit. díla tohoto autora.</a:t>
            </a:r>
          </a:p>
          <a:p>
            <a:endParaRPr lang="cs-CZ" dirty="0"/>
          </a:p>
        </p:txBody>
      </p:sp>
      <p:pic>
        <p:nvPicPr>
          <p:cNvPr id="4" name="obrázek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123728" y="260648"/>
            <a:ext cx="4791075" cy="117316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b="1" dirty="0" err="1">
                <a:solidFill>
                  <a:schemeClr val="tx2">
                    <a:lumMod val="75000"/>
                  </a:schemeClr>
                </a:solidFill>
                <a:latin typeface="Comic Sans MS" pitchFamily="66" charset="0"/>
              </a:rPr>
              <a:t>Antoine</a:t>
            </a:r>
            <a:r>
              <a:rPr lang="cs-CZ" b="1" dirty="0">
                <a:solidFill>
                  <a:schemeClr val="tx2">
                    <a:lumMod val="75000"/>
                  </a:schemeClr>
                </a:solidFill>
                <a:latin typeface="Comic Sans MS" pitchFamily="66" charset="0"/>
              </a:rPr>
              <a:t> de </a:t>
            </a:r>
            <a:r>
              <a:rPr lang="cs-CZ" b="1" dirty="0" err="1" smtClean="0">
                <a:solidFill>
                  <a:schemeClr val="tx2">
                    <a:lumMod val="75000"/>
                  </a:schemeClr>
                </a:solidFill>
                <a:latin typeface="Comic Sans MS" pitchFamily="66" charset="0"/>
              </a:rPr>
              <a:t>Saint</a:t>
            </a:r>
            <a:r>
              <a:rPr lang="cs-CZ" b="1" dirty="0" smtClean="0">
                <a:solidFill>
                  <a:schemeClr val="tx2">
                    <a:lumMod val="75000"/>
                  </a:schemeClr>
                </a:solidFill>
                <a:latin typeface="Comic Sans MS" pitchFamily="66" charset="0"/>
              </a:rPr>
              <a:t>-</a:t>
            </a:r>
            <a:r>
              <a:rPr lang="cs-CZ" b="1" dirty="0" err="1" smtClean="0">
                <a:solidFill>
                  <a:schemeClr val="tx2">
                    <a:lumMod val="75000"/>
                  </a:schemeClr>
                </a:solidFill>
                <a:latin typeface="Comic Sans MS" pitchFamily="66" charset="0"/>
              </a:rPr>
              <a:t>Exupéry</a:t>
            </a:r>
            <a:endParaRPr lang="cs-CZ" dirty="0">
              <a:solidFill>
                <a:schemeClr val="tx2">
                  <a:lumMod val="75000"/>
                </a:schemeClr>
              </a:solidFill>
              <a:latin typeface="Comic Sans MS" pitchFamily="66" charset="0"/>
            </a:endParaRPr>
          </a:p>
        </p:txBody>
      </p:sp>
      <p:sp>
        <p:nvSpPr>
          <p:cNvPr id="3" name="Podnadpis 2"/>
          <p:cNvSpPr>
            <a:spLocks noGrp="1"/>
          </p:cNvSpPr>
          <p:nvPr>
            <p:ph type="subTitle" idx="1"/>
          </p:nvPr>
        </p:nvSpPr>
        <p:spPr/>
        <p:txBody>
          <a:bodyPr>
            <a:normAutofit/>
          </a:bodyPr>
          <a:lstStyle/>
          <a:p>
            <a:r>
              <a:rPr lang="cs-CZ" sz="5400" dirty="0" smtClean="0">
                <a:solidFill>
                  <a:srgbClr val="E929A9"/>
                </a:solidFill>
                <a:latin typeface="Comic Sans MS" pitchFamily="66" charset="0"/>
              </a:rPr>
              <a:t>Malý princ</a:t>
            </a:r>
            <a:endParaRPr lang="cs-CZ" sz="5400" dirty="0">
              <a:solidFill>
                <a:srgbClr val="E929A9"/>
              </a:solidFill>
              <a:latin typeface="Comic Sans MS"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620688"/>
            <a:ext cx="8229600" cy="796950"/>
          </a:xfrm>
        </p:spPr>
        <p:txBody>
          <a:bodyPr>
            <a:noAutofit/>
          </a:bodyPr>
          <a:lstStyle/>
          <a:p>
            <a:r>
              <a:rPr lang="cs-CZ" sz="4000" b="1" dirty="0" err="1">
                <a:solidFill>
                  <a:schemeClr val="tx2">
                    <a:lumMod val="75000"/>
                  </a:schemeClr>
                </a:solidFill>
                <a:latin typeface="Comic Sans MS" pitchFamily="66" charset="0"/>
              </a:rPr>
              <a:t>Antoine</a:t>
            </a:r>
            <a:r>
              <a:rPr lang="cs-CZ" sz="4000" b="1" dirty="0">
                <a:solidFill>
                  <a:schemeClr val="tx2">
                    <a:lumMod val="75000"/>
                  </a:schemeClr>
                </a:solidFill>
                <a:latin typeface="Comic Sans MS" pitchFamily="66" charset="0"/>
              </a:rPr>
              <a:t> de </a:t>
            </a:r>
            <a:r>
              <a:rPr lang="cs-CZ" sz="4000" b="1" dirty="0" err="1">
                <a:solidFill>
                  <a:schemeClr val="tx2">
                    <a:lumMod val="75000"/>
                  </a:schemeClr>
                </a:solidFill>
                <a:latin typeface="Comic Sans MS" pitchFamily="66" charset="0"/>
              </a:rPr>
              <a:t>Saint</a:t>
            </a:r>
            <a:r>
              <a:rPr lang="cs-CZ" sz="4000" b="1" dirty="0">
                <a:solidFill>
                  <a:schemeClr val="tx2">
                    <a:lumMod val="75000"/>
                  </a:schemeClr>
                </a:solidFill>
                <a:latin typeface="Comic Sans MS" pitchFamily="66" charset="0"/>
              </a:rPr>
              <a:t>-</a:t>
            </a:r>
            <a:r>
              <a:rPr lang="cs-CZ" sz="4000" b="1" dirty="0" err="1">
                <a:solidFill>
                  <a:schemeClr val="tx2">
                    <a:lumMod val="75000"/>
                  </a:schemeClr>
                </a:solidFill>
                <a:latin typeface="Comic Sans MS" pitchFamily="66" charset="0"/>
              </a:rPr>
              <a:t>Exupéry</a:t>
            </a:r>
            <a:r>
              <a:rPr lang="cs-CZ" sz="4000" b="1" dirty="0">
                <a:solidFill>
                  <a:schemeClr val="tx2">
                    <a:lumMod val="75000"/>
                  </a:schemeClr>
                </a:solidFill>
                <a:latin typeface="Comic Sans MS" pitchFamily="66" charset="0"/>
              </a:rPr>
              <a:t> (1900-1944) </a:t>
            </a:r>
            <a:r>
              <a:rPr lang="cs-CZ" sz="4000" dirty="0">
                <a:latin typeface="Comic Sans MS" pitchFamily="66" charset="0"/>
              </a:rPr>
              <a:t/>
            </a:r>
            <a:br>
              <a:rPr lang="cs-CZ" sz="4000" dirty="0">
                <a:latin typeface="Comic Sans MS" pitchFamily="66" charset="0"/>
              </a:rPr>
            </a:br>
            <a:endParaRPr lang="cs-CZ" sz="4000" dirty="0">
              <a:latin typeface="Comic Sans MS" pitchFamily="66" charset="0"/>
            </a:endParaRPr>
          </a:p>
        </p:txBody>
      </p:sp>
      <p:sp>
        <p:nvSpPr>
          <p:cNvPr id="3" name="Zástupný symbol pro obsah 2"/>
          <p:cNvSpPr>
            <a:spLocks noGrp="1"/>
          </p:cNvSpPr>
          <p:nvPr>
            <p:ph sz="half" idx="1"/>
          </p:nvPr>
        </p:nvSpPr>
        <p:spPr/>
        <p:txBody>
          <a:bodyPr>
            <a:normAutofit fontScale="77500" lnSpcReduction="20000"/>
          </a:bodyPr>
          <a:lstStyle/>
          <a:p>
            <a:pPr lvl="0"/>
            <a:r>
              <a:rPr lang="cs-CZ" b="1" dirty="0">
                <a:latin typeface="Comic Sans MS" pitchFamily="66" charset="0"/>
              </a:rPr>
              <a:t>první </a:t>
            </a:r>
            <a:r>
              <a:rPr lang="cs-CZ" b="1" dirty="0" err="1">
                <a:latin typeface="Comic Sans MS" pitchFamily="66" charset="0"/>
              </a:rPr>
              <a:t>pol</a:t>
            </a:r>
            <a:r>
              <a:rPr lang="cs-CZ" b="1" dirty="0">
                <a:latin typeface="Comic Sans MS" pitchFamily="66" charset="0"/>
              </a:rPr>
              <a:t>. 20. století</a:t>
            </a:r>
            <a:endParaRPr lang="cs-CZ" dirty="0">
              <a:latin typeface="Comic Sans MS" pitchFamily="66" charset="0"/>
            </a:endParaRPr>
          </a:p>
          <a:p>
            <a:pPr lvl="0"/>
            <a:r>
              <a:rPr lang="cs-CZ" b="1" dirty="0">
                <a:latin typeface="Comic Sans MS" pitchFamily="66" charset="0"/>
              </a:rPr>
              <a:t>moderní literatura 1. </a:t>
            </a:r>
            <a:r>
              <a:rPr lang="cs-CZ" b="1" dirty="0" err="1">
                <a:latin typeface="Comic Sans MS" pitchFamily="66" charset="0"/>
              </a:rPr>
              <a:t>pol</a:t>
            </a:r>
            <a:r>
              <a:rPr lang="cs-CZ" b="1" dirty="0">
                <a:latin typeface="Comic Sans MS" pitchFamily="66" charset="0"/>
              </a:rPr>
              <a:t>. 20. stol.</a:t>
            </a:r>
            <a:endParaRPr lang="cs-CZ" dirty="0">
              <a:latin typeface="Comic Sans MS" pitchFamily="66" charset="0"/>
            </a:endParaRPr>
          </a:p>
          <a:p>
            <a:pPr lvl="0"/>
            <a:r>
              <a:rPr lang="cs-CZ" b="1" dirty="0">
                <a:latin typeface="Comic Sans MS" pitchFamily="66" charset="0"/>
              </a:rPr>
              <a:t>současníci:</a:t>
            </a:r>
            <a:r>
              <a:rPr lang="cs-CZ" dirty="0">
                <a:latin typeface="Comic Sans MS" pitchFamily="66" charset="0"/>
              </a:rPr>
              <a:t> R. Rolland: Petr a Lucie, E. M. </a:t>
            </a:r>
            <a:r>
              <a:rPr lang="cs-CZ" dirty="0" err="1">
                <a:latin typeface="Comic Sans MS" pitchFamily="66" charset="0"/>
              </a:rPr>
              <a:t>Remarque</a:t>
            </a:r>
            <a:r>
              <a:rPr lang="cs-CZ" dirty="0">
                <a:latin typeface="Comic Sans MS" pitchFamily="66" charset="0"/>
              </a:rPr>
              <a:t>: Na západní frontě klid</a:t>
            </a:r>
          </a:p>
          <a:p>
            <a:pPr lvl="0"/>
            <a:r>
              <a:rPr lang="cs-CZ" b="1" dirty="0">
                <a:solidFill>
                  <a:srgbClr val="E929A9"/>
                </a:solidFill>
                <a:latin typeface="Comic Sans MS" pitchFamily="66" charset="0"/>
              </a:rPr>
              <a:t>informace o životě:</a:t>
            </a:r>
            <a:r>
              <a:rPr lang="cs-CZ" dirty="0">
                <a:solidFill>
                  <a:srgbClr val="E929A9"/>
                </a:solidFill>
                <a:latin typeface="Comic Sans MS" pitchFamily="66" charset="0"/>
              </a:rPr>
              <a:t> </a:t>
            </a:r>
            <a:r>
              <a:rPr lang="cs-CZ" dirty="0">
                <a:latin typeface="Comic Sans MS" pitchFamily="66" charset="0"/>
              </a:rPr>
              <a:t>francouzský hrabě, letec v 2. světové válce, tragicky zahynul v létě 1944, patrně sestřelen německým letadlem </a:t>
            </a:r>
          </a:p>
          <a:p>
            <a:pPr lvl="0"/>
            <a:r>
              <a:rPr lang="cs-CZ" b="1" dirty="0">
                <a:solidFill>
                  <a:srgbClr val="E929A9"/>
                </a:solidFill>
                <a:latin typeface="Comic Sans MS" pitchFamily="66" charset="0"/>
              </a:rPr>
              <a:t>dílo:</a:t>
            </a:r>
            <a:r>
              <a:rPr lang="cs-CZ" b="1" dirty="0">
                <a:latin typeface="Comic Sans MS" pitchFamily="66" charset="0"/>
              </a:rPr>
              <a:t> </a:t>
            </a:r>
            <a:r>
              <a:rPr lang="cs-CZ" dirty="0">
                <a:latin typeface="Comic Sans MS" pitchFamily="66" charset="0"/>
              </a:rPr>
              <a:t>Kurýr na jih, Noční let, Válečný pilot, </a:t>
            </a:r>
            <a:r>
              <a:rPr lang="cs-CZ" dirty="0" err="1">
                <a:latin typeface="Comic Sans MS" pitchFamily="66" charset="0"/>
              </a:rPr>
              <a:t>Citadella</a:t>
            </a:r>
            <a:r>
              <a:rPr lang="cs-CZ" dirty="0">
                <a:latin typeface="Comic Sans MS" pitchFamily="66" charset="0"/>
              </a:rPr>
              <a:t> </a:t>
            </a:r>
          </a:p>
          <a:p>
            <a:pPr>
              <a:buNone/>
            </a:pPr>
            <a:r>
              <a:rPr lang="cs-CZ" dirty="0">
                <a:latin typeface="Comic Sans MS" pitchFamily="66" charset="0"/>
              </a:rPr>
              <a:t> </a:t>
            </a:r>
          </a:p>
          <a:p>
            <a:pPr>
              <a:buNone/>
            </a:pPr>
            <a:endParaRPr lang="cs-CZ" dirty="0"/>
          </a:p>
          <a:p>
            <a:endParaRPr lang="cs-CZ" dirty="0"/>
          </a:p>
        </p:txBody>
      </p:sp>
      <p:pic>
        <p:nvPicPr>
          <p:cNvPr id="5" name="Zástupný symbol pro obsah 4" descr="saint-exupery-wallpaper-01.jpg"/>
          <p:cNvPicPr>
            <a:picLocks noGrp="1" noChangeAspect="1"/>
          </p:cNvPicPr>
          <p:nvPr>
            <p:ph sz="half" idx="2"/>
          </p:nvPr>
        </p:nvPicPr>
        <p:blipFill>
          <a:blip r:embed="rId2" cstate="print"/>
          <a:stretch>
            <a:fillRect/>
          </a:stretch>
        </p:blipFill>
        <p:spPr>
          <a:xfrm>
            <a:off x="5076055" y="2132856"/>
            <a:ext cx="3552395" cy="2664296"/>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a:t>
            </a:r>
            <a:endParaRPr lang="cs-CZ" dirty="0">
              <a:latin typeface="Comic Sans MS" pitchFamily="66" charset="0"/>
            </a:endParaRPr>
          </a:p>
        </p:txBody>
      </p:sp>
      <p:sp>
        <p:nvSpPr>
          <p:cNvPr id="3" name="Zástupný symbol pro obsah 2"/>
          <p:cNvSpPr>
            <a:spLocks noGrp="1"/>
          </p:cNvSpPr>
          <p:nvPr>
            <p:ph sz="half" idx="1"/>
          </p:nvPr>
        </p:nvSpPr>
        <p:spPr/>
        <p:txBody>
          <a:bodyPr/>
          <a:lstStyle/>
          <a:p>
            <a:r>
              <a:rPr lang="cs-CZ" b="1" dirty="0">
                <a:latin typeface="Comic Sans MS" pitchFamily="66" charset="0"/>
              </a:rPr>
              <a:t>Vznik: </a:t>
            </a:r>
            <a:r>
              <a:rPr lang="cs-CZ" dirty="0">
                <a:latin typeface="Comic Sans MS" pitchFamily="66" charset="0"/>
              </a:rPr>
              <a:t>1943</a:t>
            </a:r>
          </a:p>
          <a:p>
            <a:pPr>
              <a:buNone/>
            </a:pPr>
            <a:r>
              <a:rPr lang="cs-CZ" dirty="0">
                <a:latin typeface="Comic Sans MS" pitchFamily="66" charset="0"/>
              </a:rPr>
              <a:t> </a:t>
            </a:r>
          </a:p>
          <a:p>
            <a:r>
              <a:rPr lang="cs-CZ" b="1" dirty="0">
                <a:latin typeface="Comic Sans MS" pitchFamily="66" charset="0"/>
              </a:rPr>
              <a:t>Doba a místo děje: </a:t>
            </a:r>
            <a:r>
              <a:rPr lang="cs-CZ" dirty="0">
                <a:latin typeface="Comic Sans MS" pitchFamily="66" charset="0"/>
              </a:rPr>
              <a:t>Sahara + planetky, </a:t>
            </a:r>
            <a:r>
              <a:rPr lang="cs-CZ" dirty="0" smtClean="0">
                <a:latin typeface="Comic Sans MS" pitchFamily="66" charset="0"/>
              </a:rPr>
              <a:t>na které </a:t>
            </a:r>
            <a:r>
              <a:rPr lang="cs-CZ" dirty="0">
                <a:latin typeface="Comic Sans MS" pitchFamily="66" charset="0"/>
              </a:rPr>
              <a:t>Malý princ cestoval, doba neznámá</a:t>
            </a:r>
          </a:p>
        </p:txBody>
      </p:sp>
      <p:pic>
        <p:nvPicPr>
          <p:cNvPr id="5" name="Zástupný symbol pro obsah 4" descr="princ1.jpg"/>
          <p:cNvPicPr>
            <a:picLocks noGrp="1" noChangeAspect="1"/>
          </p:cNvPicPr>
          <p:nvPr>
            <p:ph sz="half" idx="2"/>
          </p:nvPr>
        </p:nvPicPr>
        <p:blipFill>
          <a:blip r:embed="rId2" cstate="print"/>
          <a:stretch>
            <a:fillRect/>
          </a:stretch>
        </p:blipFill>
        <p:spPr>
          <a:xfrm>
            <a:off x="4648200" y="1694303"/>
            <a:ext cx="4038600" cy="4337756"/>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 - osoby</a:t>
            </a:r>
            <a:endParaRPr lang="cs-CZ" dirty="0">
              <a:latin typeface="Comic Sans MS" pitchFamily="66" charset="0"/>
            </a:endParaRPr>
          </a:p>
        </p:txBody>
      </p:sp>
      <p:sp>
        <p:nvSpPr>
          <p:cNvPr id="3" name="Zástupný symbol pro obsah 2"/>
          <p:cNvSpPr>
            <a:spLocks noGrp="1"/>
          </p:cNvSpPr>
          <p:nvPr>
            <p:ph sz="half" idx="1"/>
          </p:nvPr>
        </p:nvSpPr>
        <p:spPr/>
        <p:txBody>
          <a:bodyPr>
            <a:normAutofit fontScale="70000" lnSpcReduction="20000"/>
          </a:bodyPr>
          <a:lstStyle/>
          <a:p>
            <a:r>
              <a:rPr lang="cs-CZ" b="1" dirty="0">
                <a:solidFill>
                  <a:srgbClr val="E929A9"/>
                </a:solidFill>
                <a:latin typeface="Comic Sans MS" pitchFamily="66" charset="0"/>
              </a:rPr>
              <a:t>Malý princ</a:t>
            </a:r>
            <a:r>
              <a:rPr lang="cs-CZ" dirty="0">
                <a:solidFill>
                  <a:srgbClr val="E929A9"/>
                </a:solidFill>
                <a:latin typeface="Comic Sans MS" pitchFamily="66" charset="0"/>
              </a:rPr>
              <a:t> </a:t>
            </a:r>
            <a:r>
              <a:rPr lang="cs-CZ" dirty="0">
                <a:latin typeface="Comic Sans MS" pitchFamily="66" charset="0"/>
              </a:rPr>
              <a:t>- mladý, čistý, nevinný, roztomilý, nezkažený, citlivý, věrný, milující, křehký, hodný, upřímný, rozumný, má rád západy slunce a svoji květinu, o kterou se stará</a:t>
            </a:r>
          </a:p>
          <a:p>
            <a:r>
              <a:rPr lang="cs-CZ" b="1" dirty="0">
                <a:solidFill>
                  <a:srgbClr val="E929A9"/>
                </a:solidFill>
                <a:latin typeface="Comic Sans MS" pitchFamily="66" charset="0"/>
              </a:rPr>
              <a:t>Autor</a:t>
            </a:r>
            <a:r>
              <a:rPr lang="cs-CZ" dirty="0">
                <a:latin typeface="Comic Sans MS" pitchFamily="66" charset="0"/>
              </a:rPr>
              <a:t> - dospělý, letec, samotářský, snílek</a:t>
            </a:r>
          </a:p>
          <a:p>
            <a:r>
              <a:rPr lang="cs-CZ" b="1" dirty="0">
                <a:solidFill>
                  <a:srgbClr val="E929A9"/>
                </a:solidFill>
                <a:latin typeface="Comic Sans MS" pitchFamily="66" charset="0"/>
              </a:rPr>
              <a:t>Princova květina</a:t>
            </a:r>
            <a:r>
              <a:rPr lang="cs-CZ" dirty="0">
                <a:solidFill>
                  <a:srgbClr val="E929A9"/>
                </a:solidFill>
                <a:latin typeface="Comic Sans MS" pitchFamily="66" charset="0"/>
              </a:rPr>
              <a:t> </a:t>
            </a:r>
            <a:r>
              <a:rPr lang="cs-CZ" dirty="0">
                <a:latin typeface="Comic Sans MS" pitchFamily="66" charset="0"/>
              </a:rPr>
              <a:t>- domýšlivá, marnivá</a:t>
            </a:r>
          </a:p>
          <a:p>
            <a:r>
              <a:rPr lang="cs-CZ" b="1" dirty="0">
                <a:solidFill>
                  <a:srgbClr val="E929A9"/>
                </a:solidFill>
                <a:latin typeface="Comic Sans MS" pitchFamily="66" charset="0"/>
              </a:rPr>
              <a:t>Král</a:t>
            </a:r>
            <a:r>
              <a:rPr lang="cs-CZ" dirty="0">
                <a:latin typeface="Comic Sans MS" pitchFamily="66" charset="0"/>
              </a:rPr>
              <a:t> - panovačný; myslí si, že je rozumný, potřebuje si dokazovat svou autoritu</a:t>
            </a:r>
          </a:p>
          <a:p>
            <a:r>
              <a:rPr lang="cs-CZ" b="1" dirty="0">
                <a:solidFill>
                  <a:srgbClr val="E929A9"/>
                </a:solidFill>
                <a:latin typeface="Comic Sans MS" pitchFamily="66" charset="0"/>
              </a:rPr>
              <a:t>Domýšlivec</a:t>
            </a:r>
            <a:r>
              <a:rPr lang="cs-CZ" b="1" dirty="0">
                <a:latin typeface="Comic Sans MS" pitchFamily="66" charset="0"/>
              </a:rPr>
              <a:t> </a:t>
            </a:r>
            <a:r>
              <a:rPr lang="cs-CZ" dirty="0">
                <a:latin typeface="Comic Sans MS" pitchFamily="66" charset="0"/>
              </a:rPr>
              <a:t>- slyší jenom chválu, samolibý</a:t>
            </a:r>
          </a:p>
          <a:p>
            <a:endParaRPr lang="cs-CZ" dirty="0"/>
          </a:p>
        </p:txBody>
      </p:sp>
      <p:pic>
        <p:nvPicPr>
          <p:cNvPr id="5" name="Zástupný symbol pro obsah 4" descr="domysliv.jpg"/>
          <p:cNvPicPr>
            <a:picLocks noGrp="1" noChangeAspect="1"/>
          </p:cNvPicPr>
          <p:nvPr>
            <p:ph sz="half" idx="2"/>
          </p:nvPr>
        </p:nvPicPr>
        <p:blipFill>
          <a:blip r:embed="rId2" cstate="print"/>
          <a:stretch>
            <a:fillRect/>
          </a:stretch>
        </p:blipFill>
        <p:spPr>
          <a:xfrm>
            <a:off x="5347427" y="1600200"/>
            <a:ext cx="2640145" cy="4525963"/>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 - osoby</a:t>
            </a:r>
            <a:endParaRPr lang="cs-CZ" dirty="0">
              <a:latin typeface="Comic Sans MS" pitchFamily="66" charset="0"/>
            </a:endParaRPr>
          </a:p>
        </p:txBody>
      </p:sp>
      <p:sp>
        <p:nvSpPr>
          <p:cNvPr id="3" name="Zástupný symbol pro obsah 2"/>
          <p:cNvSpPr>
            <a:spLocks noGrp="1"/>
          </p:cNvSpPr>
          <p:nvPr>
            <p:ph sz="half" idx="1"/>
          </p:nvPr>
        </p:nvSpPr>
        <p:spPr/>
        <p:txBody>
          <a:bodyPr>
            <a:normAutofit fontScale="70000" lnSpcReduction="20000"/>
          </a:bodyPr>
          <a:lstStyle/>
          <a:p>
            <a:r>
              <a:rPr lang="cs-CZ" b="1" dirty="0">
                <a:solidFill>
                  <a:srgbClr val="E929A9"/>
                </a:solidFill>
                <a:latin typeface="Comic Sans MS" pitchFamily="66" charset="0"/>
              </a:rPr>
              <a:t>Pijan</a:t>
            </a:r>
            <a:r>
              <a:rPr lang="cs-CZ" dirty="0">
                <a:latin typeface="Comic Sans MS" pitchFamily="66" charset="0"/>
              </a:rPr>
              <a:t> - nešťastný, osamělý</a:t>
            </a:r>
          </a:p>
          <a:p>
            <a:r>
              <a:rPr lang="cs-CZ" b="1" dirty="0">
                <a:solidFill>
                  <a:srgbClr val="E929A9"/>
                </a:solidFill>
                <a:latin typeface="Comic Sans MS" pitchFamily="66" charset="0"/>
              </a:rPr>
              <a:t>Byznysmen</a:t>
            </a:r>
            <a:r>
              <a:rPr lang="cs-CZ" dirty="0">
                <a:latin typeface="Comic Sans MS" pitchFamily="66" charset="0"/>
              </a:rPr>
              <a:t> - zaměstnaný, vážný, nebaví se o hloupostech, nemá čas, zaneprázdněný, přesný</a:t>
            </a:r>
          </a:p>
          <a:p>
            <a:r>
              <a:rPr lang="cs-CZ" b="1" dirty="0">
                <a:solidFill>
                  <a:srgbClr val="E929A9"/>
                </a:solidFill>
                <a:latin typeface="Comic Sans MS" pitchFamily="66" charset="0"/>
              </a:rPr>
              <a:t>Lampář</a:t>
            </a:r>
            <a:r>
              <a:rPr lang="cs-CZ" dirty="0">
                <a:latin typeface="Comic Sans MS" pitchFamily="66" charset="0"/>
              </a:rPr>
              <a:t> - pracovitý, věrný příkazu</a:t>
            </a:r>
          </a:p>
          <a:p>
            <a:r>
              <a:rPr lang="cs-CZ" b="1" dirty="0">
                <a:solidFill>
                  <a:srgbClr val="E929A9"/>
                </a:solidFill>
                <a:latin typeface="Comic Sans MS" pitchFamily="66" charset="0"/>
              </a:rPr>
              <a:t>Zeměpisec</a:t>
            </a:r>
            <a:r>
              <a:rPr lang="cs-CZ" dirty="0">
                <a:latin typeface="Comic Sans MS" pitchFamily="66" charset="0"/>
              </a:rPr>
              <a:t> - myslí si, že je nejdůležitější na světě</a:t>
            </a:r>
          </a:p>
          <a:p>
            <a:r>
              <a:rPr lang="cs-CZ" b="1" dirty="0">
                <a:solidFill>
                  <a:srgbClr val="E929A9"/>
                </a:solidFill>
                <a:latin typeface="Comic Sans MS" pitchFamily="66" charset="0"/>
              </a:rPr>
              <a:t>Liška</a:t>
            </a:r>
            <a:r>
              <a:rPr lang="cs-CZ" dirty="0">
                <a:latin typeface="Comic Sans MS" pitchFamily="66" charset="0"/>
              </a:rPr>
              <a:t> - trochu znuděná, potřebuje přítele</a:t>
            </a:r>
          </a:p>
          <a:p>
            <a:r>
              <a:rPr lang="cs-CZ" b="1" dirty="0">
                <a:solidFill>
                  <a:srgbClr val="E929A9"/>
                </a:solidFill>
                <a:latin typeface="Comic Sans MS" pitchFamily="66" charset="0"/>
              </a:rPr>
              <a:t>Výhybkář, obchodník</a:t>
            </a:r>
            <a:r>
              <a:rPr lang="cs-CZ" dirty="0">
                <a:solidFill>
                  <a:srgbClr val="E929A9"/>
                </a:solidFill>
                <a:latin typeface="Comic Sans MS" pitchFamily="66" charset="0"/>
              </a:rPr>
              <a:t> </a:t>
            </a:r>
            <a:r>
              <a:rPr lang="cs-CZ" dirty="0">
                <a:latin typeface="Comic Sans MS" pitchFamily="66" charset="0"/>
              </a:rPr>
              <a:t>- postiženi spěchem a hektických způsobem života na Zemi, který nemá smysl</a:t>
            </a:r>
          </a:p>
          <a:p>
            <a:endParaRPr lang="cs-CZ" dirty="0"/>
          </a:p>
        </p:txBody>
      </p:sp>
      <p:pic>
        <p:nvPicPr>
          <p:cNvPr id="5" name="Zástupný symbol pro obsah 4" descr="zemepis.jpg"/>
          <p:cNvPicPr>
            <a:picLocks noGrp="1" noChangeAspect="1"/>
          </p:cNvPicPr>
          <p:nvPr>
            <p:ph sz="half" idx="2"/>
          </p:nvPr>
        </p:nvPicPr>
        <p:blipFill>
          <a:blip r:embed="rId2" cstate="print"/>
          <a:stretch>
            <a:fillRect/>
          </a:stretch>
        </p:blipFill>
        <p:spPr>
          <a:xfrm>
            <a:off x="4571999" y="2420888"/>
            <a:ext cx="4153319" cy="2448272"/>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 – okolnosti vzniku</a:t>
            </a:r>
            <a:endParaRPr lang="cs-CZ" dirty="0">
              <a:latin typeface="Comic Sans MS" pitchFamily="66" charset="0"/>
            </a:endParaRPr>
          </a:p>
        </p:txBody>
      </p:sp>
      <p:sp>
        <p:nvSpPr>
          <p:cNvPr id="3" name="Zástupný symbol pro obsah 2"/>
          <p:cNvSpPr>
            <a:spLocks noGrp="1"/>
          </p:cNvSpPr>
          <p:nvPr>
            <p:ph sz="half" idx="1"/>
          </p:nvPr>
        </p:nvSpPr>
        <p:spPr/>
        <p:txBody>
          <a:bodyPr>
            <a:normAutofit fontScale="70000" lnSpcReduction="20000"/>
          </a:bodyPr>
          <a:lstStyle/>
          <a:p>
            <a:r>
              <a:rPr lang="cs-CZ" dirty="0">
                <a:latin typeface="Comic Sans MS" pitchFamily="66" charset="0"/>
              </a:rPr>
              <a:t>Odraz nejniternější autorovy osobnosti.</a:t>
            </a:r>
          </a:p>
          <a:p>
            <a:r>
              <a:rPr lang="cs-CZ" dirty="0">
                <a:latin typeface="Comic Sans MS" pitchFamily="66" charset="0"/>
              </a:rPr>
              <a:t>Malého prince začal </a:t>
            </a:r>
            <a:r>
              <a:rPr lang="cs-CZ" dirty="0" err="1">
                <a:latin typeface="Comic Sans MS" pitchFamily="66" charset="0"/>
              </a:rPr>
              <a:t>Antoine</a:t>
            </a:r>
            <a:r>
              <a:rPr lang="cs-CZ" dirty="0">
                <a:latin typeface="Comic Sans MS" pitchFamily="66" charset="0"/>
              </a:rPr>
              <a:t> de </a:t>
            </a:r>
            <a:r>
              <a:rPr lang="cs-CZ" dirty="0" err="1">
                <a:latin typeface="Comic Sans MS" pitchFamily="66" charset="0"/>
              </a:rPr>
              <a:t>Saint</a:t>
            </a:r>
            <a:r>
              <a:rPr lang="cs-CZ" dirty="0">
                <a:latin typeface="Comic Sans MS" pitchFamily="66" charset="0"/>
              </a:rPr>
              <a:t>-</a:t>
            </a:r>
            <a:r>
              <a:rPr lang="cs-CZ" dirty="0" err="1">
                <a:latin typeface="Comic Sans MS" pitchFamily="66" charset="0"/>
              </a:rPr>
              <a:t>Exupéry</a:t>
            </a:r>
            <a:r>
              <a:rPr lang="cs-CZ" dirty="0">
                <a:latin typeface="Comic Sans MS" pitchFamily="66" charset="0"/>
              </a:rPr>
              <a:t> psát v nejničivější době svého života, v době porážky a ztráty svobody nejen rodné země, ale i celého světa. V době, kdy v leteckých bojích o </a:t>
            </a:r>
            <a:r>
              <a:rPr lang="cs-CZ" dirty="0" smtClean="0">
                <a:latin typeface="Comic Sans MS" pitchFamily="66" charset="0"/>
              </a:rPr>
              <a:t>Francii </a:t>
            </a:r>
            <a:r>
              <a:rPr lang="cs-CZ" dirty="0">
                <a:latin typeface="Comic Sans MS" pitchFamily="66" charset="0"/>
              </a:rPr>
              <a:t>zahynuli téměř všichni jeho kamarádi. Byl psán daleko za mořem v době, kdy musel nečinně sedět a tiše trpět.</a:t>
            </a:r>
          </a:p>
          <a:p>
            <a:r>
              <a:rPr lang="cs-CZ" dirty="0">
                <a:latin typeface="Comic Sans MS" pitchFamily="66" charset="0"/>
              </a:rPr>
              <a:t>Kniha je věnovaná </a:t>
            </a:r>
            <a:r>
              <a:rPr lang="cs-CZ" dirty="0" err="1">
                <a:latin typeface="Comic Sans MS" pitchFamily="66" charset="0"/>
              </a:rPr>
              <a:t>Léonu</a:t>
            </a:r>
            <a:r>
              <a:rPr lang="cs-CZ" dirty="0">
                <a:latin typeface="Comic Sans MS" pitchFamily="66" charset="0"/>
              </a:rPr>
              <a:t> </a:t>
            </a:r>
            <a:r>
              <a:rPr lang="cs-CZ" dirty="0" err="1" smtClean="0">
                <a:latin typeface="Comic Sans MS" pitchFamily="66" charset="0"/>
              </a:rPr>
              <a:t>Werthovi</a:t>
            </a:r>
            <a:r>
              <a:rPr lang="cs-CZ" dirty="0">
                <a:latin typeface="Comic Sans MS" pitchFamily="66" charset="0"/>
              </a:rPr>
              <a:t> </a:t>
            </a:r>
            <a:r>
              <a:rPr lang="cs-CZ" dirty="0" smtClean="0">
                <a:latin typeface="Comic Sans MS" pitchFamily="66" charset="0"/>
              </a:rPr>
              <a:t>.</a:t>
            </a:r>
            <a:endParaRPr lang="cs-CZ" dirty="0">
              <a:latin typeface="Comic Sans MS" pitchFamily="66" charset="0"/>
            </a:endParaRPr>
          </a:p>
          <a:p>
            <a:endParaRPr lang="cs-CZ" dirty="0"/>
          </a:p>
        </p:txBody>
      </p:sp>
      <p:pic>
        <p:nvPicPr>
          <p:cNvPr id="5" name="Zástupný symbol pro obsah 4" descr="305_6173.jpeg"/>
          <p:cNvPicPr>
            <a:picLocks noGrp="1" noChangeAspect="1"/>
          </p:cNvPicPr>
          <p:nvPr>
            <p:ph sz="half" idx="2"/>
          </p:nvPr>
        </p:nvPicPr>
        <p:blipFill>
          <a:blip r:embed="rId2" cstate="print"/>
          <a:stretch>
            <a:fillRect/>
          </a:stretch>
        </p:blipFill>
        <p:spPr>
          <a:xfrm>
            <a:off x="5148064" y="1700808"/>
            <a:ext cx="2797990" cy="3416151"/>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a:t>
            </a:r>
            <a:endParaRPr lang="cs-CZ" dirty="0">
              <a:latin typeface="Comic Sans MS" pitchFamily="66" charset="0"/>
            </a:endParaRPr>
          </a:p>
        </p:txBody>
      </p:sp>
      <p:sp>
        <p:nvSpPr>
          <p:cNvPr id="3" name="Zástupný symbol pro obsah 2"/>
          <p:cNvSpPr>
            <a:spLocks noGrp="1"/>
          </p:cNvSpPr>
          <p:nvPr>
            <p:ph idx="1"/>
          </p:nvPr>
        </p:nvSpPr>
        <p:spPr/>
        <p:txBody>
          <a:bodyPr>
            <a:normAutofit fontScale="77500" lnSpcReduction="20000"/>
          </a:bodyPr>
          <a:lstStyle/>
          <a:p>
            <a:r>
              <a:rPr lang="cs-CZ" dirty="0">
                <a:latin typeface="Comic Sans MS" pitchFamily="66" charset="0"/>
              </a:rPr>
              <a:t>Příběh je vlastně fikcí o modré postavičce malého prince, ale na mnohé působí opravdově a příběhu věří (a nemusí to být jen děti, pro které byla kniha původně napsána). Malý princ se nikdy nenechá odbýt výmluvou či polopravdou. Lidské vlastnosti jsou v příběhu personifikovány v podobě různých postaviček - lišky, krále, opilce. Malý princ nepoučuje a neradí, ale sám je ze všech stran poučován, co je a není správné.</a:t>
            </a:r>
          </a:p>
          <a:p>
            <a:pPr lvl="0"/>
            <a:r>
              <a:rPr lang="cs-CZ" b="1" dirty="0">
                <a:solidFill>
                  <a:schemeClr val="tx2">
                    <a:lumMod val="75000"/>
                  </a:schemeClr>
                </a:solidFill>
                <a:latin typeface="Comic Sans MS" pitchFamily="66" charset="0"/>
              </a:rPr>
              <a:t>fiktivní autobiografie</a:t>
            </a:r>
          </a:p>
          <a:p>
            <a:pPr lvl="0"/>
            <a:r>
              <a:rPr lang="cs-CZ" b="1" dirty="0" err="1">
                <a:solidFill>
                  <a:schemeClr val="tx2">
                    <a:lumMod val="75000"/>
                  </a:schemeClr>
                </a:solidFill>
                <a:latin typeface="Comic Sans MS" pitchFamily="66" charset="0"/>
              </a:rPr>
              <a:t>ich</a:t>
            </a:r>
            <a:r>
              <a:rPr lang="cs-CZ" b="1" dirty="0">
                <a:solidFill>
                  <a:schemeClr val="tx2">
                    <a:lumMod val="75000"/>
                  </a:schemeClr>
                </a:solidFill>
                <a:latin typeface="Comic Sans MS" pitchFamily="66" charset="0"/>
              </a:rPr>
              <a:t>-forma</a:t>
            </a:r>
          </a:p>
          <a:p>
            <a:pPr lvl="0"/>
            <a:r>
              <a:rPr lang="cs-CZ" b="1" dirty="0">
                <a:solidFill>
                  <a:schemeClr val="tx2">
                    <a:lumMod val="75000"/>
                  </a:schemeClr>
                </a:solidFill>
                <a:latin typeface="Comic Sans MS" pitchFamily="66" charset="0"/>
              </a:rPr>
              <a:t>retrospektiva</a:t>
            </a:r>
          </a:p>
          <a:p>
            <a:pPr lvl="0"/>
            <a:r>
              <a:rPr lang="cs-CZ" b="1" dirty="0">
                <a:solidFill>
                  <a:schemeClr val="tx2">
                    <a:lumMod val="75000"/>
                  </a:schemeClr>
                </a:solidFill>
                <a:latin typeface="Comic Sans MS" pitchFamily="66" charset="0"/>
              </a:rPr>
              <a:t>filosofická pohádka</a:t>
            </a:r>
          </a:p>
          <a:p>
            <a:endParaRPr lang="cs-CZ"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a:t>
            </a:r>
            <a:endParaRPr lang="cs-CZ" dirty="0">
              <a:latin typeface="Comic Sans MS" pitchFamily="66" charset="0"/>
            </a:endParaRPr>
          </a:p>
        </p:txBody>
      </p:sp>
      <p:sp>
        <p:nvSpPr>
          <p:cNvPr id="3" name="Zástupný symbol pro obsah 2"/>
          <p:cNvSpPr>
            <a:spLocks noGrp="1"/>
          </p:cNvSpPr>
          <p:nvPr>
            <p:ph idx="1"/>
          </p:nvPr>
        </p:nvSpPr>
        <p:spPr/>
        <p:txBody>
          <a:bodyPr>
            <a:normAutofit fontScale="92500" lnSpcReduction="10000"/>
          </a:bodyPr>
          <a:lstStyle/>
          <a:p>
            <a:r>
              <a:rPr lang="cs-CZ" dirty="0" smtClean="0">
                <a:latin typeface="Comic Sans MS" pitchFamily="66" charset="0"/>
              </a:rPr>
              <a:t>Poměrně jednoduchý příběh konfrontuje dnešní svět (snaha o ovládání přírody, materialismus, egocentrismus, závod s časem) s pohledem pohádkového dětského hrdiny, který nachází smysl v úplně jiných věcech - v přátelství, lásce. Střet dětského světa se světem "</a:t>
            </a:r>
            <a:r>
              <a:rPr lang="cs-CZ" dirty="0" err="1" smtClean="0">
                <a:latin typeface="Comic Sans MS" pitchFamily="66" charset="0"/>
              </a:rPr>
              <a:t>dospěláků</a:t>
            </a:r>
            <a:r>
              <a:rPr lang="cs-CZ" dirty="0" smtClean="0">
                <a:latin typeface="Comic Sans MS" pitchFamily="66" charset="0"/>
              </a:rPr>
              <a:t>" se tak v konkrétní rovině stává školou umění žít, obecně naznačuje východiska z krize pociťované v moderní společnosti.</a:t>
            </a:r>
          </a:p>
          <a:p>
            <a:endParaRPr lang="cs-CZ"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 - děj</a:t>
            </a:r>
            <a:endParaRPr lang="cs-CZ" dirty="0">
              <a:latin typeface="Comic Sans MS" pitchFamily="66" charset="0"/>
            </a:endParaRPr>
          </a:p>
        </p:txBody>
      </p:sp>
      <p:sp>
        <p:nvSpPr>
          <p:cNvPr id="3" name="Zástupný symbol pro obsah 2"/>
          <p:cNvSpPr>
            <a:spLocks noGrp="1"/>
          </p:cNvSpPr>
          <p:nvPr>
            <p:ph idx="1"/>
          </p:nvPr>
        </p:nvSpPr>
        <p:spPr/>
        <p:txBody>
          <a:bodyPr>
            <a:normAutofit fontScale="85000" lnSpcReduction="20000"/>
          </a:bodyPr>
          <a:lstStyle/>
          <a:p>
            <a:r>
              <a:rPr lang="cs-CZ" dirty="0">
                <a:latin typeface="Comic Sans MS" pitchFamily="66" charset="0"/>
              </a:rPr>
              <a:t>Autorovo letadlo mělo poruchu a on přistál v poušti. Setkal se s malým princem, který přišel z jiné planety, a spřátelili se spolu. Malý princ po něm chtěl, aby mu nakreslil beránka. Byl spokojen, když mu letec nakreslil bedničku. Představoval si, že je beránek v bedničce. Princ mu vyprávěl svoje vzpomínky. Odešel ze své malinké planety, na které jsou tři sopky a jediná květina, protože se svou kytkou měl problémy. Navštívil sedm planet. Na první planetě byl král, který žil sám a chtěl někomu vládnout. Myslel si, že vládne celému vesmíru. Viděl v princovi svého poddaného.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 - děj</a:t>
            </a:r>
            <a:endParaRPr lang="cs-CZ" dirty="0">
              <a:latin typeface="Comic Sans MS" pitchFamily="66" charset="0"/>
            </a:endParaRPr>
          </a:p>
        </p:txBody>
      </p:sp>
      <p:sp>
        <p:nvSpPr>
          <p:cNvPr id="3" name="Zástupný symbol pro obsah 2"/>
          <p:cNvSpPr>
            <a:spLocks noGrp="1"/>
          </p:cNvSpPr>
          <p:nvPr>
            <p:ph idx="1"/>
          </p:nvPr>
        </p:nvSpPr>
        <p:spPr/>
        <p:txBody>
          <a:bodyPr>
            <a:normAutofit fontScale="85000" lnSpcReduction="20000"/>
          </a:bodyPr>
          <a:lstStyle/>
          <a:p>
            <a:r>
              <a:rPr lang="cs-CZ" dirty="0">
                <a:latin typeface="Comic Sans MS" pitchFamily="66" charset="0"/>
              </a:rPr>
              <a:t>Na druhé planetě žil domýšlivec, který v každém viděl svého obdivovatele. Na třetí planetě žil pijan. Na čtvrté byznysmen, který počítal hvězdy. Myslel si, že mu patří. Na páté planetě žil lampář, který rozsvěcoval a zhasínal lampu. Ale jeho planeta se točila tak rychle, že ji rozsvěcoval nebo zhasínal každou minutu. Na šesté planetě žil zeměpisec, který považoval svoji vědu za nejdůležitější, pouze zapisoval do knih a připadal si příliš důležitý na to, aby počítal města, řeky a hory. Čeká na badatele, kteří mu podají zprávu o okolí.</a:t>
            </a:r>
          </a:p>
          <a:p>
            <a:endParaRPr lang="cs-CZ"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 - děj</a:t>
            </a:r>
            <a:endParaRPr lang="cs-CZ" dirty="0">
              <a:latin typeface="Comic Sans MS" pitchFamily="66" charset="0"/>
            </a:endParaRPr>
          </a:p>
        </p:txBody>
      </p:sp>
      <p:sp>
        <p:nvSpPr>
          <p:cNvPr id="3" name="Zástupný symbol pro obsah 2"/>
          <p:cNvSpPr>
            <a:spLocks noGrp="1"/>
          </p:cNvSpPr>
          <p:nvPr>
            <p:ph idx="1"/>
          </p:nvPr>
        </p:nvSpPr>
        <p:spPr/>
        <p:txBody>
          <a:bodyPr>
            <a:normAutofit fontScale="92500" lnSpcReduction="20000"/>
          </a:bodyPr>
          <a:lstStyle/>
          <a:p>
            <a:r>
              <a:rPr lang="cs-CZ" dirty="0">
                <a:latin typeface="Comic Sans MS" pitchFamily="66" charset="0"/>
              </a:rPr>
              <a:t>Sedmá planeta, kterou navštívil, byla Země. Setkal se tady s hadem, růžemi a liškou, která se stala jeho přítelkyní, protože si ji ochočil. Díky lišce pochopil, co je to přátelství, a objevil znovu svoji lásku ke své jediné růži, která je na jeho planetě. Setkal se s výhybkářem, který mu řekl, že lidé nevědí, proč jezdí sem a tam vlakem, a navíc tak rychle. Potkal také obchodníka, který vymýšlí pilulky, díky kterým člověk nepotřebuje pít, a tím si spoří čas. </a:t>
            </a:r>
            <a:endParaRPr lang="cs-CZ"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r>
              <a:rPr lang="cs-CZ" dirty="0" smtClean="0">
                <a:latin typeface="Comic Sans MS" pitchFamily="66" charset="0"/>
              </a:rPr>
              <a:t>Malý princ - děj</a:t>
            </a:r>
            <a:endParaRPr lang="cs-CZ" dirty="0">
              <a:latin typeface="Comic Sans MS" pitchFamily="66" charset="0"/>
            </a:endParaRPr>
          </a:p>
        </p:txBody>
      </p:sp>
      <p:sp>
        <p:nvSpPr>
          <p:cNvPr id="3" name="Zástupný symbol pro obsah 2"/>
          <p:cNvSpPr>
            <a:spLocks noGrp="1"/>
          </p:cNvSpPr>
          <p:nvPr>
            <p:ph idx="1"/>
          </p:nvPr>
        </p:nvSpPr>
        <p:spPr/>
        <p:txBody>
          <a:bodyPr/>
          <a:lstStyle/>
          <a:p>
            <a:r>
              <a:rPr lang="cs-CZ" dirty="0" smtClean="0">
                <a:latin typeface="Comic Sans MS" pitchFamily="66" charset="0"/>
              </a:rPr>
              <a:t>Potom se setkal s letcem, který se stal jeho přítelem. Letec opravil své letadlo a našel s malým princem studnu s vodou. Duše malého prince opustila Zemi díky hadu, který ho uštknul. Malý princ nechal na Zemi svoje tělo a vrátil se ke své květině. Letec na něj bude celý život s láskou vzpomínat, hlavně když se podívá na hvězdy.</a:t>
            </a:r>
          </a:p>
          <a:p>
            <a:endParaRPr lang="cs-CZ"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latin typeface="Comic Sans MS" pitchFamily="66" charset="0"/>
              </a:rPr>
              <a:t>Použité zdroje</a:t>
            </a:r>
            <a:endParaRPr lang="cs-CZ" dirty="0">
              <a:latin typeface="Comic Sans MS" pitchFamily="66" charset="0"/>
            </a:endParaRPr>
          </a:p>
        </p:txBody>
      </p:sp>
      <p:sp>
        <p:nvSpPr>
          <p:cNvPr id="3" name="Zástupný symbol pro obsah 2"/>
          <p:cNvSpPr>
            <a:spLocks noGrp="1"/>
          </p:cNvSpPr>
          <p:nvPr>
            <p:ph idx="1"/>
          </p:nvPr>
        </p:nvSpPr>
        <p:spPr/>
        <p:txBody>
          <a:bodyPr>
            <a:normAutofit lnSpcReduction="10000"/>
          </a:bodyPr>
          <a:lstStyle/>
          <a:p>
            <a:r>
              <a:rPr lang="cs-CZ" sz="3000" u="sng" dirty="0">
                <a:hlinkClick r:id="rId2"/>
              </a:rPr>
              <a:t>http://www.</a:t>
            </a:r>
            <a:r>
              <a:rPr lang="cs-CZ" sz="3000" u="sng" dirty="0" err="1">
                <a:hlinkClick r:id="rId2"/>
              </a:rPr>
              <a:t>odaha.com</a:t>
            </a:r>
            <a:r>
              <a:rPr lang="cs-CZ" sz="3000" u="sng" dirty="0">
                <a:hlinkClick r:id="rId2"/>
              </a:rPr>
              <a:t>/</a:t>
            </a:r>
            <a:r>
              <a:rPr lang="cs-CZ" sz="3000" u="sng" dirty="0" err="1">
                <a:hlinkClick r:id="rId2"/>
              </a:rPr>
              <a:t>antoine</a:t>
            </a:r>
            <a:r>
              <a:rPr lang="cs-CZ" sz="3000" u="sng" dirty="0">
                <a:hlinkClick r:id="rId2"/>
              </a:rPr>
              <a:t>-de-</a:t>
            </a:r>
            <a:r>
              <a:rPr lang="cs-CZ" sz="3000" u="sng" dirty="0" err="1">
                <a:hlinkClick r:id="rId2"/>
              </a:rPr>
              <a:t>saint</a:t>
            </a:r>
            <a:r>
              <a:rPr lang="cs-CZ" sz="3000" u="sng" dirty="0">
                <a:hlinkClick r:id="rId2"/>
              </a:rPr>
              <a:t>-</a:t>
            </a:r>
            <a:r>
              <a:rPr lang="cs-CZ" sz="3000" u="sng" dirty="0" err="1">
                <a:hlinkClick r:id="rId2"/>
              </a:rPr>
              <a:t>exupery</a:t>
            </a:r>
            <a:endParaRPr lang="cs-CZ" sz="3000" dirty="0"/>
          </a:p>
          <a:p>
            <a:r>
              <a:rPr lang="cs-CZ" sz="3000" u="sng" dirty="0">
                <a:hlinkClick r:id="rId3"/>
              </a:rPr>
              <a:t>http://www.</a:t>
            </a:r>
            <a:r>
              <a:rPr lang="cs-CZ" sz="3000" u="sng" dirty="0" err="1">
                <a:hlinkClick r:id="rId3"/>
              </a:rPr>
              <a:t>stars</a:t>
            </a:r>
            <a:r>
              <a:rPr lang="cs-CZ" sz="3000" u="sng" dirty="0">
                <a:hlinkClick r:id="rId3"/>
              </a:rPr>
              <a:t>-</a:t>
            </a:r>
            <a:r>
              <a:rPr lang="cs-CZ" sz="3000" u="sng" dirty="0" err="1">
                <a:hlinkClick r:id="rId3"/>
              </a:rPr>
              <a:t>celebrites.net</a:t>
            </a:r>
            <a:r>
              <a:rPr lang="cs-CZ" sz="3000" u="sng" dirty="0">
                <a:hlinkClick r:id="rId3"/>
              </a:rPr>
              <a:t>/</a:t>
            </a:r>
            <a:r>
              <a:rPr lang="cs-CZ" sz="3000" u="sng" dirty="0" err="1">
                <a:hlinkClick r:id="rId3"/>
              </a:rPr>
              <a:t>exupery</a:t>
            </a:r>
            <a:r>
              <a:rPr lang="cs-CZ" sz="3000" u="sng" dirty="0">
                <a:hlinkClick r:id="rId3"/>
              </a:rPr>
              <a:t>/</a:t>
            </a:r>
            <a:r>
              <a:rPr lang="cs-CZ" sz="3000" u="sng" dirty="0" err="1">
                <a:hlinkClick r:id="rId3"/>
              </a:rPr>
              <a:t>wallpaper</a:t>
            </a:r>
            <a:r>
              <a:rPr lang="cs-CZ" sz="3000" u="sng" dirty="0">
                <a:hlinkClick r:id="rId3"/>
              </a:rPr>
              <a:t>-</a:t>
            </a:r>
            <a:r>
              <a:rPr lang="cs-CZ" sz="3000" u="sng" dirty="0" err="1">
                <a:hlinkClick r:id="rId3"/>
              </a:rPr>
              <a:t>saint</a:t>
            </a:r>
            <a:r>
              <a:rPr lang="cs-CZ" sz="3000" u="sng" dirty="0">
                <a:hlinkClick r:id="rId3"/>
              </a:rPr>
              <a:t>-</a:t>
            </a:r>
            <a:r>
              <a:rPr lang="cs-CZ" sz="3000" u="sng" dirty="0" err="1">
                <a:hlinkClick r:id="rId3"/>
              </a:rPr>
              <a:t>exupery.htm</a:t>
            </a:r>
            <a:endParaRPr lang="cs-CZ" sz="3000" dirty="0"/>
          </a:p>
          <a:p>
            <a:r>
              <a:rPr lang="cs-CZ" sz="3000" u="sng" dirty="0">
                <a:hlinkClick r:id="rId4"/>
              </a:rPr>
              <a:t>http://www.</a:t>
            </a:r>
            <a:r>
              <a:rPr lang="cs-CZ" sz="3000" u="sng" dirty="0" err="1">
                <a:hlinkClick r:id="rId4"/>
              </a:rPr>
              <a:t>vrana.cz</a:t>
            </a:r>
            <a:r>
              <a:rPr lang="cs-CZ" sz="3000" u="sng" dirty="0">
                <a:hlinkClick r:id="rId4"/>
              </a:rPr>
              <a:t>/princ/</a:t>
            </a:r>
            <a:r>
              <a:rPr lang="cs-CZ" sz="3000" u="sng" dirty="0" err="1">
                <a:hlinkClick r:id="rId4"/>
              </a:rPr>
              <a:t>venovani.html</a:t>
            </a:r>
            <a:endParaRPr lang="cs-CZ" sz="3000" dirty="0"/>
          </a:p>
          <a:p>
            <a:r>
              <a:rPr lang="cs-CZ" sz="3000" u="sng" dirty="0">
                <a:hlinkClick r:id="rId5"/>
              </a:rPr>
              <a:t>http://www.</a:t>
            </a:r>
            <a:r>
              <a:rPr lang="cs-CZ" sz="3000" u="sng" dirty="0" err="1">
                <a:hlinkClick r:id="rId5"/>
              </a:rPr>
              <a:t>vrana.cz</a:t>
            </a:r>
            <a:r>
              <a:rPr lang="cs-CZ" sz="3000" u="sng" dirty="0">
                <a:hlinkClick r:id="rId5"/>
              </a:rPr>
              <a:t>/princ/princ11.html</a:t>
            </a:r>
            <a:endParaRPr lang="cs-CZ" sz="3000" dirty="0"/>
          </a:p>
          <a:p>
            <a:r>
              <a:rPr lang="cs-CZ" sz="3000" u="sng" dirty="0">
                <a:hlinkClick r:id="rId6"/>
              </a:rPr>
              <a:t>http://www.</a:t>
            </a:r>
            <a:r>
              <a:rPr lang="cs-CZ" sz="3000" u="sng" dirty="0" err="1">
                <a:hlinkClick r:id="rId6"/>
              </a:rPr>
              <a:t>vrana.cz</a:t>
            </a:r>
            <a:r>
              <a:rPr lang="cs-CZ" sz="3000" u="sng" dirty="0">
                <a:hlinkClick r:id="rId6"/>
              </a:rPr>
              <a:t>/princ/princ15.html</a:t>
            </a:r>
            <a:endParaRPr lang="cs-CZ" sz="3000" dirty="0"/>
          </a:p>
          <a:p>
            <a:r>
              <a:rPr lang="cs-CZ" sz="3000" u="sng" dirty="0">
                <a:hlinkClick r:id="rId7"/>
              </a:rPr>
              <a:t>http://www.</a:t>
            </a:r>
            <a:r>
              <a:rPr lang="cs-CZ" sz="3000" u="sng" dirty="0" err="1">
                <a:hlinkClick r:id="rId7"/>
              </a:rPr>
              <a:t>vrana.cz</a:t>
            </a:r>
            <a:r>
              <a:rPr lang="cs-CZ" sz="3000" u="sng" dirty="0">
                <a:hlinkClick r:id="rId7"/>
              </a:rPr>
              <a:t>/princ/princ21.html</a:t>
            </a:r>
            <a:endParaRPr lang="cs-CZ" sz="3000" dirty="0"/>
          </a:p>
          <a:p>
            <a:endParaRPr lang="cs-CZ" dirty="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37</TotalTime>
  <Words>946</Words>
  <Application>Microsoft Office PowerPoint</Application>
  <PresentationFormat>Předvádění na obrazovce (4:3)</PresentationFormat>
  <Paragraphs>64</Paragraphs>
  <Slides>14</Slides>
  <Notes>0</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sady Office</vt:lpstr>
      <vt:lpstr>.</vt:lpstr>
      <vt:lpstr>Antoine de Saint-Exupéry</vt:lpstr>
      <vt:lpstr>Antoine de Saint-Exupéry (1900-1944)  </vt:lpstr>
      <vt:lpstr>Malý princ</vt:lpstr>
      <vt:lpstr>Malý princ - osoby</vt:lpstr>
      <vt:lpstr>Malý princ - osoby</vt:lpstr>
      <vt:lpstr>Malý princ – okolnosti vzniku</vt:lpstr>
      <vt:lpstr>Malý princ</vt:lpstr>
      <vt:lpstr>Malý princ</vt:lpstr>
      <vt:lpstr>Malý princ - děj</vt:lpstr>
      <vt:lpstr>Malý princ - děj</vt:lpstr>
      <vt:lpstr>Malý princ - děj</vt:lpstr>
      <vt:lpstr>Malý princ - děj</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Antoine de Saint-Exupéry</dc:title>
  <dc:creator>dell</dc:creator>
  <cp:lastModifiedBy>dell</cp:lastModifiedBy>
  <cp:revision>4</cp:revision>
  <dcterms:created xsi:type="dcterms:W3CDTF">2013-04-07T12:44:15Z</dcterms:created>
  <dcterms:modified xsi:type="dcterms:W3CDTF">2013-04-07T13:21:58Z</dcterms:modified>
</cp:coreProperties>
</file>