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2" r:id="rId1"/>
  </p:sldMasterIdLst>
  <p:notesMasterIdLst>
    <p:notesMasterId r:id="rId29"/>
  </p:notesMasterIdLst>
  <p:sldIdLst>
    <p:sldId id="256" r:id="rId2"/>
    <p:sldId id="257" r:id="rId3"/>
    <p:sldId id="258" r:id="rId4"/>
    <p:sldId id="259" r:id="rId5"/>
    <p:sldId id="270" r:id="rId6"/>
    <p:sldId id="269" r:id="rId7"/>
    <p:sldId id="262" r:id="rId8"/>
    <p:sldId id="271" r:id="rId9"/>
    <p:sldId id="272" r:id="rId10"/>
    <p:sldId id="265" r:id="rId11"/>
    <p:sldId id="273" r:id="rId12"/>
    <p:sldId id="268" r:id="rId13"/>
    <p:sldId id="274" r:id="rId14"/>
    <p:sldId id="275" r:id="rId15"/>
    <p:sldId id="276" r:id="rId16"/>
    <p:sldId id="278" r:id="rId17"/>
    <p:sldId id="279" r:id="rId18"/>
    <p:sldId id="280" r:id="rId19"/>
    <p:sldId id="281" r:id="rId20"/>
    <p:sldId id="282" r:id="rId21"/>
    <p:sldId id="283" r:id="rId22"/>
    <p:sldId id="284" r:id="rId23"/>
    <p:sldId id="285" r:id="rId24"/>
    <p:sldId id="286" r:id="rId25"/>
    <p:sldId id="287" r:id="rId26"/>
    <p:sldId id="289" r:id="rId27"/>
    <p:sldId id="288" r:id="rId2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81D160-A65B-4F6C-87DD-6D89CC24E19D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BA9704-4851-4D8F-8370-7B2159EA1A4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BA9704-4851-4D8F-8370-7B2159EA1A4E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36DBAFF-1E9E-437E-B6CB-41FCA94E9E75}" type="datetimeFigureOut">
              <a:rPr lang="cs-CZ" smtClean="0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CCC3556-46AC-4126-9CE2-C3BDE97C42A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9F0BCAB-02AF-4B85-9A03-F83226F8205A}" type="datetimeFigureOut">
              <a:rPr lang="cs-CZ" smtClean="0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BBADFC4-DCC9-464B-BF8F-4BEB8ABD253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C250301-DB16-4CA9-919D-CA82FB4D64D3}" type="datetimeFigureOut">
              <a:rPr lang="cs-CZ" smtClean="0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64F8884-7C19-4A47-BA35-DE9F1994994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BB1635D-4953-4237-B37A-AF8CC993407D}" type="datetimeFigureOut">
              <a:rPr lang="cs-CZ" smtClean="0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22506E4-98A2-4E4A-AFA8-2C8F65C09DF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6D30160-1580-4342-AC70-0A797B7EEDBD}" type="datetimeFigureOut">
              <a:rPr lang="cs-CZ" smtClean="0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9E0AD2F-3793-4508-B52C-94C8945209A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D3E3C36-8C1E-440A-9522-F552A7D88B19}" type="datetimeFigureOut">
              <a:rPr lang="cs-CZ" smtClean="0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E624531-1ECF-481E-A827-67B69F65603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B6313EC-7731-4189-B372-2D4F242D5D4A}" type="datetimeFigureOut">
              <a:rPr lang="cs-CZ" smtClean="0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3258381-774A-4579-82AC-65C153B075B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0F5F7A7-F2C2-4281-A2DE-0C738378BCF2}" type="datetimeFigureOut">
              <a:rPr lang="cs-CZ" smtClean="0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9728EC8-65EA-48F3-B9F6-0A2DCB1F94D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9CB7AD6-3814-4241-85BB-2610FAE05670}" type="datetimeFigureOut">
              <a:rPr lang="cs-CZ" smtClean="0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pPr>
              <a:defRPr/>
            </a:pPr>
            <a:fld id="{9D2DF8A9-1517-4722-85BD-5EFBEB7B525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53E30BF-B06B-4AD5-BFE3-4912E26CA185}" type="datetimeFigureOut">
              <a:rPr lang="cs-CZ" smtClean="0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AC45737-7E81-41D1-B5FA-7E0559A3FD3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991E9DD-E1FF-429C-A6A9-3674C9FA6F02}" type="datetimeFigureOut">
              <a:rPr lang="cs-CZ" smtClean="0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5027A2-838F-427A-BCB2-3AF6DBEBEB9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fld id="{9DA1FC3F-1492-4D89-B2EC-0A0A539365C8}" type="datetimeFigureOut">
              <a:rPr lang="cs-CZ" smtClean="0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fld id="{9123EB7D-629F-4AE2-B90C-FBAEF58D186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b/be/Lipensk%C3%A1_p%C5%99ehrada.JPG" TargetMode="External"/><Relationship Id="rId7" Type="http://schemas.openxmlformats.org/officeDocument/2006/relationships/hyperlink" Target="http://upload.wikimedia.org/wikipedia/commons/c/cf/%C4%8CKD_Blansko_turb%C3%ADna.jpg" TargetMode="External"/><Relationship Id="rId2" Type="http://schemas.openxmlformats.org/officeDocument/2006/relationships/hyperlink" Target="http://upload.wikimedia.org/wikipedia/commons/2/20/Elektrarna-pisek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2/28/Francis_Turbine_complete.jpg" TargetMode="External"/><Relationship Id="rId5" Type="http://schemas.openxmlformats.org/officeDocument/2006/relationships/hyperlink" Target="http://upload.wikimedia.org/wikipedia/commons/9/90/Kartell_Kraftwerk,_Pelton_Turbine.jpg" TargetMode="External"/><Relationship Id="rId4" Type="http://schemas.openxmlformats.org/officeDocument/2006/relationships/hyperlink" Target="http://upload.wikimedia.org/wikipedia/commons/3/33/Dlouhe_strane_horni_nadrz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333375"/>
            <a:ext cx="5761038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Nadpis 6"/>
          <p:cNvSpPr>
            <a:spLocks noGrp="1"/>
          </p:cNvSpPr>
          <p:nvPr>
            <p:ph type="ctrTitle"/>
          </p:nvPr>
        </p:nvSpPr>
        <p:spPr/>
        <p:txBody>
          <a:bodyPr rtlCol="0">
            <a:normAutofit/>
          </a:bodyPr>
          <a:lstStyle/>
          <a:p>
            <a:pPr algn="l" fontAlgn="auto">
              <a:lnSpc>
                <a:spcPct val="150000"/>
              </a:lnSpc>
              <a:spcAft>
                <a:spcPts val="0"/>
              </a:spcAft>
              <a:defRPr/>
            </a:pPr>
            <a:r>
              <a:rPr lang="cs-CZ" sz="4000" dirty="0" smtClean="0"/>
              <a:t>Název: Vodní díla, vodní turbíny</a:t>
            </a:r>
            <a:br>
              <a:rPr lang="cs-CZ" sz="4000" dirty="0" smtClean="0"/>
            </a:br>
            <a:r>
              <a:rPr lang="cs-CZ" sz="3200" dirty="0" smtClean="0"/>
              <a:t>Autor: Ing. Lenka </a:t>
            </a:r>
            <a:r>
              <a:rPr lang="cs-CZ" sz="3200" dirty="0" err="1" smtClean="0"/>
              <a:t>Kurčíková</a:t>
            </a:r>
            <a:endParaRPr lang="cs-CZ" sz="3200" dirty="0" smtClean="0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684213" y="3886200"/>
            <a:ext cx="7775575" cy="2235200"/>
          </a:xfrm>
        </p:spPr>
        <p:txBody>
          <a:bodyPr rtlCol="0">
            <a:spAutoFit/>
          </a:bodyPr>
          <a:lstStyle/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Název SŠ:		VOŠ, SPŠ automobilní a technická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Tem. oblast:		Hnací stroje - motory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Ročník:		3. ročník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Číslo projektu:	CZ.1.07/1.5.00/34.0504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Datum vzniku:	24. 3. 2013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ýklad nového učiva formou prezentace pro obor Zámečník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Vodní díla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ařízení k získání nutného spádu a přivedení vody do turbíny ve zvoleném místě</a:t>
            </a:r>
          </a:p>
          <a:p>
            <a:endParaRPr lang="cs-CZ" dirty="0"/>
          </a:p>
          <a:p>
            <a:r>
              <a:rPr lang="cs-CZ" dirty="0"/>
              <a:t>s</a:t>
            </a:r>
            <a:r>
              <a:rPr lang="cs-CZ" dirty="0" smtClean="0"/>
              <a:t>pád = H </a:t>
            </a:r>
            <a:r>
              <a:rPr lang="en-US" dirty="0" smtClean="0"/>
              <a:t>[m] </a:t>
            </a:r>
            <a:r>
              <a:rPr lang="cs-CZ" dirty="0" smtClean="0"/>
              <a:t>= rozdíl horní hladiny a hladiny v řečišti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vodních děl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None/>
            </a:pPr>
            <a:r>
              <a:rPr lang="cs-CZ" sz="3000" dirty="0" smtClean="0"/>
              <a:t>1. nízkotlaké</a:t>
            </a:r>
          </a:p>
          <a:p>
            <a:pPr marL="914400" lvl="1" indent="-514350">
              <a:buNone/>
            </a:pPr>
            <a:r>
              <a:rPr lang="cs-CZ" sz="3000" dirty="0" smtClean="0"/>
              <a:t>	- spád H = do 15 metrů</a:t>
            </a:r>
          </a:p>
          <a:p>
            <a:pPr marL="914400" lvl="1" indent="-514350">
              <a:buNone/>
            </a:pPr>
            <a:r>
              <a:rPr lang="cs-CZ" sz="3000" dirty="0"/>
              <a:t>	</a:t>
            </a:r>
            <a:r>
              <a:rPr lang="cs-CZ" sz="3000" dirty="0" smtClean="0"/>
              <a:t>- strojovna mimo vodní tok </a:t>
            </a:r>
            <a:r>
              <a:rPr lang="en-US" sz="3000" dirty="0" smtClean="0"/>
              <a:t>→</a:t>
            </a:r>
            <a:r>
              <a:rPr lang="cs-CZ" sz="3000" dirty="0" smtClean="0"/>
              <a:t> derivační</a:t>
            </a:r>
          </a:p>
          <a:p>
            <a:pPr marL="914400" lvl="1" indent="-514350">
              <a:buNone/>
            </a:pPr>
            <a:r>
              <a:rPr lang="cs-CZ" sz="3000" dirty="0"/>
              <a:t>	</a:t>
            </a:r>
            <a:r>
              <a:rPr lang="cs-CZ" sz="3000" dirty="0" smtClean="0"/>
              <a:t>- strojovna přímo ve vodním toku </a:t>
            </a:r>
            <a:r>
              <a:rPr lang="en-US" sz="3000" dirty="0" smtClean="0"/>
              <a:t>→</a:t>
            </a:r>
            <a:r>
              <a:rPr lang="cs-CZ" sz="3000" dirty="0" smtClean="0"/>
              <a:t> průtočná</a:t>
            </a:r>
            <a:endParaRPr lang="cs-CZ" sz="3000" dirty="0"/>
          </a:p>
          <a:p>
            <a:pPr marL="914400" lvl="1" indent="-51435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Vodní dílo - nízkotlaké</a:t>
            </a:r>
            <a:endParaRPr lang="cs-CZ" dirty="0"/>
          </a:p>
        </p:txBody>
      </p:sp>
      <p:pic>
        <p:nvPicPr>
          <p:cNvPr id="5" name="Obrázek 37" descr="IMG_0001a.jpg"/>
          <p:cNvPicPr>
            <a:picLocks noGrp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2411760" y="2060848"/>
            <a:ext cx="3213898" cy="4032448"/>
          </a:xfrm>
          <a:prstGeom prst="rect">
            <a:avLst/>
          </a:prstGeo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7884368" y="5733256"/>
            <a:ext cx="802432" cy="392907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1800" dirty="0"/>
              <a:t>o</a:t>
            </a:r>
            <a:r>
              <a:rPr lang="cs-CZ" sz="1800" dirty="0" smtClean="0"/>
              <a:t>br. 1</a:t>
            </a: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Vodní dílo - nízkotlaké</a:t>
            </a:r>
            <a:endParaRPr lang="cs-CZ" dirty="0"/>
          </a:p>
        </p:txBody>
      </p:sp>
      <p:pic>
        <p:nvPicPr>
          <p:cNvPr id="5" name="Zástupný symbol pro obsah 4" descr="Elektrarna-pisek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331640" y="2132856"/>
            <a:ext cx="5262736" cy="3947052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7884368" y="5733256"/>
            <a:ext cx="802432" cy="392907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1800" dirty="0"/>
              <a:t>o</a:t>
            </a:r>
            <a:r>
              <a:rPr lang="cs-CZ" sz="1800" dirty="0" smtClean="0"/>
              <a:t>br. 2</a:t>
            </a: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vodních děl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None/>
            </a:pPr>
            <a:r>
              <a:rPr lang="cs-CZ" dirty="0" smtClean="0"/>
              <a:t>2. středotlaké</a:t>
            </a:r>
          </a:p>
          <a:p>
            <a:pPr marL="514350" indent="-514350">
              <a:buNone/>
            </a:pPr>
            <a:r>
              <a:rPr lang="cs-CZ" dirty="0" smtClean="0"/>
              <a:t>		- spád H </a:t>
            </a:r>
            <a:r>
              <a:rPr lang="cs-CZ" dirty="0"/>
              <a:t>=</a:t>
            </a:r>
            <a:r>
              <a:rPr lang="cs-CZ" dirty="0" smtClean="0"/>
              <a:t> do 60 metrů</a:t>
            </a:r>
            <a:endParaRPr lang="cs-CZ" dirty="0"/>
          </a:p>
          <a:p>
            <a:pPr marL="514350" indent="-514350">
              <a:buNone/>
            </a:pPr>
            <a:r>
              <a:rPr lang="cs-CZ" dirty="0" smtClean="0"/>
              <a:t>		- vytváří se akumulační nádrž s přehradní </a:t>
            </a:r>
          </a:p>
          <a:p>
            <a:pPr marL="514350" indent="-514350">
              <a:buNone/>
            </a:pPr>
            <a:r>
              <a:rPr lang="cs-CZ" dirty="0"/>
              <a:t>	</a:t>
            </a:r>
            <a:r>
              <a:rPr lang="cs-CZ" dirty="0" smtClean="0"/>
              <a:t>	hrází</a:t>
            </a:r>
          </a:p>
          <a:p>
            <a:pPr marL="514350" indent="-514350">
              <a:buNone/>
            </a:pPr>
            <a:r>
              <a:rPr lang="cs-CZ" dirty="0"/>
              <a:t>	</a:t>
            </a:r>
            <a:r>
              <a:rPr lang="cs-CZ" dirty="0" smtClean="0"/>
              <a:t>	- hráz je:</a:t>
            </a:r>
          </a:p>
          <a:p>
            <a:pPr marL="514350" indent="-514350">
              <a:buNone/>
            </a:pPr>
            <a:r>
              <a:rPr lang="cs-CZ" dirty="0"/>
              <a:t>	</a:t>
            </a:r>
            <a:r>
              <a:rPr lang="cs-CZ" dirty="0" smtClean="0"/>
              <a:t>		a) </a:t>
            </a:r>
            <a:r>
              <a:rPr lang="cs-CZ" dirty="0" err="1" smtClean="0"/>
              <a:t>ocelovo</a:t>
            </a:r>
            <a:r>
              <a:rPr lang="cs-CZ" dirty="0" smtClean="0"/>
              <a:t> – betonová</a:t>
            </a:r>
          </a:p>
          <a:p>
            <a:pPr marL="514350" indent="-514350">
              <a:buNone/>
            </a:pPr>
            <a:r>
              <a:rPr lang="cs-CZ" dirty="0"/>
              <a:t>	</a:t>
            </a:r>
            <a:r>
              <a:rPr lang="cs-CZ" dirty="0" smtClean="0"/>
              <a:t>		b) sypaná</a:t>
            </a:r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Vodní dílo - středotlaké</a:t>
            </a:r>
            <a:endParaRPr lang="cs-CZ" dirty="0"/>
          </a:p>
        </p:txBody>
      </p:sp>
      <p:pic>
        <p:nvPicPr>
          <p:cNvPr id="5" name="Obrázek 38" descr="IMG_0001b.jpg"/>
          <p:cNvPicPr>
            <a:picLocks noGrp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547664" y="2276872"/>
            <a:ext cx="5711924" cy="3960440"/>
          </a:xfrm>
          <a:prstGeom prst="rect">
            <a:avLst/>
          </a:prstGeo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7884368" y="5733256"/>
            <a:ext cx="802432" cy="39290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dirty="0"/>
              <a:t>o</a:t>
            </a:r>
            <a:r>
              <a:rPr lang="cs-CZ" sz="1800" dirty="0" smtClean="0"/>
              <a:t>br. 3</a:t>
            </a: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Vodní dílo - středotlaké</a:t>
            </a:r>
            <a:endParaRPr lang="cs-CZ" dirty="0"/>
          </a:p>
        </p:txBody>
      </p:sp>
      <p:pic>
        <p:nvPicPr>
          <p:cNvPr id="5" name="Zástupný symbol pro obsah 3" descr="LIPENS~1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547664" y="2176618"/>
            <a:ext cx="5256584" cy="3942438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7884368" y="5733256"/>
            <a:ext cx="802432" cy="392907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1800" dirty="0"/>
              <a:t>o</a:t>
            </a:r>
            <a:r>
              <a:rPr lang="cs-CZ" sz="1800" dirty="0" smtClean="0"/>
              <a:t>br. 4</a:t>
            </a: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vodních děl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None/>
            </a:pPr>
            <a:r>
              <a:rPr lang="cs-CZ" dirty="0" smtClean="0"/>
              <a:t>3. </a:t>
            </a:r>
            <a:r>
              <a:rPr lang="cs-CZ" dirty="0"/>
              <a:t>v</a:t>
            </a:r>
            <a:r>
              <a:rPr lang="cs-CZ" dirty="0" smtClean="0"/>
              <a:t>ysokotlaké</a:t>
            </a:r>
          </a:p>
          <a:p>
            <a:pPr marL="514350" indent="-514350">
              <a:buNone/>
            </a:pPr>
            <a:r>
              <a:rPr lang="cs-CZ" dirty="0" smtClean="0"/>
              <a:t>		- spád H = nad 60 metrů</a:t>
            </a:r>
          </a:p>
          <a:p>
            <a:pPr marL="514350" indent="-514350">
              <a:buNone/>
            </a:pPr>
            <a:r>
              <a:rPr lang="cs-CZ" dirty="0" smtClean="0"/>
              <a:t>		- voda se přivádí potrubím k turbíně</a:t>
            </a:r>
          </a:p>
          <a:p>
            <a:pPr marL="514350" indent="-514350">
              <a:buNone/>
            </a:pPr>
            <a:r>
              <a:rPr lang="cs-CZ" dirty="0" smtClean="0"/>
              <a:t>		- potrubí je uloženo:</a:t>
            </a:r>
          </a:p>
          <a:p>
            <a:pPr marL="514350" indent="-514350">
              <a:buNone/>
            </a:pPr>
            <a:r>
              <a:rPr lang="cs-CZ" dirty="0" smtClean="0"/>
              <a:t>			a) v zemi</a:t>
            </a:r>
          </a:p>
          <a:p>
            <a:pPr marL="514350" indent="-514350">
              <a:buNone/>
            </a:pPr>
            <a:r>
              <a:rPr lang="cs-CZ" dirty="0" smtClean="0"/>
              <a:t>			b) na povrchu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Vodní dílo - vysokotlaké</a:t>
            </a:r>
            <a:endParaRPr lang="cs-CZ" dirty="0"/>
          </a:p>
        </p:txBody>
      </p:sp>
      <p:pic>
        <p:nvPicPr>
          <p:cNvPr id="5" name="Obrázek 39" descr="IMG_0002a.jpg"/>
          <p:cNvPicPr>
            <a:picLocks noGrp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547664" y="2204864"/>
            <a:ext cx="5004314" cy="3672408"/>
          </a:xfrm>
          <a:prstGeom prst="rect">
            <a:avLst/>
          </a:prstGeo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7884368" y="5733256"/>
            <a:ext cx="802432" cy="39290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dirty="0"/>
              <a:t>o</a:t>
            </a:r>
            <a:r>
              <a:rPr lang="cs-CZ" sz="1800" dirty="0" smtClean="0"/>
              <a:t>br. 5</a:t>
            </a: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Vodní dílo - vysokotlaké</a:t>
            </a:r>
            <a:endParaRPr lang="cs-CZ" dirty="0"/>
          </a:p>
        </p:txBody>
      </p:sp>
      <p:pic>
        <p:nvPicPr>
          <p:cNvPr id="5" name="Zástupný symbol pro obsah 4" descr="Dlouhe_strane_horni_nadrz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403648" y="2060848"/>
            <a:ext cx="5194920" cy="3896190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7884368" y="5733256"/>
            <a:ext cx="802432" cy="39290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dirty="0"/>
              <a:t>o</a:t>
            </a:r>
            <a:r>
              <a:rPr lang="cs-CZ" sz="1800" dirty="0" smtClean="0"/>
              <a:t>br. 6</a:t>
            </a: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Vodní turbíny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r</a:t>
            </a:r>
            <a:r>
              <a:rPr lang="cs-CZ" dirty="0" smtClean="0"/>
              <a:t>otační lopatkové stroje, u kterých se využívá energie vody; voda mění svou potencionální energii na kinetickou, která se odvádí ze stroje jako točivý moment na hřídeli</a:t>
            </a:r>
          </a:p>
          <a:p>
            <a:endParaRPr lang="cs-CZ" dirty="0"/>
          </a:p>
          <a:p>
            <a:r>
              <a:rPr lang="cs-CZ" dirty="0"/>
              <a:t>p</a:t>
            </a:r>
            <a:r>
              <a:rPr lang="cs-CZ" dirty="0" smtClean="0"/>
              <a:t>oloha hřídele ve vodní turbíně:</a:t>
            </a:r>
          </a:p>
          <a:p>
            <a:pPr marL="971550" lvl="1" indent="-514350">
              <a:buAutoNum type="alphaLcParenR"/>
            </a:pPr>
            <a:r>
              <a:rPr lang="cs-CZ" dirty="0"/>
              <a:t>s</a:t>
            </a:r>
            <a:r>
              <a:rPr lang="cs-CZ" dirty="0" smtClean="0"/>
              <a:t>vislá</a:t>
            </a:r>
          </a:p>
          <a:p>
            <a:pPr marL="971550" lvl="1" indent="-514350">
              <a:buAutoNum type="alphaLcParenR"/>
            </a:pPr>
            <a:r>
              <a:rPr lang="cs-CZ" dirty="0" smtClean="0"/>
              <a:t>vodorovná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36712"/>
            <a:ext cx="8229600" cy="1008112"/>
          </a:xfrm>
        </p:spPr>
        <p:txBody>
          <a:bodyPr/>
          <a:lstStyle/>
          <a:p>
            <a:r>
              <a:rPr lang="cs-CZ" dirty="0" smtClean="0"/>
              <a:t>Druhy vodních turbín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464496"/>
          </a:xfrm>
        </p:spPr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podle tlaku v oběžném kole:</a:t>
            </a:r>
          </a:p>
          <a:p>
            <a:pPr marL="514350" indent="-514350">
              <a:buNone/>
            </a:pPr>
            <a:r>
              <a:rPr lang="cs-CZ" dirty="0" smtClean="0"/>
              <a:t>	a) rovnotlaká – před oběžným a za oběžným kolem je tlak stejný</a:t>
            </a:r>
          </a:p>
          <a:p>
            <a:pPr marL="514350" indent="-514350">
              <a:buNone/>
            </a:pPr>
            <a:r>
              <a:rPr lang="cs-CZ" dirty="0" smtClean="0"/>
              <a:t>	b) přetlaková – před oběžným kolem je tlak větší než za oběžným kolem</a:t>
            </a:r>
            <a:endParaRPr lang="cs-CZ" dirty="0"/>
          </a:p>
          <a:p>
            <a:pPr marL="514350" indent="-514350">
              <a:buFont typeface="+mj-lt"/>
              <a:buAutoNum type="arabicPeriod" startAt="2"/>
            </a:pPr>
            <a:r>
              <a:rPr lang="cs-CZ" dirty="0" smtClean="0"/>
              <a:t>podle konstrukce:</a:t>
            </a:r>
          </a:p>
          <a:p>
            <a:pPr marL="514350" indent="-514350">
              <a:buNone/>
            </a:pPr>
            <a:r>
              <a:rPr lang="cs-CZ" dirty="0" smtClean="0"/>
              <a:t>	a) </a:t>
            </a:r>
            <a:r>
              <a:rPr lang="cs-CZ" dirty="0" err="1" smtClean="0"/>
              <a:t>Peltonova</a:t>
            </a:r>
            <a:endParaRPr lang="cs-CZ" dirty="0" smtClean="0"/>
          </a:p>
          <a:p>
            <a:pPr marL="514350" indent="-514350">
              <a:buNone/>
            </a:pPr>
            <a:r>
              <a:rPr lang="cs-CZ" dirty="0"/>
              <a:t>	</a:t>
            </a:r>
            <a:r>
              <a:rPr lang="cs-CZ" dirty="0" smtClean="0"/>
              <a:t>b) </a:t>
            </a:r>
            <a:r>
              <a:rPr lang="cs-CZ" dirty="0" err="1" smtClean="0"/>
              <a:t>Francisova</a:t>
            </a: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	c) Kaplanova</a:t>
            </a:r>
          </a:p>
          <a:p>
            <a:pPr marL="514350" indent="-514350">
              <a:buNone/>
            </a:pPr>
            <a:r>
              <a:rPr lang="cs-CZ" dirty="0"/>
              <a:t>	</a:t>
            </a:r>
            <a:r>
              <a:rPr lang="cs-CZ" dirty="0" smtClean="0"/>
              <a:t>d) </a:t>
            </a:r>
            <a:r>
              <a:rPr lang="cs-CZ" dirty="0" err="1" smtClean="0"/>
              <a:t>Dériazova</a:t>
            </a:r>
            <a:r>
              <a:rPr lang="cs-CZ" dirty="0" smtClean="0"/>
              <a:t> </a:t>
            </a:r>
          </a:p>
          <a:p>
            <a:pPr marL="514350" indent="-514350"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Peltonova</a:t>
            </a:r>
            <a:r>
              <a:rPr lang="cs-CZ" dirty="0" smtClean="0"/>
              <a:t> turbína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vystavuje </a:t>
            </a:r>
            <a:r>
              <a:rPr lang="cs-CZ" dirty="0" smtClean="0"/>
              <a:t>se </a:t>
            </a:r>
            <a:r>
              <a:rPr lang="cs-CZ" dirty="0" smtClean="0"/>
              <a:t>na vysokotlakém vodním díle</a:t>
            </a:r>
          </a:p>
          <a:p>
            <a:r>
              <a:rPr lang="cs-CZ" dirty="0" smtClean="0"/>
              <a:t>rovnotlaká turbína</a:t>
            </a:r>
          </a:p>
          <a:p>
            <a:r>
              <a:rPr lang="cs-CZ" dirty="0"/>
              <a:t>v</a:t>
            </a:r>
            <a:r>
              <a:rPr lang="cs-CZ" dirty="0" smtClean="0"/>
              <a:t>ýkon se reguluje průtokem vody dopadající na oběžné kolo s lopatkami ve tvaru dvojité misky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Peltonova</a:t>
            </a:r>
            <a:r>
              <a:rPr lang="cs-CZ" dirty="0" smtClean="0"/>
              <a:t> turbína</a:t>
            </a:r>
            <a:endParaRPr lang="cs-CZ" dirty="0"/>
          </a:p>
        </p:txBody>
      </p:sp>
      <p:pic>
        <p:nvPicPr>
          <p:cNvPr id="5" name="Obrázek 41" descr="IMG_0003a.jpg"/>
          <p:cNvPicPr>
            <a:picLocks noGrp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609898" y="2276872"/>
            <a:ext cx="5122342" cy="3528392"/>
          </a:xfrm>
          <a:prstGeom prst="rect">
            <a:avLst/>
          </a:prstGeo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7884368" y="5733256"/>
            <a:ext cx="802432" cy="39290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dirty="0"/>
              <a:t>o</a:t>
            </a:r>
            <a:r>
              <a:rPr lang="cs-CZ" sz="1800" dirty="0" smtClean="0"/>
              <a:t>br. 7</a:t>
            </a: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Peltonova</a:t>
            </a:r>
            <a:r>
              <a:rPr lang="cs-CZ" dirty="0" smtClean="0"/>
              <a:t> turbína</a:t>
            </a:r>
            <a:endParaRPr lang="cs-CZ" dirty="0"/>
          </a:p>
        </p:txBody>
      </p:sp>
      <p:pic>
        <p:nvPicPr>
          <p:cNvPr id="5" name="Zástupný symbol pro obsah 4" descr="Kartell_Kraftwerk,_Pelton_Turbine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2339752" y="1916832"/>
            <a:ext cx="3327331" cy="4433888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7884368" y="5733256"/>
            <a:ext cx="802432" cy="39290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dirty="0"/>
              <a:t>o</a:t>
            </a:r>
            <a:r>
              <a:rPr lang="cs-CZ" sz="1800" dirty="0" smtClean="0"/>
              <a:t>br. 8</a:t>
            </a: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Francisova</a:t>
            </a:r>
            <a:r>
              <a:rPr lang="cs-CZ" dirty="0" smtClean="0"/>
              <a:t> turbína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ystavuje se na nízkotlakém i středotlakém vodním díle</a:t>
            </a:r>
          </a:p>
          <a:p>
            <a:r>
              <a:rPr lang="cs-CZ" dirty="0" smtClean="0"/>
              <a:t>přetlaková turbína</a:t>
            </a:r>
          </a:p>
          <a:p>
            <a:r>
              <a:rPr lang="cs-CZ" dirty="0"/>
              <a:t>v</a:t>
            </a:r>
            <a:r>
              <a:rPr lang="cs-CZ" dirty="0" smtClean="0"/>
              <a:t>ýkon lze regulovat natáčivými lopatkami rozváděcího kola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Francisova</a:t>
            </a:r>
            <a:r>
              <a:rPr lang="cs-CZ" dirty="0" smtClean="0"/>
              <a:t> turbína</a:t>
            </a:r>
            <a:endParaRPr lang="cs-CZ" dirty="0"/>
          </a:p>
        </p:txBody>
      </p:sp>
      <p:pic>
        <p:nvPicPr>
          <p:cNvPr id="5" name="Obrázek 42" descr="IMG_0003b.jpg"/>
          <p:cNvPicPr>
            <a:picLocks noGrp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2411760" y="2132856"/>
            <a:ext cx="3379496" cy="3672407"/>
          </a:xfrm>
          <a:prstGeom prst="rect">
            <a:avLst/>
          </a:prstGeo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7884368" y="5733256"/>
            <a:ext cx="802432" cy="39290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dirty="0"/>
              <a:t>o</a:t>
            </a:r>
            <a:r>
              <a:rPr lang="cs-CZ" sz="1800" dirty="0" smtClean="0"/>
              <a:t>br. 9</a:t>
            </a: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Francisova</a:t>
            </a:r>
            <a:r>
              <a:rPr lang="cs-CZ" dirty="0" smtClean="0"/>
              <a:t> turbína</a:t>
            </a:r>
            <a:endParaRPr lang="cs-CZ" dirty="0"/>
          </a:p>
        </p:txBody>
      </p:sp>
      <p:pic>
        <p:nvPicPr>
          <p:cNvPr id="5" name="Zástupný symbol pro obsah 4" descr="Francis_Turbine_complete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2483768" y="2204864"/>
            <a:ext cx="3743298" cy="3784344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7812360" y="5733256"/>
            <a:ext cx="874440" cy="39290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dirty="0"/>
              <a:t>o</a:t>
            </a:r>
            <a:r>
              <a:rPr lang="cs-CZ" sz="1800" dirty="0" smtClean="0"/>
              <a:t>br. 10</a:t>
            </a: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Kaplanova turbína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ystavuje se na nízkotlakém </a:t>
            </a:r>
            <a:r>
              <a:rPr lang="cs-CZ" dirty="0" smtClean="0"/>
              <a:t>a </a:t>
            </a:r>
            <a:r>
              <a:rPr lang="cs-CZ" dirty="0" smtClean="0"/>
              <a:t>středotlakém vodním díle</a:t>
            </a:r>
          </a:p>
          <a:p>
            <a:r>
              <a:rPr lang="cs-CZ" dirty="0"/>
              <a:t>p</a:t>
            </a:r>
            <a:r>
              <a:rPr lang="cs-CZ" dirty="0" smtClean="0"/>
              <a:t>řetlaková turbína</a:t>
            </a:r>
          </a:p>
          <a:p>
            <a:r>
              <a:rPr lang="cs-CZ" dirty="0"/>
              <a:t>v</a:t>
            </a:r>
            <a:r>
              <a:rPr lang="cs-CZ" dirty="0" smtClean="0"/>
              <a:t>ýkon lze regulovat natáčením rozváděcích i oběžných lopatek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Kaplanova turbína</a:t>
            </a:r>
            <a:endParaRPr lang="cs-CZ" dirty="0"/>
          </a:p>
        </p:txBody>
      </p:sp>
      <p:pic>
        <p:nvPicPr>
          <p:cNvPr id="5" name="Obrázek 43" descr="IMG_0003c.jpg"/>
          <p:cNvPicPr>
            <a:picLocks noGrp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2123728" y="2132856"/>
            <a:ext cx="4114852" cy="3744416"/>
          </a:xfrm>
          <a:prstGeom prst="rect">
            <a:avLst/>
          </a:prstGeo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7812360" y="5733256"/>
            <a:ext cx="874440" cy="39290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dirty="0"/>
              <a:t>o</a:t>
            </a:r>
            <a:r>
              <a:rPr lang="cs-CZ" sz="1800" dirty="0" smtClean="0"/>
              <a:t>br. 11</a:t>
            </a: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Kaplanova turbína</a:t>
            </a:r>
            <a:endParaRPr lang="cs-CZ" dirty="0"/>
          </a:p>
        </p:txBody>
      </p:sp>
      <p:pic>
        <p:nvPicPr>
          <p:cNvPr id="5" name="Zástupný symbol pro obsah 4" descr="KD_BLA~1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2915816" y="2132856"/>
            <a:ext cx="2878460" cy="3837947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7812360" y="5733256"/>
            <a:ext cx="874440" cy="39290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dirty="0"/>
              <a:t>o</a:t>
            </a:r>
            <a:r>
              <a:rPr lang="cs-CZ" sz="1800" dirty="0" smtClean="0"/>
              <a:t>br. 12</a:t>
            </a: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Dériazova</a:t>
            </a:r>
            <a:r>
              <a:rPr lang="cs-CZ" dirty="0" smtClean="0"/>
              <a:t> turbína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ystavuje se na středotlakém vodním díle</a:t>
            </a:r>
          </a:p>
          <a:p>
            <a:r>
              <a:rPr lang="cs-CZ" dirty="0"/>
              <a:t>p</a:t>
            </a:r>
            <a:r>
              <a:rPr lang="cs-CZ" dirty="0" smtClean="0"/>
              <a:t>řetlaková turbína s diagonálním průtokem vody</a:t>
            </a:r>
          </a:p>
          <a:p>
            <a:r>
              <a:rPr lang="cs-CZ" dirty="0"/>
              <a:t>v</a:t>
            </a:r>
            <a:r>
              <a:rPr lang="cs-CZ" dirty="0" smtClean="0"/>
              <a:t>arianta Kaplanovy turbíny</a:t>
            </a:r>
          </a:p>
          <a:p>
            <a:r>
              <a:rPr lang="cs-CZ" dirty="0"/>
              <a:t>v</a:t>
            </a:r>
            <a:r>
              <a:rPr lang="cs-CZ" dirty="0" smtClean="0"/>
              <a:t>ýkon lze regulovat natáčením lopatek oběžného kola velkého průměru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Dériazova</a:t>
            </a:r>
            <a:r>
              <a:rPr lang="cs-CZ" dirty="0" smtClean="0"/>
              <a:t> turbína</a:t>
            </a:r>
            <a:endParaRPr lang="cs-CZ" dirty="0"/>
          </a:p>
        </p:txBody>
      </p:sp>
      <p:pic>
        <p:nvPicPr>
          <p:cNvPr id="7" name="Obrázek 44" descr="IMG_0003d.jpg"/>
          <p:cNvPicPr>
            <a:picLocks noGrp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763688" y="2132856"/>
            <a:ext cx="4774043" cy="3816424"/>
          </a:xfrm>
          <a:prstGeom prst="rect">
            <a:avLst/>
          </a:prstGeo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7812360" y="5733256"/>
            <a:ext cx="874440" cy="39290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dirty="0"/>
              <a:t>o</a:t>
            </a:r>
            <a:r>
              <a:rPr lang="cs-CZ" sz="1800" dirty="0" smtClean="0"/>
              <a:t>br. 13</a:t>
            </a: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textové dokumentace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DOLEČEK, Josef; HOLOUBEK, Zdeněk. </a:t>
            </a:r>
            <a:r>
              <a:rPr lang="cs-CZ" i="1" dirty="0" smtClean="0"/>
              <a:t>Strojnictví II pro střední odborná učiliště</a:t>
            </a:r>
            <a:r>
              <a:rPr lang="cs-CZ" dirty="0" smtClean="0"/>
              <a:t>. Praha : SNTL - Nakladatelství technické literatury, 1985.</a:t>
            </a:r>
          </a:p>
          <a:p>
            <a:pPr lvl="0">
              <a:buNone/>
            </a:pPr>
            <a:endParaRPr lang="cs-CZ" dirty="0" smtClean="0"/>
          </a:p>
          <a:p>
            <a:pPr lvl="0"/>
            <a:r>
              <a:rPr lang="cs-CZ" dirty="0" smtClean="0"/>
              <a:t>SKOPAL, Vlastimil; ADÁMEK, Jindřich; HOFÍREK, Mojmír. </a:t>
            </a:r>
            <a:r>
              <a:rPr lang="cs-CZ" i="1" dirty="0" smtClean="0"/>
              <a:t>Stavba a provoz strojů IV : Konstrukční uspořádání, provoz a údržba</a:t>
            </a:r>
            <a:r>
              <a:rPr lang="cs-CZ" dirty="0" smtClean="0"/>
              <a:t>. Praha : SNTL - Nakladatelství technické literatury, 1987.</a:t>
            </a:r>
          </a:p>
          <a:p>
            <a:pPr lvl="0"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obrazové dokumentace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lvl="0"/>
            <a:r>
              <a:rPr lang="cs-CZ" dirty="0" smtClean="0"/>
              <a:t>obr. 1 - SKOPAL, Vlastimil; ADÁMEK, Jindřich; HOFÍREK, Mojmír. </a:t>
            </a:r>
            <a:r>
              <a:rPr lang="cs-CZ" i="1" dirty="0" smtClean="0"/>
              <a:t>Stavba a provoz strojů IV : Konstrukční uspořádání, provoz a údržba</a:t>
            </a:r>
            <a:r>
              <a:rPr lang="cs-CZ" dirty="0" smtClean="0"/>
              <a:t>. Praha : SNTL - Nakladatelství technické literatury, 1987. str. 267</a:t>
            </a:r>
          </a:p>
          <a:p>
            <a:r>
              <a:rPr lang="cs-CZ" dirty="0" smtClean="0"/>
              <a:t>obr. 2 - ŠTRUP, Milan. </a:t>
            </a:r>
            <a:r>
              <a:rPr lang="cs-CZ" i="1" dirty="0" err="1" smtClean="0"/>
              <a:t>Wikimedia</a:t>
            </a:r>
            <a:r>
              <a:rPr lang="cs-CZ" i="1" dirty="0" smtClean="0"/>
              <a:t> </a:t>
            </a:r>
            <a:r>
              <a:rPr lang="cs-CZ" i="1" dirty="0" err="1" smtClean="0"/>
              <a:t>Commons</a:t>
            </a:r>
            <a:r>
              <a:rPr lang="cs-CZ" dirty="0" smtClean="0"/>
              <a:t> [online]. [cit. 24.3.2013]. Dostupný na WWW: </a:t>
            </a:r>
            <a:r>
              <a:rPr lang="cs-CZ" dirty="0" smtClean="0">
                <a:hlinkClick r:id="rId2"/>
              </a:rPr>
              <a:t>http://upload.wikimedia.org/wikipedia/commons/2/20/Elektrarna-pisek.jpg</a:t>
            </a:r>
            <a:endParaRPr lang="cs-CZ" dirty="0" smtClean="0"/>
          </a:p>
          <a:p>
            <a:pPr lvl="0"/>
            <a:r>
              <a:rPr lang="cs-CZ" dirty="0" smtClean="0"/>
              <a:t>obr. 3 - SKOPAL, Vlastimil; ADÁMEK, Jindřich; HOFÍREK, Mojmír. </a:t>
            </a:r>
            <a:r>
              <a:rPr lang="cs-CZ" i="1" dirty="0" smtClean="0"/>
              <a:t>Stavba a provoz strojů IV : Konstrukční uspořádání, provoz a údržba</a:t>
            </a:r>
            <a:r>
              <a:rPr lang="cs-CZ" dirty="0" smtClean="0"/>
              <a:t>. Praha : SNTL - Nakladatelství technické literatury, 1987. str. 267</a:t>
            </a:r>
          </a:p>
          <a:p>
            <a:r>
              <a:rPr lang="cs-CZ" dirty="0" smtClean="0"/>
              <a:t>obr. obr. 4 - AUTOR NEUVEDEN. </a:t>
            </a:r>
            <a:r>
              <a:rPr lang="cs-CZ" i="1" dirty="0" err="1" smtClean="0"/>
              <a:t>Wikimedia</a:t>
            </a:r>
            <a:r>
              <a:rPr lang="cs-CZ" i="1" dirty="0" smtClean="0"/>
              <a:t> </a:t>
            </a:r>
            <a:r>
              <a:rPr lang="cs-CZ" i="1" dirty="0" err="1" smtClean="0"/>
              <a:t>Commons</a:t>
            </a:r>
            <a:r>
              <a:rPr lang="cs-CZ" dirty="0" smtClean="0"/>
              <a:t> [online]. [cit. 24.3.2013]. Dostupný na WWW: </a:t>
            </a:r>
            <a:r>
              <a:rPr lang="cs-CZ" dirty="0" smtClean="0">
                <a:hlinkClick r:id="rId3"/>
              </a:rPr>
              <a:t>http://upload.wikimedia.org/wikipedia/commons/b/be/Lipensk%C3%A1_p%C5%99ehrada.JPG</a:t>
            </a:r>
            <a:endParaRPr lang="cs-CZ" dirty="0" smtClean="0"/>
          </a:p>
          <a:p>
            <a:pPr lvl="0"/>
            <a:r>
              <a:rPr lang="cs-CZ" dirty="0" smtClean="0"/>
              <a:t>obr. 5 - SKOPAL, Vlastimil; ADÁMEK, Jindřich; HOFÍREK, Mojmír. </a:t>
            </a:r>
            <a:r>
              <a:rPr lang="cs-CZ" i="1" dirty="0" smtClean="0"/>
              <a:t>Stavba a provoz strojů IV : Konstrukční uspořádání, provoz a údržba</a:t>
            </a:r>
            <a:r>
              <a:rPr lang="cs-CZ" dirty="0" smtClean="0"/>
              <a:t>. Praha : SNTL - Nakladatelství technické literatury, 1987. str. 268</a:t>
            </a:r>
          </a:p>
          <a:p>
            <a:r>
              <a:rPr lang="cs-CZ" dirty="0" smtClean="0"/>
              <a:t>obr. 6 - BENEŠ, Karel. </a:t>
            </a:r>
            <a:r>
              <a:rPr lang="cs-CZ" i="1" dirty="0" err="1" smtClean="0"/>
              <a:t>Wikimedia</a:t>
            </a:r>
            <a:r>
              <a:rPr lang="cs-CZ" i="1" dirty="0" smtClean="0"/>
              <a:t> </a:t>
            </a:r>
            <a:r>
              <a:rPr lang="cs-CZ" i="1" dirty="0" err="1" smtClean="0"/>
              <a:t>Commons</a:t>
            </a:r>
            <a:r>
              <a:rPr lang="cs-CZ" dirty="0" smtClean="0"/>
              <a:t> [online]. [cit. 24.3.2013]. Dostupný na WWW: </a:t>
            </a:r>
            <a:r>
              <a:rPr lang="cs-CZ" dirty="0" smtClean="0">
                <a:hlinkClick r:id="rId4"/>
              </a:rPr>
              <a:t>http://upload.wikimedia.org/wikipedia/commons/3/33/Dlouhe_strane_horni_nadrz.jpg</a:t>
            </a:r>
            <a:endParaRPr lang="cs-CZ" dirty="0" smtClean="0"/>
          </a:p>
          <a:p>
            <a:pPr lvl="0"/>
            <a:r>
              <a:rPr lang="cs-CZ" dirty="0" smtClean="0"/>
              <a:t>obr. 7 - SKOPAL, Vlastimil; ADÁMEK, Jindřich; HOFÍREK, Mojmír. </a:t>
            </a:r>
            <a:r>
              <a:rPr lang="cs-CZ" i="1" dirty="0" smtClean="0"/>
              <a:t>Stavba a provoz strojů IV : Konstrukční uspořádání, provoz a údržba</a:t>
            </a:r>
            <a:r>
              <a:rPr lang="cs-CZ" dirty="0" smtClean="0"/>
              <a:t>. Praha : SNTL - Nakladatelství technické literatury, 1987. str. 272</a:t>
            </a:r>
          </a:p>
          <a:p>
            <a:r>
              <a:rPr lang="cs-CZ" dirty="0" smtClean="0"/>
              <a:t>obr. 8 - SIEGELE, Roland. </a:t>
            </a:r>
            <a:r>
              <a:rPr lang="cs-CZ" i="1" dirty="0" err="1" smtClean="0"/>
              <a:t>Wikimedia</a:t>
            </a:r>
            <a:r>
              <a:rPr lang="cs-CZ" i="1" dirty="0" smtClean="0"/>
              <a:t> </a:t>
            </a:r>
            <a:r>
              <a:rPr lang="cs-CZ" i="1" dirty="0" err="1" smtClean="0"/>
              <a:t>Commons</a:t>
            </a:r>
            <a:r>
              <a:rPr lang="cs-CZ" dirty="0" smtClean="0"/>
              <a:t> [online]. [cit. 24.3.2013]. Dostupný na WWW: </a:t>
            </a:r>
            <a:r>
              <a:rPr lang="cs-CZ" dirty="0" smtClean="0">
                <a:hlinkClick r:id="rId5"/>
              </a:rPr>
              <a:t>http://upload.wikimedia.org/wikipedia/commons/9/90/Kartell_Kraftwerk%2C_Pelton_Turbine.jpg</a:t>
            </a:r>
            <a:endParaRPr lang="cs-CZ" dirty="0" smtClean="0"/>
          </a:p>
          <a:p>
            <a:pPr lvl="0"/>
            <a:r>
              <a:rPr lang="cs-CZ" dirty="0" smtClean="0"/>
              <a:t>obr. 9 - SKOPAL, Vlastimil; ADÁMEK, Jindřich; HOFÍREK, Mojmír. </a:t>
            </a:r>
            <a:r>
              <a:rPr lang="cs-CZ" i="1" dirty="0" smtClean="0"/>
              <a:t>Stavba a provoz strojů IV : Konstrukční uspořádání, provoz a údržba</a:t>
            </a:r>
            <a:r>
              <a:rPr lang="cs-CZ" dirty="0" smtClean="0"/>
              <a:t>. Praha : SNTL - Nakladatelství technické literatury, 1987. str. 272</a:t>
            </a:r>
          </a:p>
          <a:p>
            <a:r>
              <a:rPr lang="cs-CZ" dirty="0" smtClean="0"/>
              <a:t>obr. 10 - AUTOR NEUVEDEN. </a:t>
            </a:r>
            <a:r>
              <a:rPr lang="cs-CZ" i="1" dirty="0" err="1" smtClean="0"/>
              <a:t>Wikimedia</a:t>
            </a:r>
            <a:r>
              <a:rPr lang="cs-CZ" i="1" dirty="0" smtClean="0"/>
              <a:t> </a:t>
            </a:r>
            <a:r>
              <a:rPr lang="cs-CZ" i="1" dirty="0" err="1" smtClean="0"/>
              <a:t>Commons</a:t>
            </a:r>
            <a:r>
              <a:rPr lang="cs-CZ" dirty="0" smtClean="0"/>
              <a:t> [online]. [cit. 24.3.2013]. Dostupný na WWW: </a:t>
            </a:r>
            <a:r>
              <a:rPr lang="cs-CZ" dirty="0" smtClean="0">
                <a:hlinkClick r:id="rId6"/>
              </a:rPr>
              <a:t>http://upload.wikimedia.org/wikipedia/commons/2/28/Francis_Turbine_complete.jpg</a:t>
            </a:r>
            <a:endParaRPr lang="cs-CZ" dirty="0" smtClean="0"/>
          </a:p>
          <a:p>
            <a:pPr lvl="0"/>
            <a:r>
              <a:rPr lang="cs-CZ" dirty="0" smtClean="0"/>
              <a:t>obr. 11 - SKOPAL, Vlastimil; ADÁMEK, Jindřich; HOFÍREK, Mojmír. </a:t>
            </a:r>
            <a:r>
              <a:rPr lang="cs-CZ" i="1" dirty="0" smtClean="0"/>
              <a:t>Stavba a provoz strojů IV : Konstrukční uspořádání, provoz a údržba</a:t>
            </a:r>
            <a:r>
              <a:rPr lang="cs-CZ" dirty="0" smtClean="0"/>
              <a:t>. Praha : SNTL - Nakladatelství technické literatury, 1987. str. 273</a:t>
            </a:r>
          </a:p>
          <a:p>
            <a:r>
              <a:rPr lang="cs-CZ" dirty="0" smtClean="0"/>
              <a:t>obr. 12 - </a:t>
            </a:r>
            <a:r>
              <a:rPr lang="en-US" dirty="0" smtClean="0"/>
              <a:t>COMMONS, John. </a:t>
            </a:r>
            <a:r>
              <a:rPr lang="en-US" i="1" dirty="0" smtClean="0"/>
              <a:t>Wikimedia Commons</a:t>
            </a:r>
            <a:r>
              <a:rPr lang="en-US" dirty="0" smtClean="0"/>
              <a:t> [online]. [cit. 24.3.2013]. </a:t>
            </a:r>
            <a:r>
              <a:rPr lang="en-US" dirty="0" err="1" smtClean="0"/>
              <a:t>Dostupný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WWW: </a:t>
            </a:r>
            <a:r>
              <a:rPr lang="en-US" dirty="0" smtClean="0">
                <a:hlinkClick r:id="rId7"/>
              </a:rPr>
              <a:t>http://upload.wikimedia.org/wikipedia/commons/c/cf/%C4%8CKD_Blansko_turb%C3%ADna.jpg</a:t>
            </a:r>
            <a:endParaRPr lang="cs-CZ" dirty="0" smtClean="0"/>
          </a:p>
          <a:p>
            <a:pPr lvl="0"/>
            <a:r>
              <a:rPr lang="cs-CZ" dirty="0" smtClean="0"/>
              <a:t>obr. 13 - SKOPAL, Vlastimil; ADÁMEK, Jindřich; HOFÍREK, Mojmír. </a:t>
            </a:r>
            <a:r>
              <a:rPr lang="cs-CZ" i="1" dirty="0" smtClean="0"/>
              <a:t>Stavba a provoz strojů IV : Konstrukční uspořádání, provoz a údržba</a:t>
            </a:r>
            <a:r>
              <a:rPr lang="cs-CZ" dirty="0" smtClean="0"/>
              <a:t>. Praha : SNTL - Nakladatelství technické literatury, 1987. str. 273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354</TotalTime>
  <Words>312</Words>
  <Application>Microsoft Office PowerPoint</Application>
  <PresentationFormat>Předvádění na obrazovce (4:3)</PresentationFormat>
  <Paragraphs>110</Paragraphs>
  <Slides>27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Tok</vt:lpstr>
      <vt:lpstr>Název: Vodní díla, vodní turbíny Autor: Ing. Lenka Kurčíková</vt:lpstr>
      <vt:lpstr>Anotace </vt:lpstr>
      <vt:lpstr>Vodní díla</vt:lpstr>
      <vt:lpstr>Druhy vodních děl</vt:lpstr>
      <vt:lpstr>Vodní dílo - nízkotlaké</vt:lpstr>
      <vt:lpstr>Vodní dílo - nízkotlaké</vt:lpstr>
      <vt:lpstr>Druhy vodních děl</vt:lpstr>
      <vt:lpstr>Vodní dílo - středotlaké</vt:lpstr>
      <vt:lpstr>Vodní dílo - středotlaké</vt:lpstr>
      <vt:lpstr>Druhy vodních děl</vt:lpstr>
      <vt:lpstr>Vodní dílo - vysokotlaké</vt:lpstr>
      <vt:lpstr>Vodní dílo - vysokotlaké</vt:lpstr>
      <vt:lpstr>Vodní turbíny</vt:lpstr>
      <vt:lpstr>Druhy vodních turbín</vt:lpstr>
      <vt:lpstr>Peltonova turbína</vt:lpstr>
      <vt:lpstr>Peltonova turbína</vt:lpstr>
      <vt:lpstr>Peltonova turbína</vt:lpstr>
      <vt:lpstr>Francisova turbína</vt:lpstr>
      <vt:lpstr>Francisova turbína</vt:lpstr>
      <vt:lpstr>Francisova turbína</vt:lpstr>
      <vt:lpstr>Kaplanova turbína</vt:lpstr>
      <vt:lpstr>Kaplanova turbína</vt:lpstr>
      <vt:lpstr>Kaplanova turbína</vt:lpstr>
      <vt:lpstr>Dériazova turbína</vt:lpstr>
      <vt:lpstr>Dériazova turbína</vt:lpstr>
      <vt:lpstr>Zdroj textové dokumentace</vt:lpstr>
      <vt:lpstr>Zdroj obrazové dokumentace</vt:lpstr>
    </vt:vector>
  </TitlesOfParts>
  <Company>VOŠ, SPŠ automobilní a technická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Název: Autor:</dc:title>
  <dc:creator>Karel Hodan</dc:creator>
  <cp:lastModifiedBy>Martina</cp:lastModifiedBy>
  <cp:revision>30</cp:revision>
  <dcterms:created xsi:type="dcterms:W3CDTF">2013-02-28T09:52:01Z</dcterms:created>
  <dcterms:modified xsi:type="dcterms:W3CDTF">2013-03-24T16:05:26Z</dcterms:modified>
</cp:coreProperties>
</file>