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7" r:id="rId3"/>
    <p:sldId id="257" r:id="rId4"/>
    <p:sldId id="259" r:id="rId5"/>
    <p:sldId id="260" r:id="rId6"/>
    <p:sldId id="261" r:id="rId7"/>
    <p:sldId id="265" r:id="rId8"/>
    <p:sldId id="266" r:id="rId9"/>
    <p:sldId id="264" r:id="rId10"/>
    <p:sldId id="263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0EDBAD4-C1DF-4C63-97A8-122F63C877D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0008EE9-C79B-4C80-AD94-5D723C53A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latin typeface="Comic Sans MS" pitchFamily="66" charset="0"/>
              </a:rPr>
              <a:t>Alexandr </a:t>
            </a:r>
            <a:r>
              <a:rPr lang="cs-CZ" b="1" dirty="0" err="1">
                <a:latin typeface="Comic Sans MS" pitchFamily="66" charset="0"/>
              </a:rPr>
              <a:t>Sergejevič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Puškin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Comic Sans MS" pitchFamily="66" charset="0"/>
              </a:rPr>
              <a:t>EVŽEN ONĚGIN</a:t>
            </a:r>
            <a:endParaRPr lang="cs-CZ" sz="5400" dirty="0">
              <a:latin typeface="Comic Sans MS" pitchFamily="66" charset="0"/>
            </a:endParaRPr>
          </a:p>
        </p:txBody>
      </p:sp>
      <p:pic>
        <p:nvPicPr>
          <p:cNvPr id="1027" name="Picture 3" descr="C:\Users\dell\AppData\Local\Microsoft\Windows\Temporary Internet Files\Content.IE5\GHQ39H5W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32656"/>
            <a:ext cx="3168352" cy="3168352"/>
          </a:xfrm>
          <a:prstGeom prst="rect">
            <a:avLst/>
          </a:prstGeom>
          <a:noFill/>
        </p:spPr>
      </p:pic>
      <p:sp>
        <p:nvSpPr>
          <p:cNvPr id="6" name="Srdce 5"/>
          <p:cNvSpPr/>
          <p:nvPr/>
        </p:nvSpPr>
        <p:spPr>
          <a:xfrm>
            <a:off x="5364088" y="1988840"/>
            <a:ext cx="432048" cy="28803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683568" y="2420888"/>
            <a:ext cx="648072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A. S. </a:t>
            </a:r>
            <a:r>
              <a:rPr lang="cs-CZ" b="1" dirty="0" err="1" smtClean="0"/>
              <a:t>Puškin</a:t>
            </a:r>
            <a:r>
              <a:rPr lang="cs-CZ" b="1" dirty="0" smtClean="0"/>
              <a:t> – Evžen </a:t>
            </a:r>
            <a:r>
              <a:rPr lang="cs-CZ" b="1" dirty="0" err="1" smtClean="0"/>
              <a:t>Oněgin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b="1" dirty="0" smtClean="0">
                <a:latin typeface="Comic Sans MS" pitchFamily="66" charset="0"/>
              </a:rPr>
              <a:t>Číslo projektu</a:t>
            </a:r>
            <a:r>
              <a:rPr lang="cs-CZ" sz="2000" dirty="0" smtClean="0">
                <a:latin typeface="Comic Sans MS" pitchFamily="66" charset="0"/>
              </a:rPr>
              <a:t>: CZ.1.07/1.5.00/34.0124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Název projektu</a:t>
            </a:r>
            <a:r>
              <a:rPr lang="cs-CZ" sz="2000" dirty="0" smtClean="0">
                <a:latin typeface="Comic Sans MS" pitchFamily="66" charset="0"/>
              </a:rPr>
              <a:t>: Škola budoucnosti s využitím IT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Název školy: </a:t>
            </a:r>
            <a:r>
              <a:rPr lang="cs-CZ" sz="2000" dirty="0" smtClean="0">
                <a:latin typeface="Comic Sans MS" pitchFamily="66" charset="0"/>
              </a:rPr>
              <a:t>SPŠ a SOŠGS Most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Předmět: </a:t>
            </a:r>
            <a:r>
              <a:rPr lang="cs-CZ" sz="2000" dirty="0" smtClean="0">
                <a:latin typeface="Comic Sans MS" pitchFamily="66" charset="0"/>
              </a:rPr>
              <a:t>ČJL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Tematický okruh</a:t>
            </a:r>
            <a:r>
              <a:rPr lang="cs-CZ" sz="2000" dirty="0" smtClean="0">
                <a:latin typeface="Comic Sans MS" pitchFamily="66" charset="0"/>
              </a:rPr>
              <a:t>: Ruský romantismus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Téma</a:t>
            </a:r>
            <a:r>
              <a:rPr lang="cs-CZ" sz="2000" dirty="0" smtClean="0">
                <a:latin typeface="Comic Sans MS" pitchFamily="66" charset="0"/>
              </a:rPr>
              <a:t>: A.S. </a:t>
            </a:r>
            <a:r>
              <a:rPr lang="cs-CZ" sz="2000" dirty="0" err="1" smtClean="0">
                <a:latin typeface="Comic Sans MS" pitchFamily="66" charset="0"/>
              </a:rPr>
              <a:t>Puškin</a:t>
            </a:r>
            <a:r>
              <a:rPr lang="cs-CZ" sz="2000" dirty="0" smtClean="0">
                <a:latin typeface="Comic Sans MS" pitchFamily="66" charset="0"/>
              </a:rPr>
              <a:t> – Evžen </a:t>
            </a:r>
            <a:r>
              <a:rPr lang="cs-CZ" sz="2000" dirty="0" err="1" smtClean="0">
                <a:latin typeface="Comic Sans MS" pitchFamily="66" charset="0"/>
              </a:rPr>
              <a:t>Oněgin</a:t>
            </a:r>
            <a:r>
              <a:rPr lang="cs-CZ" sz="2000" dirty="0" smtClean="0">
                <a:latin typeface="Comic Sans MS" pitchFamily="66" charset="0"/>
              </a:rPr>
              <a:t/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Ročník</a:t>
            </a:r>
            <a:r>
              <a:rPr lang="cs-CZ" sz="2000" dirty="0" smtClean="0">
                <a:latin typeface="Comic Sans MS" pitchFamily="66" charset="0"/>
              </a:rPr>
              <a:t>: 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Jméno autora</a:t>
            </a:r>
            <a:r>
              <a:rPr lang="cs-CZ" sz="2000" dirty="0" smtClean="0">
                <a:latin typeface="Comic Sans MS" pitchFamily="66" charset="0"/>
              </a:rPr>
              <a:t>: Mgr. Marcela </a:t>
            </a:r>
            <a:r>
              <a:rPr lang="cs-CZ" sz="2000" dirty="0" err="1" smtClean="0">
                <a:latin typeface="Comic Sans MS" pitchFamily="66" charset="0"/>
              </a:rPr>
              <a:t>Hofnerová</a:t>
            </a:r>
            <a:r>
              <a:rPr lang="cs-CZ" sz="2000" dirty="0" smtClean="0">
                <a:latin typeface="Comic Sans MS" pitchFamily="66" charset="0"/>
              </a:rPr>
              <a:t/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Datum tvorby: </a:t>
            </a:r>
            <a:r>
              <a:rPr lang="cs-CZ" sz="2000" dirty="0" smtClean="0">
                <a:latin typeface="Comic Sans MS" pitchFamily="66" charset="0"/>
              </a:rPr>
              <a:t>8. 11. 2012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b="1" dirty="0" smtClean="0">
                <a:latin typeface="Comic Sans MS" pitchFamily="66" charset="0"/>
              </a:rPr>
              <a:t>Anotace</a:t>
            </a:r>
            <a:r>
              <a:rPr lang="cs-CZ" sz="2000" dirty="0" smtClean="0">
                <a:latin typeface="Comic Sans MS" pitchFamily="66" charset="0"/>
              </a:rPr>
              <a:t>:Žáci si připomenou  základní údaje o tomto spisovateli a bude proveden rozbor vybraného lit. díla tohoto autora.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5373216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A. S. </a:t>
            </a:r>
            <a:r>
              <a:rPr lang="cs-CZ" b="1" dirty="0" err="1"/>
              <a:t>Puškin</a:t>
            </a:r>
            <a:r>
              <a:rPr lang="cs-CZ" b="1" dirty="0"/>
              <a:t> (1799 – 1837)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b="1" dirty="0">
                <a:latin typeface="Comic Sans MS" pitchFamily="66" charset="0"/>
              </a:rPr>
              <a:t>představitel ruského romantismu</a:t>
            </a:r>
            <a:endParaRPr lang="cs-CZ" dirty="0">
              <a:latin typeface="Comic Sans MS" pitchFamily="66" charset="0"/>
            </a:endParaRPr>
          </a:p>
          <a:p>
            <a:pPr lvl="0"/>
            <a:r>
              <a:rPr lang="cs-CZ" b="1" dirty="0" smtClean="0">
                <a:latin typeface="Comic Sans MS" pitchFamily="66" charset="0"/>
              </a:rPr>
              <a:t>informace </a:t>
            </a:r>
            <a:r>
              <a:rPr lang="cs-CZ" b="1" dirty="0">
                <a:latin typeface="Comic Sans MS" pitchFamily="66" charset="0"/>
              </a:rPr>
              <a:t>o životě: </a:t>
            </a:r>
            <a:r>
              <a:rPr lang="cs-CZ" dirty="0">
                <a:latin typeface="Comic Sans MS" pitchFamily="66" charset="0"/>
              </a:rPr>
              <a:t>z francouzsky mluvící šlechtické rodiny, </a:t>
            </a:r>
            <a:r>
              <a:rPr lang="cs-CZ" dirty="0" err="1">
                <a:latin typeface="Comic Sans MS" pitchFamily="66" charset="0"/>
              </a:rPr>
              <a:t>nejoceňovanější</a:t>
            </a:r>
            <a:r>
              <a:rPr lang="cs-CZ" dirty="0">
                <a:latin typeface="Comic Sans MS" pitchFamily="66" charset="0"/>
              </a:rPr>
              <a:t> jako básník - krásy přírody, sympatizoval s děkabristy - vůdci povstání, chtěli sesadit cara a zavést konstituci - téma svobody člověka a pohrdání tyranií, 10 let ve vyhnanství na Krymu a Kavkazu, zemřel v souboji</a:t>
            </a:r>
          </a:p>
          <a:p>
            <a:pPr lvl="0"/>
            <a:r>
              <a:rPr lang="cs-CZ" b="1" dirty="0">
                <a:latin typeface="Comic Sans MS" pitchFamily="66" charset="0"/>
              </a:rPr>
              <a:t>dílo:</a:t>
            </a:r>
            <a:r>
              <a:rPr lang="cs-CZ" dirty="0">
                <a:latin typeface="Comic Sans MS" pitchFamily="66" charset="0"/>
              </a:rPr>
              <a:t> Piková dáma, Boris </a:t>
            </a:r>
            <a:r>
              <a:rPr lang="cs-CZ" dirty="0" err="1">
                <a:latin typeface="Comic Sans MS" pitchFamily="66" charset="0"/>
              </a:rPr>
              <a:t>Godunov</a:t>
            </a:r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5" name="Zástupný symbol pro obsah 4" descr="Puškin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288482" y="1600200"/>
            <a:ext cx="3621386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Evžen </a:t>
            </a:r>
            <a:r>
              <a:rPr lang="cs-CZ" b="1" dirty="0" err="1" smtClean="0">
                <a:latin typeface="Comic Sans MS" pitchFamily="66" charset="0"/>
              </a:rPr>
              <a:t>Oněgin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Žánr: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román ve </a:t>
            </a:r>
            <a:r>
              <a:rPr lang="cs-CZ" dirty="0" smtClean="0">
                <a:latin typeface="Comic Sans MS" pitchFamily="66" charset="0"/>
              </a:rPr>
              <a:t>verších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Čas a místo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Počátek 19. století na ruském venkově</a:t>
            </a:r>
            <a:endParaRPr lang="cs-CZ" dirty="0">
              <a:latin typeface="Comic Sans MS" pitchFamily="66" charset="0"/>
            </a:endParaRP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Kompozice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lvl="0"/>
            <a:r>
              <a:rPr lang="cs-CZ" dirty="0">
                <a:latin typeface="Comic Sans MS" pitchFamily="66" charset="0"/>
              </a:rPr>
              <a:t>8 hlav, každá uvedena citací známých myslitelů</a:t>
            </a:r>
          </a:p>
          <a:p>
            <a:pPr lvl="0"/>
            <a:r>
              <a:rPr lang="cs-CZ" dirty="0">
                <a:latin typeface="Comic Sans MS" pitchFamily="66" charset="0"/>
              </a:rPr>
              <a:t>takzvaná </a:t>
            </a:r>
            <a:r>
              <a:rPr lang="cs-CZ" dirty="0" err="1">
                <a:latin typeface="Comic Sans MS" pitchFamily="66" charset="0"/>
              </a:rPr>
              <a:t>oněginská</a:t>
            </a:r>
            <a:r>
              <a:rPr lang="cs-CZ" dirty="0">
                <a:latin typeface="Comic Sans MS" pitchFamily="66" charset="0"/>
              </a:rPr>
              <a:t> strofa: 14 8-9 slabičných veršů, pravidelný rým</a:t>
            </a:r>
          </a:p>
          <a:p>
            <a:pPr lvl="0"/>
            <a:r>
              <a:rPr lang="cs-CZ" dirty="0">
                <a:latin typeface="Comic Sans MS" pitchFamily="66" charset="0"/>
              </a:rPr>
              <a:t>autor často vstupuje do děje a jako pozorovatel promlouvá ke čtenáři</a:t>
            </a:r>
          </a:p>
          <a:p>
            <a:pPr lvl="0"/>
            <a:r>
              <a:rPr lang="cs-CZ" dirty="0">
                <a:latin typeface="Comic Sans MS" pitchFamily="66" charset="0"/>
              </a:rPr>
              <a:t>postavy se vyvíjí a jsou voleny tak, že vytváří kontrasty</a:t>
            </a:r>
          </a:p>
          <a:p>
            <a:pPr lvl="0"/>
            <a:r>
              <a:rPr lang="cs-CZ" dirty="0">
                <a:latin typeface="Comic Sans MS" pitchFamily="66" charset="0"/>
              </a:rPr>
              <a:t>dlouhé popisy krajiny i dialogy</a:t>
            </a:r>
          </a:p>
          <a:p>
            <a:endParaRPr lang="cs-CZ" dirty="0"/>
          </a:p>
        </p:txBody>
      </p:sp>
      <p:pic>
        <p:nvPicPr>
          <p:cNvPr id="5" name="Zástupný symbol pro obsah 4" descr="obr_135001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3" y="1700808"/>
            <a:ext cx="2968269" cy="3888432"/>
          </a:xfrm>
        </p:spPr>
      </p:pic>
      <p:sp>
        <p:nvSpPr>
          <p:cNvPr id="6" name="Srdce 5"/>
          <p:cNvSpPr/>
          <p:nvPr/>
        </p:nvSpPr>
        <p:spPr>
          <a:xfrm>
            <a:off x="4788024" y="404664"/>
            <a:ext cx="72008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Evžen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Oněgin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Evžen </a:t>
            </a:r>
            <a:r>
              <a:rPr lang="cs-CZ" b="1" dirty="0" err="1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Oněgin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je </a:t>
            </a:r>
            <a:r>
              <a:rPr lang="cs-CZ" dirty="0">
                <a:latin typeface="Comic Sans MS" pitchFamily="66" charset="0"/>
              </a:rPr>
              <a:t>šlechtic, má majetek i vzdělání, ale ničemu se nevěnuje, je nazván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zbytečným člověkem</a:t>
            </a:r>
            <a:r>
              <a:rPr lang="cs-CZ" dirty="0">
                <a:latin typeface="Comic Sans MS" pitchFamily="66" charset="0"/>
              </a:rPr>
              <a:t>. Dříve byl lvem salónů, ale to se mu omrzelo. Teď nepracuje, je líný, chce se věnovat literární tvorbě, ale nemá dostatek vůle, tak jen leží, tlí, pohrdá lidmi a je pesimistický. Finanční nedostatek po smrti otce řeší smrt strýčka a dědictví domu na venkově. Tam přijíždí, jenže brzy jej začne nudit i příroda.</a:t>
            </a:r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1259632" y="5517232"/>
            <a:ext cx="72008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6444208" y="476672"/>
            <a:ext cx="936104" cy="648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Evžen </a:t>
            </a:r>
            <a:r>
              <a:rPr lang="cs-CZ" b="1" dirty="0" err="1" smtClean="0">
                <a:latin typeface="Comic Sans MS" pitchFamily="66" charset="0"/>
              </a:rPr>
              <a:t>Oněgin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Comic Sans MS" pitchFamily="66" charset="0"/>
              </a:rPr>
              <a:t>Seznámí se s idealistickým snílkem, básníkem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Vladimírem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Lenským</a:t>
            </a:r>
            <a:r>
              <a:rPr lang="cs-CZ" dirty="0" smtClean="0">
                <a:latin typeface="Comic Sans MS" pitchFamily="66" charset="0"/>
              </a:rPr>
              <a:t>, </a:t>
            </a:r>
            <a:r>
              <a:rPr lang="cs-CZ" dirty="0">
                <a:latin typeface="Comic Sans MS" pitchFamily="66" charset="0"/>
              </a:rPr>
              <a:t>který jej uvede do domu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vdovy </a:t>
            </a:r>
            <a:r>
              <a:rPr lang="cs-CZ" b="1" dirty="0" err="1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Larinové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a seznámí jej se sestrami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Olgou</a:t>
            </a:r>
            <a:r>
              <a:rPr lang="cs-CZ" dirty="0">
                <a:latin typeface="Comic Sans MS" pitchFamily="66" charset="0"/>
              </a:rPr>
              <a:t> (Vladimírova nastávající, je povrchní a dle Evžena </a:t>
            </a:r>
            <a:r>
              <a:rPr lang="cs-CZ" dirty="0" err="1">
                <a:latin typeface="Comic Sans MS" pitchFamily="66" charset="0"/>
              </a:rPr>
              <a:t>Oněgina</a:t>
            </a:r>
            <a:r>
              <a:rPr lang="cs-CZ" dirty="0">
                <a:latin typeface="Comic Sans MS" pitchFamily="66" charset="0"/>
              </a:rPr>
              <a:t> "prázdná") a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Taťánou</a:t>
            </a:r>
            <a:r>
              <a:rPr lang="cs-CZ" dirty="0">
                <a:latin typeface="Comic Sans MS" pitchFamily="66" charset="0"/>
              </a:rPr>
              <a:t> (stydlivá, romantická, plná citu, ráda čte).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Taťána se do Evžena zamiluje a píše mu dopis o svých citech - ten je považován za jeden z nejromantičtějších v dějinách literatury. Evžen </a:t>
            </a:r>
            <a:r>
              <a:rPr lang="cs-CZ" dirty="0" err="1">
                <a:latin typeface="Comic Sans MS" pitchFamily="66" charset="0"/>
              </a:rPr>
              <a:t>Oněgin</a:t>
            </a:r>
            <a:r>
              <a:rPr lang="cs-CZ" dirty="0">
                <a:latin typeface="Comic Sans MS" pitchFamily="66" charset="0"/>
              </a:rPr>
              <a:t> ji odmítá, varuje ji před sebou, že je nestálý a vůbec se nechce ženit.</a:t>
            </a:r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4788024" y="548680"/>
            <a:ext cx="936104" cy="72008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Evžen </a:t>
            </a:r>
            <a:r>
              <a:rPr lang="cs-CZ" b="1" dirty="0" err="1" smtClean="0">
                <a:latin typeface="Comic Sans MS" pitchFamily="66" charset="0"/>
              </a:rPr>
              <a:t>Oněgin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3500" i="1" dirty="0" smtClean="0">
                <a:latin typeface="Comic Sans MS" pitchFamily="66" charset="0"/>
              </a:rPr>
              <a:t>Já píši vám - co mohu více?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Co ještě mohu </a:t>
            </a:r>
            <a:r>
              <a:rPr lang="cs-CZ" sz="3500" i="1" dirty="0" err="1" smtClean="0">
                <a:latin typeface="Comic Sans MS" pitchFamily="66" charset="0"/>
              </a:rPr>
              <a:t>dodati</a:t>
            </a:r>
            <a:r>
              <a:rPr lang="cs-CZ" sz="3500" i="1" dirty="0" smtClean="0">
                <a:latin typeface="Comic Sans MS" pitchFamily="66" charset="0"/>
              </a:rPr>
              <a:t>?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Teď vím, že máte právo sice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mne pohrdáním </a:t>
            </a:r>
            <a:r>
              <a:rPr lang="cs-CZ" sz="3500" i="1" dirty="0" err="1" smtClean="0">
                <a:latin typeface="Comic Sans MS" pitchFamily="66" charset="0"/>
              </a:rPr>
              <a:t>trestati</a:t>
            </a:r>
            <a:r>
              <a:rPr lang="cs-CZ" sz="3500" i="1" dirty="0" smtClean="0">
                <a:latin typeface="Comic Sans MS" pitchFamily="66" charset="0"/>
              </a:rPr>
              <a:t>,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leč ještě věřím, nešťastnice,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že mne váš milosrdný soud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nemůže přece zavrhnout.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Já nejdřív mlčeti jsem chtěla;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a věřte: nebyl byste znal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nikdy můj ostýchavý žal,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kdybych jen stín naděje měla,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že třeba jednou za týden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vás u nás na vsi uzřím jen,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abych vám slůvko mohla říci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a v duchu vaší tvář a hlas,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než znovu navštívíte nás,</a:t>
            </a:r>
            <a:br>
              <a:rPr lang="cs-CZ" sz="3500" i="1" dirty="0" smtClean="0">
                <a:latin typeface="Comic Sans MS" pitchFamily="66" charset="0"/>
              </a:rPr>
            </a:br>
            <a:r>
              <a:rPr lang="cs-CZ" sz="3500" i="1" dirty="0" smtClean="0">
                <a:latin typeface="Comic Sans MS" pitchFamily="66" charset="0"/>
              </a:rPr>
              <a:t>dnem nocí abych mohla </a:t>
            </a:r>
            <a:r>
              <a:rPr lang="cs-CZ" sz="3500" i="1" dirty="0" err="1" smtClean="0">
                <a:latin typeface="Comic Sans MS" pitchFamily="66" charset="0"/>
              </a:rPr>
              <a:t>stříci</a:t>
            </a:r>
            <a:r>
              <a:rPr lang="cs-CZ" sz="3500" i="1" dirty="0" smtClean="0">
                <a:latin typeface="Comic Sans MS" pitchFamily="66" charset="0"/>
              </a:rPr>
              <a:t>...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pic>
        <p:nvPicPr>
          <p:cNvPr id="5" name="Zástupný symbol pro obsah 4" descr="Tatjana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700693"/>
            <a:ext cx="2736304" cy="3557196"/>
          </a:xfrm>
        </p:spPr>
      </p:pic>
      <p:sp>
        <p:nvSpPr>
          <p:cNvPr id="6" name="Srdce 5"/>
          <p:cNvSpPr/>
          <p:nvPr/>
        </p:nvSpPr>
        <p:spPr>
          <a:xfrm>
            <a:off x="2195736" y="5661248"/>
            <a:ext cx="504056" cy="43204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5940152" y="692696"/>
            <a:ext cx="720080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Evžen </a:t>
            </a:r>
            <a:r>
              <a:rPr lang="cs-CZ" b="1" dirty="0" err="1" smtClean="0">
                <a:latin typeface="Comic Sans MS" pitchFamily="66" charset="0"/>
              </a:rPr>
              <a:t>Oněgin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Taťáně se zdál sen o tom, že Evžen </a:t>
            </a:r>
            <a:r>
              <a:rPr lang="cs-CZ" dirty="0" err="1" smtClean="0">
                <a:latin typeface="Comic Sans MS" pitchFamily="66" charset="0"/>
              </a:rPr>
              <a:t>Oněgin</a:t>
            </a:r>
            <a:r>
              <a:rPr lang="cs-CZ" dirty="0" smtClean="0">
                <a:latin typeface="Comic Sans MS" pitchFamily="66" charset="0"/>
              </a:rPr>
              <a:t> zabil Lenského. Všichni se scházejí na oslavě jejího svátku. Hosté pokládají Evžena </a:t>
            </a:r>
            <a:r>
              <a:rPr lang="cs-CZ" dirty="0" err="1" smtClean="0">
                <a:latin typeface="Comic Sans MS" pitchFamily="66" charset="0"/>
              </a:rPr>
              <a:t>Oněgina</a:t>
            </a:r>
            <a:r>
              <a:rPr lang="cs-CZ" dirty="0" smtClean="0">
                <a:latin typeface="Comic Sans MS" pitchFamily="66" charset="0"/>
              </a:rPr>
              <a:t> za Taťánina ctitele, on, aby dokázal opak (a také se nudí), tančí celý večer s Olgou. Žárlivý Lenský vyzve Evžena na souboj (po vzoru romantických hrdinů), který se má konat druhého dne ráno, a je zabit. Evžen </a:t>
            </a:r>
            <a:r>
              <a:rPr lang="cs-CZ" dirty="0" err="1" smtClean="0">
                <a:latin typeface="Comic Sans MS" pitchFamily="66" charset="0"/>
              </a:rPr>
              <a:t>Oněgin</a:t>
            </a:r>
            <a:r>
              <a:rPr lang="cs-CZ" dirty="0" smtClean="0">
                <a:latin typeface="Comic Sans MS" pitchFamily="66" charset="0"/>
              </a:rPr>
              <a:t> poté odjíždí do Moskvy, smrt Vladimíra mu připadá zbytečná.</a:t>
            </a:r>
          </a:p>
          <a:p>
            <a:endParaRPr lang="cs-CZ" dirty="0"/>
          </a:p>
        </p:txBody>
      </p:sp>
      <p:pic>
        <p:nvPicPr>
          <p:cNvPr id="5" name="Zástupný symbol pro obsah 4" descr="300px-Yevgeny_Onegin_by_Repin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2132856"/>
            <a:ext cx="3810000" cy="2870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Evžen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Oněgin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Comic Sans MS" pitchFamily="66" charset="0"/>
              </a:rPr>
              <a:t>Olga se rychle vdá a odstěhuje se. Taťána teskní, poté ale z </a:t>
            </a:r>
            <a:r>
              <a:rPr lang="cs-CZ" dirty="0" err="1">
                <a:latin typeface="Comic Sans MS" pitchFamily="66" charset="0"/>
              </a:rPr>
              <a:t>Oněginových</a:t>
            </a:r>
            <a:r>
              <a:rPr lang="cs-CZ" dirty="0">
                <a:latin typeface="Comic Sans MS" pitchFamily="66" charset="0"/>
              </a:rPr>
              <a:t> poznámek zjistí, jaký doopravdy byl a na přání matky odjíždí do Moskvy a bere si staršího knížete.</a:t>
            </a:r>
          </a:p>
          <a:p>
            <a:endParaRPr lang="cs-CZ" dirty="0"/>
          </a:p>
        </p:txBody>
      </p:sp>
      <p:pic>
        <p:nvPicPr>
          <p:cNvPr id="5" name="Zástupný symbol pro obsah 4" descr="rusko-moskva-rude-namesti_0.thumbnail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1" y="2060848"/>
            <a:ext cx="3744416" cy="28083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Evžen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Oněgin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Comic Sans MS" pitchFamily="66" charset="0"/>
              </a:rPr>
              <a:t>Po letech se Evžen </a:t>
            </a:r>
            <a:r>
              <a:rPr lang="cs-CZ" dirty="0" err="1">
                <a:latin typeface="Comic Sans MS" pitchFamily="66" charset="0"/>
              </a:rPr>
              <a:t>Oněgin</a:t>
            </a:r>
            <a:r>
              <a:rPr lang="cs-CZ" dirty="0">
                <a:latin typeface="Comic Sans MS" pitchFamily="66" charset="0"/>
              </a:rPr>
              <a:t> a Taťána setkávají v Moskvě, on se do ní zamiluje, vyzná se jí v dopise, ona neodpovídá, ale jeho dopis ji rozbrečel. Přizná se, že jej stále miluje, ale chce být za každou cenu věrná svému muži. Evžen </a:t>
            </a:r>
            <a:r>
              <a:rPr lang="cs-CZ" dirty="0" err="1">
                <a:latin typeface="Comic Sans MS" pitchFamily="66" charset="0"/>
              </a:rPr>
              <a:t>Oněgin</a:t>
            </a:r>
            <a:r>
              <a:rPr lang="cs-CZ" dirty="0">
                <a:latin typeface="Comic Sans MS" pitchFamily="66" charset="0"/>
              </a:rPr>
              <a:t> odchází. Příběh končí příchodem manžela. </a:t>
            </a:r>
            <a:r>
              <a:rPr lang="cs-CZ" dirty="0" err="1">
                <a:latin typeface="Comic Sans MS" pitchFamily="66" charset="0"/>
              </a:rPr>
              <a:t>Oněgin</a:t>
            </a:r>
            <a:r>
              <a:rPr lang="cs-CZ" dirty="0">
                <a:latin typeface="Comic Sans MS" pitchFamily="66" charset="0"/>
              </a:rPr>
              <a:t> ztrácí poslední naději na smysl života.</a:t>
            </a:r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3491880" y="4581128"/>
            <a:ext cx="1728192" cy="144016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6444208" y="404664"/>
            <a:ext cx="648072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Použité 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http://kolesovice.webnode.cz/news/puskin-kapitanska-dcerka/</a:t>
            </a:r>
          </a:p>
          <a:p>
            <a:r>
              <a:rPr lang="cs-CZ" dirty="0" smtClean="0"/>
              <a:t>http://cs.wikipedia.org/wiki/Ev%C5%BEen_On%C4%9Bgin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dantikvariat.cz</a:t>
            </a:r>
            <a:r>
              <a:rPr lang="cs-CZ" dirty="0" smtClean="0"/>
              <a:t>/</a:t>
            </a:r>
            <a:r>
              <a:rPr lang="cs-CZ" dirty="0" err="1" smtClean="0"/>
              <a:t>puskin</a:t>
            </a:r>
            <a:r>
              <a:rPr lang="cs-CZ" dirty="0" smtClean="0"/>
              <a:t>-</a:t>
            </a:r>
            <a:r>
              <a:rPr lang="cs-CZ" dirty="0" err="1" smtClean="0"/>
              <a:t>alexander</a:t>
            </a:r>
            <a:r>
              <a:rPr lang="cs-CZ" dirty="0" smtClean="0"/>
              <a:t>-</a:t>
            </a:r>
            <a:r>
              <a:rPr lang="cs-CZ" dirty="0" err="1" smtClean="0"/>
              <a:t>sergejevic</a:t>
            </a:r>
            <a:r>
              <a:rPr lang="cs-CZ" dirty="0" smtClean="0"/>
              <a:t>/</a:t>
            </a:r>
            <a:r>
              <a:rPr lang="cs-CZ" dirty="0" err="1" smtClean="0"/>
              <a:t>eugen</a:t>
            </a:r>
            <a:r>
              <a:rPr lang="cs-CZ" dirty="0" smtClean="0"/>
              <a:t>-</a:t>
            </a:r>
            <a:r>
              <a:rPr lang="cs-CZ" dirty="0" err="1" smtClean="0"/>
              <a:t>onegin</a:t>
            </a:r>
            <a:r>
              <a:rPr lang="cs-CZ" dirty="0" smtClean="0"/>
              <a:t>-135001</a:t>
            </a:r>
          </a:p>
          <a:p>
            <a:r>
              <a:rPr lang="cs-CZ" dirty="0" smtClean="0"/>
              <a:t>http://russiaprofile.org/culture_living/a1278563443/print_edition/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cesky</a:t>
            </a:r>
            <a:r>
              <a:rPr lang="cs-CZ" dirty="0" smtClean="0"/>
              <a:t>-jazyk.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citanka</a:t>
            </a:r>
            <a:r>
              <a:rPr lang="cs-CZ" dirty="0" smtClean="0"/>
              <a:t>/</a:t>
            </a:r>
            <a:r>
              <a:rPr lang="cs-CZ" dirty="0" err="1" smtClean="0"/>
              <a:t>alexandr</a:t>
            </a:r>
            <a:r>
              <a:rPr lang="cs-CZ" dirty="0" smtClean="0"/>
              <a:t>-</a:t>
            </a:r>
            <a:r>
              <a:rPr lang="cs-CZ" dirty="0" err="1" smtClean="0"/>
              <a:t>sergejevic</a:t>
            </a:r>
            <a:r>
              <a:rPr lang="cs-CZ" dirty="0" smtClean="0"/>
              <a:t>-</a:t>
            </a:r>
            <a:r>
              <a:rPr lang="cs-CZ" dirty="0" err="1" smtClean="0"/>
              <a:t>puskin</a:t>
            </a:r>
            <a:r>
              <a:rPr lang="cs-CZ" dirty="0" smtClean="0"/>
              <a:t>/</a:t>
            </a:r>
            <a:r>
              <a:rPr lang="cs-CZ" dirty="0" err="1" smtClean="0"/>
              <a:t>evzen</a:t>
            </a:r>
            <a:r>
              <a:rPr lang="cs-CZ" dirty="0" smtClean="0"/>
              <a:t>-</a:t>
            </a:r>
            <a:r>
              <a:rPr lang="cs-CZ" dirty="0" err="1" smtClean="0"/>
              <a:t>onegin.html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</TotalTime>
  <Words>508</Words>
  <Application>Microsoft Office PowerPoint</Application>
  <PresentationFormat>Předvádění na obrazovce (4:3)</PresentationFormat>
  <Paragraphs>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Alexandr Sergejevič Puškin  </vt:lpstr>
      <vt:lpstr>A. S. Puškin – Evžen Oněgin</vt:lpstr>
      <vt:lpstr>A. S. Puškin (1799 – 1837) </vt:lpstr>
      <vt:lpstr>Evžen Oněgin</vt:lpstr>
      <vt:lpstr>Evžen Oněgin</vt:lpstr>
      <vt:lpstr>Evžen Oněgin</vt:lpstr>
      <vt:lpstr>Evžen Oněgin</vt:lpstr>
      <vt:lpstr>Evžen Oněgin</vt:lpstr>
      <vt:lpstr>Evžen Oněgin</vt:lpstr>
      <vt:lpstr>Evžen Oněgin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 Sergejevič Puškin</dc:title>
  <dc:creator>dell</dc:creator>
  <cp:lastModifiedBy>dell</cp:lastModifiedBy>
  <cp:revision>6</cp:revision>
  <dcterms:created xsi:type="dcterms:W3CDTF">2013-04-07T14:43:17Z</dcterms:created>
  <dcterms:modified xsi:type="dcterms:W3CDTF">2013-04-07T15:32:44Z</dcterms:modified>
</cp:coreProperties>
</file>