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1" r:id="rId2"/>
    <p:sldId id="256" r:id="rId3"/>
    <p:sldId id="284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  <p:sldId id="271" r:id="rId19"/>
    <p:sldId id="273" r:id="rId20"/>
    <p:sldId id="280" r:id="rId21"/>
    <p:sldId id="282" r:id="rId22"/>
    <p:sldId id="283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VY_32_INOVACE_09_INF_02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0" dirty="0" err="1" smtClean="0">
              <a:solidFill>
                <a:schemeClr val="tx1"/>
              </a:solidFill>
            </a:rPr>
            <a:t>Inf</a:t>
          </a:r>
          <a:r>
            <a:rPr lang="cs-CZ" sz="2000" b="0" dirty="0" smtClean="0">
              <a:solidFill>
                <a:schemeClr val="tx1"/>
              </a:solidFill>
            </a:rPr>
            <a:t> – 9.B – Sítě</a:t>
          </a:r>
          <a:endParaRPr lang="cs-CZ" sz="2000" b="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B39EDB-4425-4135-A619-C7E527A4EBD5}" type="presOf" srcId="{D8197B8C-B260-4A16-BDF4-0947B075E274}" destId="{5A5FFA88-C948-4069-8E93-59FA12366E83}" srcOrd="1" destOrd="0" presId="urn:microsoft.com/office/officeart/2005/8/layout/target3"/>
    <dgm:cxn modelId="{7AC17C13-C4FB-473B-AF4D-19EE0BF4A5FC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34E9E2A-5145-4BF7-A125-22B2758A81C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E6B1722-0D09-40F1-94F6-3E4CB39E3B22}" type="presOf" srcId="{757F3AB3-0718-4624-B441-E567A8F0AB56}" destId="{333A1088-737F-45CB-B68E-254E46348037}" srcOrd="0" destOrd="0" presId="urn:microsoft.com/office/officeart/2005/8/layout/target3"/>
    <dgm:cxn modelId="{FB10A395-526C-4BAC-9EEB-840ADFA45703}" type="presOf" srcId="{D1D4F407-5343-4D3F-B5B9-D407B03CAEB4}" destId="{AED2198E-93D5-4001-81B4-73124B309672}" srcOrd="1" destOrd="0" presId="urn:microsoft.com/office/officeart/2005/8/layout/target3"/>
    <dgm:cxn modelId="{ADF5B7C0-B821-4814-BCFE-7D0D68753DD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AB6D92B-B79A-4C15-86B9-8C81D5ED4EDA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4DEDFE0-BD1A-4DAB-86AD-DFBCBDCC2950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6205306-8662-4969-9DE5-5F476404BA7D}" type="presOf" srcId="{D1B46980-6531-4606-95E6-44980827E919}" destId="{6140AFEC-043D-4C43-A2F9-D0F5331DF3A3}" srcOrd="0" destOrd="0" presId="urn:microsoft.com/office/officeart/2005/8/layout/target3"/>
    <dgm:cxn modelId="{E34B6D9B-BCAC-4210-8A0F-255DC19B4DE6}" type="presOf" srcId="{D1D4F407-5343-4D3F-B5B9-D407B03CAEB4}" destId="{D005CE8C-CC26-4C3E-AC11-E15060ECD759}" srcOrd="0" destOrd="0" presId="urn:microsoft.com/office/officeart/2005/8/layout/target3"/>
    <dgm:cxn modelId="{EA44F833-CA71-458D-9FA2-3466B3DE276B}" type="presOf" srcId="{D1B46980-6531-4606-95E6-44980827E919}" destId="{2BE915AB-18AA-4053-B92C-3BFC9ED204BB}" srcOrd="1" destOrd="0" presId="urn:microsoft.com/office/officeart/2005/8/layout/target3"/>
    <dgm:cxn modelId="{04006198-5245-420C-AFBD-879E46ABCA8E}" type="presParOf" srcId="{333A1088-737F-45CB-B68E-254E46348037}" destId="{F5ABB229-8D3B-4694-996A-96F23CF14429}" srcOrd="0" destOrd="0" presId="urn:microsoft.com/office/officeart/2005/8/layout/target3"/>
    <dgm:cxn modelId="{F8E550A5-74AF-41B1-9FB4-D9A84ECC48F9}" type="presParOf" srcId="{333A1088-737F-45CB-B68E-254E46348037}" destId="{F41139FD-01EE-4571-8B17-4FB00FC51163}" srcOrd="1" destOrd="0" presId="urn:microsoft.com/office/officeart/2005/8/layout/target3"/>
    <dgm:cxn modelId="{5CFCCCFC-2985-4B0E-AA7B-5AAA329E19F8}" type="presParOf" srcId="{333A1088-737F-45CB-B68E-254E46348037}" destId="{D005CE8C-CC26-4C3E-AC11-E15060ECD759}" srcOrd="2" destOrd="0" presId="urn:microsoft.com/office/officeart/2005/8/layout/target3"/>
    <dgm:cxn modelId="{2CA759E9-87FF-4389-BF5F-FF7EC317F31F}" type="presParOf" srcId="{333A1088-737F-45CB-B68E-254E46348037}" destId="{2C702D82-9B77-49B7-9568-BB8EB47C3372}" srcOrd="3" destOrd="0" presId="urn:microsoft.com/office/officeart/2005/8/layout/target3"/>
    <dgm:cxn modelId="{5851CE1E-AA07-4DCE-8A4D-76CBDA83F2CF}" type="presParOf" srcId="{333A1088-737F-45CB-B68E-254E46348037}" destId="{A52A0455-90FF-4808-ABD0-F02540D31D5A}" srcOrd="4" destOrd="0" presId="urn:microsoft.com/office/officeart/2005/8/layout/target3"/>
    <dgm:cxn modelId="{1B596BBF-9FCC-4638-86CA-0531F4D9AAC4}" type="presParOf" srcId="{333A1088-737F-45CB-B68E-254E46348037}" destId="{6140AFEC-043D-4C43-A2F9-D0F5331DF3A3}" srcOrd="5" destOrd="0" presId="urn:microsoft.com/office/officeart/2005/8/layout/target3"/>
    <dgm:cxn modelId="{DB538430-D994-4C10-9988-FEC10D603FFD}" type="presParOf" srcId="{333A1088-737F-45CB-B68E-254E46348037}" destId="{9358AC05-5D7D-4327-9F80-1AD486AEA664}" srcOrd="6" destOrd="0" presId="urn:microsoft.com/office/officeart/2005/8/layout/target3"/>
    <dgm:cxn modelId="{020D704E-2578-489F-997E-2A5A4303264A}" type="presParOf" srcId="{333A1088-737F-45CB-B68E-254E46348037}" destId="{313FC574-E1CD-4FB4-B054-0B805CE0447D}" srcOrd="7" destOrd="0" presId="urn:microsoft.com/office/officeart/2005/8/layout/target3"/>
    <dgm:cxn modelId="{6EF574DE-DA86-4789-898F-4A9458331C7B}" type="presParOf" srcId="{333A1088-737F-45CB-B68E-254E46348037}" destId="{619D679B-A015-4ECF-8348-D1034C574F40}" srcOrd="8" destOrd="0" presId="urn:microsoft.com/office/officeart/2005/8/layout/target3"/>
    <dgm:cxn modelId="{D882B987-389E-4895-AE0C-E177866B6F33}" type="presParOf" srcId="{333A1088-737F-45CB-B68E-254E46348037}" destId="{322283A8-4A27-4CDA-BAE3-F381106A9174}" srcOrd="9" destOrd="0" presId="urn:microsoft.com/office/officeart/2005/8/layout/target3"/>
    <dgm:cxn modelId="{AB10B2E9-75BA-4621-8029-1447E4566603}" type="presParOf" srcId="{333A1088-737F-45CB-B68E-254E46348037}" destId="{FFC9F71D-1B4F-4AD9-A4A6-86ADEFC8AF5C}" srcOrd="10" destOrd="0" presId="urn:microsoft.com/office/officeart/2005/8/layout/target3"/>
    <dgm:cxn modelId="{B91F1158-2FC0-46C6-AD01-0551C1B58F6A}" type="presParOf" srcId="{333A1088-737F-45CB-B68E-254E46348037}" destId="{25B08C86-7E15-44DC-BE7F-FFB55DD49D12}" srcOrd="11" destOrd="0" presId="urn:microsoft.com/office/officeart/2005/8/layout/target3"/>
    <dgm:cxn modelId="{78F7C2C7-E1EA-4AB0-8FD1-2AAF1FD74BE0}" type="presParOf" srcId="{333A1088-737F-45CB-B68E-254E46348037}" destId="{76644BE8-9D7C-4C09-B250-3D10AF48CBB7}" srcOrd="12" destOrd="0" presId="urn:microsoft.com/office/officeart/2005/8/layout/target3"/>
    <dgm:cxn modelId="{6D193EB0-0D70-4B42-AE20-A2E1361581B2}" type="presParOf" srcId="{333A1088-737F-45CB-B68E-254E46348037}" destId="{EE85B701-7295-41C0-BA7A-34D3756A2AE6}" srcOrd="13" destOrd="0" presId="urn:microsoft.com/office/officeart/2005/8/layout/target3"/>
    <dgm:cxn modelId="{D5D02F98-7539-4E68-B3FA-3825D5A37E1B}" type="presParOf" srcId="{333A1088-737F-45CB-B68E-254E46348037}" destId="{8BEBB6EC-1DAA-4CAC-8A25-BC0FCBD5DBD5}" srcOrd="14" destOrd="0" presId="urn:microsoft.com/office/officeart/2005/8/layout/target3"/>
    <dgm:cxn modelId="{5596C9CC-9AEA-45BF-BC45-CF08AE21B05E}" type="presParOf" srcId="{333A1088-737F-45CB-B68E-254E46348037}" destId="{AED2198E-93D5-4001-81B4-73124B309672}" srcOrd="15" destOrd="0" presId="urn:microsoft.com/office/officeart/2005/8/layout/target3"/>
    <dgm:cxn modelId="{D2BED985-88D5-4D4C-8386-CE57B6DAE1E4}" type="presParOf" srcId="{333A1088-737F-45CB-B68E-254E46348037}" destId="{2BE915AB-18AA-4053-B92C-3BFC9ED204BB}" srcOrd="16" destOrd="0" presId="urn:microsoft.com/office/officeart/2005/8/layout/target3"/>
    <dgm:cxn modelId="{D85C399E-F01F-4F80-8088-96373819B568}" type="presParOf" srcId="{333A1088-737F-45CB-B68E-254E46348037}" destId="{6BB5E863-4638-4E1D-BFDE-399D028AC4ED}" srcOrd="17" destOrd="0" presId="urn:microsoft.com/office/officeart/2005/8/layout/target3"/>
    <dgm:cxn modelId="{D8C5F93F-A28A-4B4F-A299-9D0DD34CEDA3}" type="presParOf" srcId="{333A1088-737F-45CB-B68E-254E46348037}" destId="{5A5FFA88-C948-4069-8E93-59FA12366E83}" srcOrd="18" destOrd="0" presId="urn:microsoft.com/office/officeart/2005/8/layout/target3"/>
    <dgm:cxn modelId="{ED43BA46-5418-4482-8BB5-382AD2911F72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F3B15F-AD51-4D71-A88D-A7DC6B754970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EB8C3F-57DC-49D4-AE14-0D9F5C4F7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B8C3F-57DC-49D4-AE14-0D9F5C4F7A1E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0AC32-13D3-4297-A3BB-27185CCFCEF8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213A2-961D-4988-8337-3BB35944B8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us_Topology.png" TargetMode="External"/><Relationship Id="rId13" Type="http://schemas.openxmlformats.org/officeDocument/2006/relationships/hyperlink" Target="http://upload.wikimedia.org/wikipedia/commons/6/6d/SPOF_pl.png" TargetMode="External"/><Relationship Id="rId3" Type="http://schemas.openxmlformats.org/officeDocument/2006/relationships/hyperlink" Target="http://www.imagine-net-tech.com/images/network.jpg" TargetMode="External"/><Relationship Id="rId7" Type="http://schemas.openxmlformats.org/officeDocument/2006/relationships/hyperlink" Target="http://4.bp.blogspot.com/_sIz2i2v54-w/TOnb57jBwAI/AAAAAAAAAB8/Z2Ftm-SQ8iA/s320/lan-man-wan.jpg" TargetMode="External"/><Relationship Id="rId12" Type="http://schemas.openxmlformats.org/officeDocument/2006/relationships/hyperlink" Target="http://farm5.static.flickr.com/4101/4919441260_650c5c6142.jpg" TargetMode="External"/><Relationship Id="rId2" Type="http://schemas.openxmlformats.org/officeDocument/2006/relationships/hyperlink" Target="http://cs.wikipedia.org/wiki/Procesory_Inte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5/52/Gateway_firewall.png/800px-Gateway_firewall.png" TargetMode="External"/><Relationship Id="rId11" Type="http://schemas.openxmlformats.org/officeDocument/2006/relationships/hyperlink" Target="http://upload.wikimedia.org/wikipedia/commons/c/c9/Razgranata.png" TargetMode="External"/><Relationship Id="rId5" Type="http://schemas.openxmlformats.org/officeDocument/2006/relationships/hyperlink" Target="http://upload.wikimedia.org/wikipedia/commons/8/82/NIC-FA312.jpg" TargetMode="External"/><Relationship Id="rId10" Type="http://schemas.openxmlformats.org/officeDocument/2006/relationships/hyperlink" Target="http://commons.wikimedia.org/wiki/Image:Computer-aj_aj_ashton_01.svg" TargetMode="External"/><Relationship Id="rId4" Type="http://schemas.openxmlformats.org/officeDocument/2006/relationships/hyperlink" Target="http://www.mpcomputer.cz/getfile/adf03382-d183-4dec-991a-b2501f7e4d3b/Services_network.aspx" TargetMode="External"/><Relationship Id="rId9" Type="http://schemas.openxmlformats.org/officeDocument/2006/relationships/hyperlink" Target="http://upload.wikimedia.org/wikipedia/commons/8/84/Star_Topology.png" TargetMode="External"/><Relationship Id="rId14" Type="http://schemas.openxmlformats.org/officeDocument/2006/relationships/hyperlink" Target="http://webpage.pace.edu/ms16182p/networking/routerhubswitc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85728"/>
            <a:ext cx="428628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Počítačové sítě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86710" y="3571876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Výkladová část prezentace je zaměřena na seznámení s pojmy počítačová síť, její výhody, rozdělení sítí podle velikosti, topologie, typy </a:t>
            </a:r>
            <a:r>
              <a:rPr lang="cs-CZ" dirty="0" err="1" smtClean="0"/>
              <a:t>siťové</a:t>
            </a:r>
            <a:r>
              <a:rPr lang="cs-CZ" dirty="0" smtClean="0"/>
              <a:t> architektury, použití síťových prvků.</a:t>
            </a:r>
          </a:p>
          <a:p>
            <a:r>
              <a:rPr lang="cs-CZ" dirty="0" smtClean="0"/>
              <a:t>Cvičení, které je součástí prezentace lze využít při procvičování nových pojmů, opakování nebo zkoušení probraného učiva</a:t>
            </a:r>
            <a:r>
              <a:rPr lang="cs-CZ" dirty="0" smtClean="0"/>
              <a:t>. </a:t>
            </a:r>
            <a:r>
              <a:rPr lang="cs-CZ" dirty="0" smtClean="0"/>
              <a:t>Cvičení </a:t>
            </a:r>
            <a:r>
              <a:rPr lang="cs-CZ" dirty="0" smtClean="0"/>
              <a:t>obsahuje řešení.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soustava vzájemně propojených počítačů a periferií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571723"/>
            <a:ext cx="4929222" cy="369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3286116" y="6357958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Obr.2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72396" y="3929066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br.1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00201"/>
            <a:ext cx="8186766" cy="3614750"/>
          </a:xfrm>
        </p:spPr>
        <p:txBody>
          <a:bodyPr/>
          <a:lstStyle/>
          <a:p>
            <a:r>
              <a:rPr lang="cs-CZ" dirty="0" smtClean="0"/>
              <a:t>Pro připojení do sítě potřebuji:</a:t>
            </a:r>
          </a:p>
          <a:p>
            <a:endParaRPr lang="cs-CZ" dirty="0" smtClean="0"/>
          </a:p>
          <a:p>
            <a:pPr marL="514350" indent="-514350">
              <a:buFont typeface="+mj-lt"/>
              <a:buAutoNum type="alphaLcPeriod"/>
            </a:pPr>
            <a:r>
              <a:rPr lang="cs-CZ" dirty="0" smtClean="0"/>
              <a:t>  Síťovou kartu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smtClean="0"/>
              <a:t>  Fungující síť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smtClean="0"/>
              <a:t>  Operační systém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smtClean="0"/>
              <a:t>  Uživatelský účet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2214554"/>
            <a:ext cx="4568169" cy="2947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Obrázek 11" descr="Cat_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4572008"/>
            <a:ext cx="1749425" cy="131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5643570" y="5715016"/>
            <a:ext cx="7143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Obr.3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pPr marL="0">
              <a:lnSpc>
                <a:spcPct val="90000"/>
              </a:lnSpc>
              <a:buFont typeface="Arial" charset="0"/>
              <a:buNone/>
              <a:tabLst>
                <a:tab pos="1431925" algn="l"/>
              </a:tabLst>
            </a:pPr>
            <a:r>
              <a:rPr lang="cs-CZ" dirty="0" smtClean="0"/>
              <a:t>Počítače spolu komunikují prostřednictvím protokolů.</a:t>
            </a:r>
          </a:p>
          <a:p>
            <a:pPr>
              <a:lnSpc>
                <a:spcPct val="90000"/>
              </a:lnSpc>
              <a:buFont typeface="Arial" charset="0"/>
              <a:buNone/>
              <a:tabLst>
                <a:tab pos="1431925" algn="l"/>
              </a:tabLst>
            </a:pPr>
            <a:r>
              <a:rPr lang="cs-CZ" sz="900" dirty="0" smtClean="0"/>
              <a:t> </a:t>
            </a:r>
          </a:p>
          <a:p>
            <a:pPr>
              <a:lnSpc>
                <a:spcPct val="90000"/>
              </a:lnSpc>
              <a:buNone/>
              <a:tabLst>
                <a:tab pos="1431925" algn="l"/>
              </a:tabLst>
            </a:pPr>
            <a:r>
              <a:rPr lang="cs-CZ" b="1" dirty="0" smtClean="0"/>
              <a:t>Protokol</a:t>
            </a:r>
            <a:r>
              <a:rPr lang="cs-CZ" dirty="0" smtClean="0"/>
              <a:t> = sada dohod, jak budou spolu zařízení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v síti komunikovat</a:t>
            </a:r>
          </a:p>
          <a:p>
            <a:pPr>
              <a:lnSpc>
                <a:spcPct val="90000"/>
              </a:lnSpc>
              <a:buFontTx/>
              <a:buNone/>
              <a:tabLst>
                <a:tab pos="1431925" algn="l"/>
              </a:tabLst>
            </a:pPr>
            <a:endParaRPr lang="cs-CZ" sz="900" dirty="0" smtClean="0"/>
          </a:p>
          <a:p>
            <a:pPr>
              <a:lnSpc>
                <a:spcPct val="90000"/>
              </a:lnSpc>
              <a:buFontTx/>
              <a:buNone/>
              <a:tabLst>
                <a:tab pos="1431925" algn="l"/>
              </a:tabLst>
            </a:pPr>
            <a:r>
              <a:rPr lang="cs-CZ" b="1" dirty="0" smtClean="0"/>
              <a:t>	TCP/IP </a:t>
            </a:r>
            <a:r>
              <a:rPr lang="cs-CZ" dirty="0" smtClean="0"/>
              <a:t>	pro komunikaci po internetu</a:t>
            </a:r>
          </a:p>
          <a:p>
            <a:pPr>
              <a:lnSpc>
                <a:spcPct val="90000"/>
              </a:lnSpc>
              <a:buFontTx/>
              <a:buNone/>
              <a:tabLst>
                <a:tab pos="1431925" algn="l"/>
              </a:tabLst>
            </a:pPr>
            <a:r>
              <a:rPr lang="cs-CZ" b="1" dirty="0" smtClean="0"/>
              <a:t>	HTTP </a:t>
            </a:r>
            <a:r>
              <a:rPr lang="cs-CZ" dirty="0" smtClean="0"/>
              <a:t>	</a:t>
            </a:r>
            <a:r>
              <a:rPr lang="cs-CZ" dirty="0" smtClean="0">
                <a:latin typeface="Arial" charset="0"/>
              </a:rPr>
              <a:t>	</a:t>
            </a:r>
            <a:r>
              <a:rPr lang="cs-CZ" dirty="0" smtClean="0"/>
              <a:t>pro přenos HTML dokumentů</a:t>
            </a:r>
          </a:p>
          <a:p>
            <a:pPr>
              <a:lnSpc>
                <a:spcPct val="90000"/>
              </a:lnSpc>
              <a:buFontTx/>
              <a:buNone/>
              <a:tabLst>
                <a:tab pos="1431925" algn="l"/>
              </a:tabLst>
            </a:pPr>
            <a:r>
              <a:rPr lang="cs-CZ" dirty="0" smtClean="0"/>
              <a:t>	</a:t>
            </a:r>
            <a:r>
              <a:rPr lang="cs-CZ" b="1" dirty="0" smtClean="0"/>
              <a:t>FTP</a:t>
            </a:r>
            <a:r>
              <a:rPr lang="cs-CZ" dirty="0" smtClean="0"/>
              <a:t>		pro přenos souborů</a:t>
            </a:r>
          </a:p>
          <a:p>
            <a:pPr>
              <a:lnSpc>
                <a:spcPct val="90000"/>
              </a:lnSpc>
              <a:buFontTx/>
              <a:buNone/>
              <a:tabLst>
                <a:tab pos="1431925" algn="l"/>
              </a:tabLst>
            </a:pPr>
            <a:r>
              <a:rPr lang="cs-CZ" b="1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Výhody sítí 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   Sdílení prostředků (</a:t>
            </a:r>
            <a:r>
              <a:rPr lang="cs-CZ" dirty="0" err="1" smtClean="0"/>
              <a:t>např.tiskárny</a:t>
            </a:r>
            <a:r>
              <a:rPr lang="cs-CZ" dirty="0" smtClean="0"/>
              <a:t>)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   Sdílení dat(</a:t>
            </a:r>
            <a:r>
              <a:rPr lang="cs-CZ" dirty="0" err="1" smtClean="0"/>
              <a:t>např.seznamy</a:t>
            </a:r>
            <a:r>
              <a:rPr lang="cs-CZ" dirty="0" smtClean="0"/>
              <a:t> žáků)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Rozdělení sítí </a:t>
            </a:r>
            <a:r>
              <a:rPr lang="cs-CZ" dirty="0" smtClean="0">
                <a:solidFill>
                  <a:srgbClr val="0070C0"/>
                </a:solidFill>
              </a:rPr>
              <a:t>podle velikosti</a:t>
            </a:r>
            <a:r>
              <a:rPr lang="cs-CZ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LAN </a:t>
            </a:r>
            <a:r>
              <a:rPr lang="cs-CZ" dirty="0" smtClean="0"/>
              <a:t>(</a:t>
            </a:r>
            <a:r>
              <a:rPr lang="cs-CZ" i="1" dirty="0" err="1" smtClean="0"/>
              <a:t>Local</a:t>
            </a:r>
            <a:r>
              <a:rPr lang="cs-CZ" i="1" dirty="0" smtClean="0"/>
              <a:t> Area Network</a:t>
            </a:r>
            <a:r>
              <a:rPr lang="cs-CZ" dirty="0" smtClean="0"/>
              <a:t>)= </a:t>
            </a:r>
            <a:r>
              <a:rPr lang="cs-CZ" b="1" dirty="0" smtClean="0"/>
              <a:t>Lokální sítě</a:t>
            </a:r>
            <a:r>
              <a:rPr lang="cs-CZ" dirty="0" smtClean="0"/>
              <a:t>, zvané též </a:t>
            </a:r>
            <a:r>
              <a:rPr lang="cs-CZ" b="1" dirty="0" smtClean="0"/>
              <a:t>místní sítě</a:t>
            </a:r>
            <a:r>
              <a:rPr lang="cs-CZ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MAN</a:t>
            </a:r>
            <a:r>
              <a:rPr lang="cs-CZ" dirty="0" smtClean="0"/>
              <a:t> (</a:t>
            </a:r>
            <a:r>
              <a:rPr lang="cs-CZ" i="1" dirty="0" smtClean="0"/>
              <a:t>Metropolitan Area Network)</a:t>
            </a:r>
            <a:r>
              <a:rPr lang="cs-CZ" dirty="0" smtClean="0"/>
              <a:t>= </a:t>
            </a:r>
            <a:r>
              <a:rPr lang="cs-CZ" b="1" dirty="0" smtClean="0"/>
              <a:t>Metropolitní sítě</a:t>
            </a:r>
            <a:r>
              <a:rPr lang="cs-CZ" dirty="0" smtClean="0"/>
              <a:t>, složeny ze sítí LAN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WAN</a:t>
            </a:r>
            <a:r>
              <a:rPr lang="cs-CZ" dirty="0" smtClean="0"/>
              <a:t>(</a:t>
            </a:r>
            <a:r>
              <a:rPr lang="cs-CZ" i="1" dirty="0" err="1" smtClean="0"/>
              <a:t>Wide</a:t>
            </a:r>
            <a:r>
              <a:rPr lang="cs-CZ" i="1" dirty="0" smtClean="0"/>
              <a:t> Area Network</a:t>
            </a:r>
            <a:r>
              <a:rPr lang="cs-CZ" dirty="0" smtClean="0"/>
              <a:t>)  = </a:t>
            </a:r>
            <a:r>
              <a:rPr lang="cs-CZ" b="1" dirty="0" smtClean="0"/>
              <a:t>Rozlehlé sítě</a:t>
            </a:r>
            <a:r>
              <a:rPr lang="cs-CZ" dirty="0" smtClean="0"/>
              <a:t>, jsou sítě umožňující komunikaci na velké vzdálenosti.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3714752"/>
            <a:ext cx="3328678" cy="232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12" y="857232"/>
            <a:ext cx="542928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1071538" y="6429396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Obr.4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15338" y="6143644"/>
            <a:ext cx="7143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Obr.5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Počítačová síť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Rozdělení sítí podle </a:t>
            </a:r>
            <a:r>
              <a:rPr lang="cs-CZ" dirty="0" smtClean="0">
                <a:solidFill>
                  <a:srgbClr val="0070C0"/>
                </a:solidFill>
              </a:rPr>
              <a:t>topologie</a:t>
            </a:r>
            <a:r>
              <a:rPr lang="cs-CZ" dirty="0" smtClean="0"/>
              <a:t> – zapojení prvků</a:t>
            </a:r>
          </a:p>
          <a:p>
            <a:pPr marL="514350" indent="-514350">
              <a:buFont typeface="+mj-lt"/>
              <a:buAutoNum type="alphaLcPeriod"/>
            </a:pPr>
            <a:r>
              <a:rPr lang="cs-CZ" b="1" dirty="0" smtClean="0"/>
              <a:t>Sběrnicová topologie </a:t>
            </a:r>
            <a:r>
              <a:rPr lang="cs-CZ" dirty="0" smtClean="0"/>
              <a:t>(bus) – kabel prochází okolo všech počítačů, nerozvětvuje se</a:t>
            </a:r>
          </a:p>
          <a:p>
            <a:pPr marL="514350" indent="-514350">
              <a:buFont typeface="+mj-lt"/>
              <a:buAutoNum type="alphaLcPeriod"/>
            </a:pPr>
            <a:r>
              <a:rPr lang="cs-CZ" b="1" dirty="0" smtClean="0"/>
              <a:t>Hvězdicová topologie </a:t>
            </a:r>
            <a:r>
              <a:rPr lang="cs-CZ" dirty="0" smtClean="0"/>
              <a:t>(star) – všechny počítače připojeny k aktivnímu prvku </a:t>
            </a:r>
          </a:p>
          <a:p>
            <a:pPr marL="514350" indent="-514350">
              <a:buFont typeface="+mj-lt"/>
              <a:buAutoNum type="alphaLcPeriod"/>
            </a:pPr>
            <a:r>
              <a:rPr lang="cs-CZ" b="1" dirty="0" smtClean="0"/>
              <a:t>Kruhová topologie </a:t>
            </a:r>
            <a:r>
              <a:rPr lang="cs-CZ" dirty="0" smtClean="0"/>
              <a:t>(ring) – spojení je uzavřeno a vznikne propojením obou konců sběrnice</a:t>
            </a:r>
          </a:p>
          <a:p>
            <a:pPr marL="514350" indent="-514350">
              <a:buFont typeface="+mj-lt"/>
              <a:buAutoNum type="alphaLcPeriod"/>
            </a:pPr>
            <a:r>
              <a:rPr lang="cs-CZ" b="1" dirty="0" smtClean="0"/>
              <a:t>Stromová topologie </a:t>
            </a:r>
            <a:r>
              <a:rPr lang="cs-CZ" dirty="0" smtClean="0"/>
              <a:t>(</a:t>
            </a:r>
            <a:r>
              <a:rPr lang="cs-CZ" dirty="0" err="1" smtClean="0"/>
              <a:t>tree</a:t>
            </a:r>
            <a:r>
              <a:rPr lang="cs-CZ" dirty="0" smtClean="0"/>
              <a:t>) – propojení více hvězdicových sítí (typicky v LAN)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00172"/>
          </a:xfrm>
        </p:spPr>
        <p:txBody>
          <a:bodyPr/>
          <a:lstStyle/>
          <a:p>
            <a:r>
              <a:rPr lang="cs-CZ" b="1" dirty="0" smtClean="0"/>
              <a:t>Sběrnicová topologie (bus)</a:t>
            </a:r>
            <a:endParaRPr lang="cs-CZ" b="1" dirty="0"/>
          </a:p>
        </p:txBody>
      </p:sp>
      <p:pic>
        <p:nvPicPr>
          <p:cNvPr id="7" name="Obrázek 4" descr="Bus_Topology.png"/>
          <p:cNvPicPr>
            <a:picLocks noChangeAspect="1"/>
          </p:cNvPicPr>
          <p:nvPr/>
        </p:nvPicPr>
        <p:blipFill>
          <a:blip r:embed="rId2"/>
          <a:srcRect t="15427"/>
          <a:stretch>
            <a:fillRect/>
          </a:stretch>
        </p:blipFill>
        <p:spPr bwMode="auto">
          <a:xfrm>
            <a:off x="2071670" y="2500306"/>
            <a:ext cx="5467013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3286116" y="6357958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Obr.6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Hvězdicová topologie (star)</a:t>
            </a:r>
          </a:p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643182"/>
            <a:ext cx="42481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001024" y="6286520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Obr.7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Kruhová topologie (ring)</a:t>
            </a:r>
            <a:endParaRPr lang="cs-CZ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214554"/>
            <a:ext cx="4310476" cy="4238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429520" y="6286520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obr.8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00106"/>
          </a:xfrm>
        </p:spPr>
        <p:txBody>
          <a:bodyPr/>
          <a:lstStyle/>
          <a:p>
            <a:r>
              <a:rPr lang="cs-CZ" b="1" dirty="0" smtClean="0"/>
              <a:t>Stromová topologie (</a:t>
            </a:r>
            <a:r>
              <a:rPr lang="cs-CZ" b="1" dirty="0" err="1" smtClean="0"/>
              <a:t>tree</a:t>
            </a:r>
            <a:r>
              <a:rPr lang="cs-CZ" b="1" dirty="0" smtClean="0"/>
              <a:t>)</a:t>
            </a:r>
            <a:endParaRPr lang="cs-CZ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214554"/>
            <a:ext cx="4000528" cy="3771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7858148" y="6143644"/>
            <a:ext cx="7143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Obr.9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síťové architektury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19"/>
          </a:xfrm>
        </p:spPr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cs-CZ" b="1" dirty="0" smtClean="0"/>
              <a:t>Peer-to-peer</a:t>
            </a:r>
            <a:r>
              <a:rPr lang="cs-CZ" dirty="0" smtClean="0"/>
              <a:t> (rovný s rovným), </a:t>
            </a:r>
            <a:r>
              <a:rPr lang="cs-CZ" b="1" dirty="0" smtClean="0"/>
              <a:t>P2P </a:t>
            </a:r>
            <a:r>
              <a:rPr lang="cs-CZ" dirty="0" smtClean="0"/>
              <a:t>nebo klient-klient</a:t>
            </a:r>
          </a:p>
          <a:p>
            <a:pPr marL="514350" indent="-514350"/>
            <a:r>
              <a:rPr lang="cs-CZ" dirty="0" smtClean="0"/>
              <a:t>je označení architektury počítačových sítí, ve které spolu komunikují přímo jednotliví klienti (uživatelé)</a:t>
            </a:r>
          </a:p>
          <a:p>
            <a:pPr marL="534988" indent="-534988"/>
            <a:r>
              <a:rPr lang="cs-CZ" dirty="0" smtClean="0"/>
              <a:t>je síťová architektura, ve které jsou si  všechny počítače v síti rovny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P2P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7715304" cy="4984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357290" y="6357958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obr.10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b) Klient-server</a:t>
            </a:r>
          </a:p>
          <a:p>
            <a:r>
              <a:rPr lang="cs-CZ" dirty="0" smtClean="0"/>
              <a:t>je síťová architektura, ve které je jeden počítač (server) nebo více počítačů nadřazen jinému počítači (klientovi) či několika počítačům.</a:t>
            </a:r>
          </a:p>
          <a:p>
            <a:r>
              <a:rPr lang="cs-CZ" dirty="0" smtClean="0"/>
              <a:t>Server poskytuje služby „běžným“ stanicím – klientům (zvaným workstation nebo pracovní stanice).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Klient-server</a:t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83263" y="1600201"/>
            <a:ext cx="5377473" cy="4400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714480" y="6357958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obr.11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5466" y="2857496"/>
            <a:ext cx="5168533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Síťové prvky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cs-CZ" b="1" dirty="0" err="1" smtClean="0"/>
              <a:t>router</a:t>
            </a:r>
            <a:r>
              <a:rPr lang="cs-CZ" b="1" dirty="0" smtClean="0"/>
              <a:t> </a:t>
            </a:r>
            <a:r>
              <a:rPr lang="cs-CZ" dirty="0" smtClean="0"/>
              <a:t>(směrovač )</a:t>
            </a:r>
          </a:p>
          <a:p>
            <a:r>
              <a:rPr lang="cs-CZ" b="1" dirty="0" err="1" smtClean="0"/>
              <a:t>switch</a:t>
            </a:r>
            <a:r>
              <a:rPr lang="cs-CZ" b="1" dirty="0" smtClean="0"/>
              <a:t> </a:t>
            </a:r>
            <a:r>
              <a:rPr lang="cs-CZ" dirty="0" smtClean="0"/>
              <a:t>(přepínač )</a:t>
            </a:r>
          </a:p>
          <a:p>
            <a:r>
              <a:rPr lang="cs-CZ" b="1" dirty="0" smtClean="0"/>
              <a:t>hub </a:t>
            </a:r>
            <a:r>
              <a:rPr lang="cs-CZ" dirty="0" smtClean="0"/>
              <a:t>(</a:t>
            </a:r>
            <a:r>
              <a:rPr lang="cs-CZ" dirty="0" err="1" smtClean="0"/>
              <a:t>rozbočovač</a:t>
            </a:r>
            <a:r>
              <a:rPr lang="cs-CZ" dirty="0" smtClean="0"/>
              <a:t>, </a:t>
            </a:r>
            <a:r>
              <a:rPr lang="cs-CZ" dirty="0" err="1" smtClean="0"/>
              <a:t>ethernetový</a:t>
            </a:r>
            <a:r>
              <a:rPr lang="cs-CZ" dirty="0" smtClean="0"/>
              <a:t> hub)</a:t>
            </a:r>
          </a:p>
          <a:p>
            <a:r>
              <a:rPr lang="cs-CZ" b="1" dirty="0" err="1" smtClean="0"/>
              <a:t>bridge</a:t>
            </a:r>
            <a:r>
              <a:rPr lang="cs-CZ" b="1" dirty="0" smtClean="0"/>
              <a:t> </a:t>
            </a:r>
            <a:r>
              <a:rPr lang="cs-CZ" dirty="0" smtClean="0"/>
              <a:t>(síťový most)</a:t>
            </a:r>
          </a:p>
          <a:p>
            <a:r>
              <a:rPr lang="cs-CZ" b="1" dirty="0" smtClean="0"/>
              <a:t>Server</a:t>
            </a:r>
          </a:p>
          <a:p>
            <a:r>
              <a:rPr lang="cs-CZ" b="1" dirty="0" smtClean="0"/>
              <a:t>Proxy server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358214" y="2857496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obr.12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Sítě - cvičení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714884"/>
            <a:ext cx="1515519" cy="149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5000636"/>
            <a:ext cx="1500178" cy="98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0940" y="2571744"/>
            <a:ext cx="1682573" cy="1581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2643182"/>
            <a:ext cx="1714491" cy="1437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500034" y="157161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1.Jak se nazývá toto zapojení prvků do sítě?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85852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250030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57290" y="471488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14876" y="4786322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1500166" y="4286256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643042" y="6286520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857752" y="4286256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929190" y="6286520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Sítě - cvičení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714884"/>
            <a:ext cx="1515519" cy="149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5000636"/>
            <a:ext cx="1500178" cy="98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0940" y="2571744"/>
            <a:ext cx="1682573" cy="1581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2643182"/>
            <a:ext cx="1714491" cy="1437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500034" y="157161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1.Jak se nazývá toto zapojení prvků do sítě?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85852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250030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57290" y="471488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14876" y="4786322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1500166" y="4286256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643042" y="6286520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857752" y="4286256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929190" y="6286520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643042" y="400050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stromová topologie,</a:t>
            </a:r>
            <a:r>
              <a:rPr lang="cs-CZ" dirty="0" err="1" smtClean="0">
                <a:solidFill>
                  <a:srgbClr val="FF0000"/>
                </a:solidFill>
              </a:rPr>
              <a:t>tree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57752" y="392906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Hvězdicová topologie, star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43042" y="58578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sběrnicová topologie, bus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86314" y="58578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kruhová topologie, ring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r>
              <a:rPr lang="cs-CZ" sz="1500" i="1" dirty="0" err="1" smtClean="0"/>
              <a:t>Wikipedia</a:t>
            </a:r>
            <a:r>
              <a:rPr lang="cs-CZ" sz="1500" i="1" dirty="0" smtClean="0"/>
              <a:t> : Otevřená encyklopedie</a:t>
            </a:r>
            <a:r>
              <a:rPr lang="cs-CZ" sz="1500" dirty="0" smtClean="0"/>
              <a:t> [online</a:t>
            </a:r>
            <a:r>
              <a:rPr lang="cs-CZ" sz="1500" smtClean="0"/>
              <a:t>]. </a:t>
            </a:r>
            <a:r>
              <a:rPr lang="cs-CZ" sz="1500" smtClean="0"/>
              <a:t>[</a:t>
            </a:r>
            <a:r>
              <a:rPr lang="cs-CZ" sz="1500" dirty="0" smtClean="0"/>
              <a:t>cit. 2011-10-08]. Počítačová síť. Dostupné na WWW: </a:t>
            </a:r>
            <a:r>
              <a:rPr lang="cs-CZ" sz="1500" dirty="0" smtClean="0">
                <a:hlinkClick r:id="rId2"/>
              </a:rPr>
              <a:t>&lt;http://cs.wikipedia.org/wiki/Počítačová síť&gt;.</a:t>
            </a:r>
            <a:endParaRPr lang="cs-CZ" sz="15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obr.</a:t>
            </a:r>
            <a:r>
              <a:rPr lang="en-US" sz="1400" dirty="0" smtClean="0"/>
              <a:t>1]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 na WWW: </a:t>
            </a: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imagine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net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tech.com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images</a:t>
            </a:r>
            <a:r>
              <a:rPr lang="cs-CZ" sz="1600" dirty="0" smtClean="0">
                <a:hlinkClick r:id="rId3"/>
              </a:rPr>
              <a:t>/network.</a:t>
            </a:r>
            <a:r>
              <a:rPr lang="cs-CZ" sz="1600" dirty="0" err="1" smtClean="0">
                <a:hlinkClick r:id="rId3"/>
              </a:rPr>
              <a:t>jpg</a:t>
            </a:r>
            <a:endParaRPr lang="cs-CZ" sz="1600" dirty="0" smtClean="0"/>
          </a:p>
          <a:p>
            <a:r>
              <a:rPr lang="en-US" sz="1600" dirty="0" smtClean="0"/>
              <a:t> [</a:t>
            </a:r>
            <a:r>
              <a:rPr lang="cs-CZ" sz="1600" dirty="0" smtClean="0"/>
              <a:t>obr.</a:t>
            </a:r>
            <a:r>
              <a:rPr lang="en-US" sz="1600" dirty="0" smtClean="0"/>
              <a:t>2]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na WWW: </a:t>
            </a:r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mpcomputer.cz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getfile</a:t>
            </a:r>
            <a:r>
              <a:rPr lang="cs-CZ" sz="1400" dirty="0" smtClean="0">
                <a:hlinkClick r:id="rId4"/>
              </a:rPr>
              <a:t>/adf03382-d183-4dec-991a-b2501f7e4d3b/</a:t>
            </a:r>
            <a:r>
              <a:rPr lang="cs-CZ" sz="1400" dirty="0" err="1" smtClean="0">
                <a:hlinkClick r:id="rId4"/>
              </a:rPr>
              <a:t>Services</a:t>
            </a:r>
            <a:r>
              <a:rPr lang="cs-CZ" sz="1400" dirty="0" smtClean="0">
                <a:hlinkClick r:id="rId4"/>
              </a:rPr>
              <a:t>_network.</a:t>
            </a:r>
            <a:r>
              <a:rPr lang="cs-CZ" sz="1400" dirty="0" err="1" smtClean="0">
                <a:hlinkClick r:id="rId4"/>
              </a:rPr>
              <a:t>aspx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obr.3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5"/>
              </a:rPr>
              <a:t>http://upload.wikimedia.org/wikipedia/commons/8/82/NIC-FA312.jpg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obr.4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6"/>
              </a:rPr>
              <a:t>http://upload.wikimedia.org/wikipedia/commons/thumb/5/52/Gateway_firewall.png/800px-Gateway_firewall.png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obr.5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7"/>
              </a:rPr>
              <a:t>http://4.bp.blogspot.com/_sIz2i2v54-w/TOnb57jBwAI/AAAAAAAAAB8/Z2Ftm-SQ8iA/s320/lan-man-</a:t>
            </a:r>
            <a:r>
              <a:rPr lang="cs-CZ" sz="1400" dirty="0" err="1" smtClean="0">
                <a:hlinkClick r:id="rId7"/>
              </a:rPr>
              <a:t>wan.jpg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obr.6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8"/>
              </a:rPr>
              <a:t> http://commons.wikimedia.org/wiki/File:Bus_Topology.png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obr.7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9"/>
              </a:rPr>
              <a:t>http://upload.wikimedia.org/wikipedia/commons/8/84/Star_Topology.png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obr.8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10"/>
              </a:rPr>
              <a:t>http://commons.wikimedia.org/wiki/Image:Computer-aj_aj_ashton_01.svg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obr.9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11"/>
              </a:rPr>
              <a:t>http://upload.wikimedia.org/wikipedia/commons/c/c9/Razgranata.png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obr.10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12"/>
              </a:rPr>
              <a:t>http://farm5.static.flickr.com/4101/4919441260_650c5c6142.jpg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obr.11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13"/>
              </a:rPr>
              <a:t>http://upload.wikimedia.org/wikipedia/commons/6/6d/SPOF_pl.png</a:t>
            </a:r>
            <a:endParaRPr lang="cs-CZ" sz="14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obr.12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-10-08].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cs-CZ" sz="1400" dirty="0" smtClean="0">
                <a:hlinkClick r:id="rId14"/>
              </a:rPr>
              <a:t>http://webpage.pace.edu/ms16182p/networking/routerhubswitch.jpg</a:t>
            </a:r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556</Words>
  <Application>Microsoft Office PowerPoint</Application>
  <PresentationFormat>Předvádění na obrazovce (4:3)</PresentationFormat>
  <Paragraphs>113</Paragraphs>
  <Slides>22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Informatika</vt:lpstr>
      <vt:lpstr>Anotace</vt:lpstr>
      <vt:lpstr>Počítačová síť </vt:lpstr>
      <vt:lpstr>Počítačová síť </vt:lpstr>
      <vt:lpstr>Počítačová síť </vt:lpstr>
      <vt:lpstr>Počítačová síť </vt:lpstr>
      <vt:lpstr>Počítačová síť </vt:lpstr>
      <vt:lpstr>Počítačová síť </vt:lpstr>
      <vt:lpstr>Počítačová síť </vt:lpstr>
      <vt:lpstr>Snímek 11</vt:lpstr>
      <vt:lpstr>Snímek 12</vt:lpstr>
      <vt:lpstr>Snímek 13</vt:lpstr>
      <vt:lpstr>Snímek 14</vt:lpstr>
      <vt:lpstr>Typy síťové architektury</vt:lpstr>
      <vt:lpstr>P2P</vt:lpstr>
      <vt:lpstr>Snímek 17</vt:lpstr>
      <vt:lpstr>Klient-server </vt:lpstr>
      <vt:lpstr>Síťové prvky</vt:lpstr>
      <vt:lpstr>Sítě - cvičení</vt:lpstr>
      <vt:lpstr>Sítě - cvičení</vt:lpstr>
      <vt:lpstr>Zdroje,citace</vt:lpstr>
    </vt:vector>
  </TitlesOfParts>
  <Company>ZŠ Uh.Ostroh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Uh.Ostroh</dc:creator>
  <cp:lastModifiedBy>ZŠ Uh.Ostroh</cp:lastModifiedBy>
  <cp:revision>74</cp:revision>
  <dcterms:created xsi:type="dcterms:W3CDTF">2011-10-20T10:30:24Z</dcterms:created>
  <dcterms:modified xsi:type="dcterms:W3CDTF">2011-11-14T13:20:46Z</dcterms:modified>
</cp:coreProperties>
</file>