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0" r:id="rId3"/>
    <p:sldId id="258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548680"/>
            <a:ext cx="7632848" cy="84124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Franklin Gothic Medium" pitchFamily="34" charset="0"/>
              </a:rPr>
              <a:t> DIGITÁLNÍ UČEBNÍ MATERIÁL</a:t>
            </a:r>
            <a:endParaRPr lang="cs-CZ" sz="4000" b="1" dirty="0">
              <a:effectLst/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="" xmlns:p14="http://schemas.microsoft.com/office/powerpoint/2010/main" val="1874968777"/>
              </p:ext>
            </p:extLst>
          </p:nvPr>
        </p:nvGraphicFramePr>
        <p:xfrm>
          <a:off x="539552" y="1524196"/>
          <a:ext cx="7992888" cy="4219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8452"/>
                <a:gridCol w="4634436"/>
              </a:tblGrid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838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 _INOVACE_EKO 1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Základy tržní ekonomiky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 – základní pojmy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16.07.2012</a:t>
                      </a:r>
                    </a:p>
                  </a:txBody>
                  <a:tcPr/>
                </a:tc>
              </a:tr>
              <a:tr h="91228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 se základními pojmy ekonomiky. Materiál je určen pro žáky 1. ročníku obor kuchař, číšník do předmětu „Ekonomika“. Slouží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                          k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16632" y="1340768"/>
            <a:ext cx="8305800" cy="2292864"/>
          </a:xfrm>
        </p:spPr>
        <p:txBody>
          <a:bodyPr>
            <a:normAutofit/>
            <a:scene3d>
              <a:camera prst="isometricOffAxis1Righ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algn="ctr"/>
            <a:r>
              <a:rPr lang="cs-CZ" sz="8800" dirty="0" smtClean="0">
                <a:latin typeface="Franklin Gothic Medium" pitchFamily="34" charset="0"/>
              </a:rPr>
              <a:t>Ekonomika  </a:t>
            </a:r>
            <a:r>
              <a:rPr lang="cs-CZ" sz="5400" dirty="0" smtClean="0">
                <a:latin typeface="Franklin Gothic Medium" pitchFamily="34" charset="0"/>
              </a:rPr>
              <a:t>základní pojmy</a:t>
            </a:r>
            <a:endParaRPr lang="cs-CZ" dirty="0"/>
          </a:p>
        </p:txBody>
      </p:sp>
      <p:pic>
        <p:nvPicPr>
          <p:cNvPr id="3" name="Picture 2" descr="C:\Documents and Settings\Jarda\Local Settings\Temporary Internet Files\Content.IE5\FNEK4B0I\MC90044131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988840"/>
            <a:ext cx="4255368" cy="439248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OBSAH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7572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	Pojem ekonomika, ekonomie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	Ekonomické subjekty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	Mikroekonomie, makroekonomie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720080"/>
          </a:xfrm>
        </p:spPr>
        <p:txBody>
          <a:bodyPr/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EKONOMIKA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572000" y="1412777"/>
            <a:ext cx="4041775" cy="432047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EKONOMIE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67544" y="3573016"/>
            <a:ext cx="4040188" cy="23335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	Shrnutí hospodářství určitého subjektu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3573016"/>
            <a:ext cx="4041775" cy="23335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	Věda, která zkoumá chování subjektů, které se ekonomicky projevují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8" name="Šipka dolů 7"/>
          <p:cNvSpPr/>
          <p:nvPr/>
        </p:nvSpPr>
        <p:spPr>
          <a:xfrm>
            <a:off x="2123728" y="2132856"/>
            <a:ext cx="484632" cy="978408"/>
          </a:xfrm>
          <a:prstGeom prst="down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Šipka dolů 8"/>
          <p:cNvSpPr/>
          <p:nvPr/>
        </p:nvSpPr>
        <p:spPr>
          <a:xfrm>
            <a:off x="6444208" y="2204864"/>
            <a:ext cx="484632" cy="978408"/>
          </a:xfrm>
          <a:prstGeom prst="down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074" name="Picture 2" descr="C:\Documents and Settings\Jarda\Local Settings\Temporary Internet Files\Content.IE5\RK9YVA10\MC9004415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5517232"/>
            <a:ext cx="1914525" cy="1108075"/>
          </a:xfrm>
          <a:prstGeom prst="rect">
            <a:avLst/>
          </a:prstGeom>
          <a:noFill/>
          <a:scene3d>
            <a:camera prst="isometricOffAxis1Right"/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EKONOMICKÉ SUBJEKTY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7572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	Domácnosti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	Firmy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	Stát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	Zahraniční subjekty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	Neziskové subjekty</a:t>
            </a:r>
            <a:endParaRPr lang="cs-CZ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96752"/>
            <a:ext cx="4040188" cy="1317848"/>
          </a:xfrm>
        </p:spPr>
        <p:txBody>
          <a:bodyPr/>
          <a:lstStyle/>
          <a:p>
            <a:pPr algn="ctr"/>
            <a:r>
              <a:rPr lang="cs-CZ" sz="3600" dirty="0" smtClean="0">
                <a:latin typeface="Franklin Gothic Medium" pitchFamily="34" charset="0"/>
              </a:rPr>
              <a:t>MIKROEKONOMIE</a:t>
            </a:r>
            <a:endParaRPr lang="cs-CZ" sz="3600" dirty="0">
              <a:latin typeface="Franklin Gothic Medium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196752"/>
            <a:ext cx="4041775" cy="1317849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latin typeface="Franklin Gothic Medium" pitchFamily="34" charset="0"/>
              </a:rPr>
              <a:t>MAKROEKONOMIE</a:t>
            </a:r>
            <a:endParaRPr lang="cs-CZ" sz="3600" dirty="0">
              <a:latin typeface="Franklin Gothic Medium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3429000"/>
            <a:ext cx="4040188" cy="293132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Soustřeďuje se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                  na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chování jednotlivých subjektů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4041775" cy="293132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Zkoumá chování ekonomiky jako celku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9" name="Šipka dolů 8"/>
          <p:cNvSpPr/>
          <p:nvPr/>
        </p:nvSpPr>
        <p:spPr>
          <a:xfrm>
            <a:off x="2195736" y="2204864"/>
            <a:ext cx="484632" cy="978408"/>
          </a:xfrm>
          <a:prstGeom prst="down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Šipka dolů 9"/>
          <p:cNvSpPr/>
          <p:nvPr/>
        </p:nvSpPr>
        <p:spPr>
          <a:xfrm>
            <a:off x="6372200" y="2204864"/>
            <a:ext cx="484632" cy="978408"/>
          </a:xfrm>
          <a:prstGeom prst="down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098" name="Picture 2" descr="C:\Documents and Settings\Jarda\Local Settings\Temporary Internet Files\Content.IE5\L4PRY6ZK\MC90044132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4365104"/>
            <a:ext cx="2016224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ZDROJE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dirty="0" smtClean="0">
                <a:latin typeface="Franklin Gothic Medium" pitchFamily="34" charset="0"/>
              </a:rPr>
              <a:t>Mach, Josef. </a:t>
            </a:r>
            <a:r>
              <a:rPr lang="cs-CZ" sz="2000" i="1" dirty="0" smtClean="0">
                <a:latin typeface="Franklin Gothic Medium" pitchFamily="34" charset="0"/>
              </a:rPr>
              <a:t>Ekonomika pro střední odborná učiliště 1. </a:t>
            </a:r>
            <a:r>
              <a:rPr lang="cs-CZ" sz="2000" dirty="0" smtClean="0">
                <a:latin typeface="Franklin Gothic Medium" pitchFamily="34" charset="0"/>
              </a:rPr>
              <a:t>Praha: nakladatelství Fortuna, 2003. ISBN 80-7168-728-6</a:t>
            </a:r>
          </a:p>
          <a:p>
            <a:endParaRPr lang="cs-CZ" sz="2000" dirty="0" smtClean="0"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Franklin Gothic Medium" pitchFamily="34" charset="0"/>
              </a:rPr>
              <a:t>Obrázky: 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>
                <a:latin typeface="Franklin Gothic Medium" pitchFamily="34" charset="0"/>
                <a:hlinkClick r:id="rId2"/>
              </a:rPr>
              <a:t>http://office.microsoft.com</a:t>
            </a:r>
            <a:r>
              <a:rPr lang="cs-CZ" sz="2000" b="1" dirty="0" smtClean="0">
                <a:latin typeface="Franklin Gothic Medium" pitchFamily="34" charset="0"/>
              </a:rPr>
              <a:t>, </a:t>
            </a:r>
            <a:r>
              <a:rPr lang="cs-CZ" sz="2000" dirty="0" smtClean="0">
                <a:latin typeface="Franklin Gothic Medium" pitchFamily="34" charset="0"/>
              </a:rPr>
              <a:t>Galerie Office, 16.07.2012</a:t>
            </a:r>
          </a:p>
          <a:p>
            <a:pPr>
              <a:buNone/>
            </a:pPr>
            <a:endParaRPr lang="cs-CZ" sz="2000" b="1" dirty="0"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117</TotalTime>
  <Words>149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 DIGITÁLNÍ UČEBNÍ MATERIÁL</vt:lpstr>
      <vt:lpstr>Ekonomika  základní pojmy</vt:lpstr>
      <vt:lpstr>OBSAH</vt:lpstr>
      <vt:lpstr>Snímek 4</vt:lpstr>
      <vt:lpstr>EKONOMICKÉ SUBJEKTY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27</cp:revision>
  <dcterms:modified xsi:type="dcterms:W3CDTF">2013-04-07T16:57:28Z</dcterms:modified>
</cp:coreProperties>
</file>