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9" r:id="rId3"/>
    <p:sldId id="260" r:id="rId4"/>
    <p:sldId id="261" r:id="rId5"/>
    <p:sldId id="262" r:id="rId6"/>
    <p:sldId id="266" r:id="rId7"/>
    <p:sldId id="268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548680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1553259671"/>
              </p:ext>
            </p:extLst>
          </p:nvPr>
        </p:nvGraphicFramePr>
        <p:xfrm>
          <a:off x="539552" y="1524196"/>
          <a:ext cx="7992888" cy="4219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8452"/>
                <a:gridCol w="4634436"/>
              </a:tblGrid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38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4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Základy tržní ekonomiky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Ekonomické potřeby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16.07.2012</a:t>
                      </a:r>
                    </a:p>
                  </a:txBody>
                  <a:tcPr/>
                </a:tc>
              </a:tr>
              <a:tr h="91228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členěním ekonomických potřeb. Materiál je určen pro žáky 1. ročníku obor kuchař, číšník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2276872"/>
            <a:ext cx="6172200" cy="2741690"/>
          </a:xfrm>
        </p:spPr>
        <p:txBody>
          <a:bodyPr>
            <a:prstTxWarp prst="textArchUp">
              <a:avLst/>
            </a:prstTxWarp>
            <a:normAutofit fontScale="90000"/>
          </a:bodyPr>
          <a:lstStyle/>
          <a:p>
            <a:pPr algn="ctr"/>
            <a:r>
              <a:rPr lang="cs-CZ" sz="8800" dirty="0" smtClean="0">
                <a:latin typeface="Franklin Gothic Medium" pitchFamily="34" charset="0"/>
              </a:rPr>
              <a:t>EKONOMICKÉ</a:t>
            </a:r>
            <a:br>
              <a:rPr lang="cs-CZ" sz="8800" dirty="0" smtClean="0">
                <a:latin typeface="Franklin Gothic Medium" pitchFamily="34" charset="0"/>
              </a:rPr>
            </a:br>
            <a:r>
              <a:rPr lang="cs-CZ" sz="8800" dirty="0" smtClean="0">
                <a:latin typeface="Franklin Gothic Medium" pitchFamily="34" charset="0"/>
              </a:rPr>
              <a:t>POTŘEBY</a:t>
            </a:r>
            <a:endParaRPr lang="cs-CZ" sz="8800" dirty="0">
              <a:latin typeface="Franklin Gothic Medium" pitchFamily="34" charset="0"/>
            </a:endParaRPr>
          </a:p>
        </p:txBody>
      </p:sp>
      <p:pic>
        <p:nvPicPr>
          <p:cNvPr id="1027" name="Picture 3" descr="C:\Documents and Settings\Jarda\Local Settings\Temporary Internet Files\Content.IE5\5KG7ZE89\MC9003701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284984"/>
            <a:ext cx="1739189" cy="1837030"/>
          </a:xfrm>
          <a:prstGeom prst="rect">
            <a:avLst/>
          </a:prstGeom>
          <a:noFill/>
        </p:spPr>
      </p:pic>
      <p:pic>
        <p:nvPicPr>
          <p:cNvPr id="1028" name="Picture 4" descr="C:\Documents and Settings\Jarda\Local Settings\Temporary Internet Files\Content.IE5\1U3S8RF8\MP9004331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3068960"/>
            <a:ext cx="1578289" cy="1261128"/>
          </a:xfrm>
          <a:prstGeom prst="rect">
            <a:avLst/>
          </a:prstGeom>
          <a:noFill/>
        </p:spPr>
      </p:pic>
      <p:pic>
        <p:nvPicPr>
          <p:cNvPr id="1031" name="Picture 7" descr="C:\Documents and Settings\Jarda\Local Settings\Temporary Internet Files\Content.IE5\IK4GC6TA\MP90043326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861048"/>
            <a:ext cx="1471643" cy="2204864"/>
          </a:xfrm>
          <a:prstGeom prst="rect">
            <a:avLst/>
          </a:prstGeom>
          <a:noFill/>
        </p:spPr>
      </p:pic>
      <p:pic>
        <p:nvPicPr>
          <p:cNvPr id="1034" name="Picture 10" descr="C:\Documents and Settings\Jarda\Local Settings\Temporary Internet Files\Content.IE5\RK9YVA10\MC90011326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4509120"/>
            <a:ext cx="933705" cy="17123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OBSAH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348880"/>
            <a:ext cx="7467600" cy="412507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Potřeba - pojem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Členění potřeb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Činitelé působící na potřeby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POTŘEBA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Pocit nějakého nedostatku, který se snažíme odstranit, uspokojit</a:t>
            </a:r>
          </a:p>
          <a:p>
            <a:pPr>
              <a:buNone/>
            </a:pPr>
            <a:endParaRPr lang="cs-CZ" sz="28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Uspokojení potřeby = podnikatelův zisk</a:t>
            </a:r>
            <a:endParaRPr lang="cs-CZ" sz="3200" b="1" dirty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ČLENĚNÍ POTŘEB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7560840" cy="4873752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algn="ctr">
              <a:buNone/>
            </a:pP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HMOTNÉ</a:t>
            </a:r>
            <a:r>
              <a:rPr lang="cs-CZ" dirty="0" smtClean="0"/>
              <a:t>				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NEHMOTNÉ</a:t>
            </a:r>
          </a:p>
          <a:p>
            <a:pPr>
              <a:buNone/>
            </a:pPr>
            <a:endParaRPr lang="cs-CZ" sz="36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</a:t>
            </a:r>
            <a:endParaRPr lang="cs-CZ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sz="3600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7" name="Zahnutá šipka doprava 6"/>
          <p:cNvSpPr/>
          <p:nvPr/>
        </p:nvSpPr>
        <p:spPr>
          <a:xfrm>
            <a:off x="4572000" y="1844824"/>
            <a:ext cx="731520" cy="1216152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doleva 7"/>
          <p:cNvSpPr/>
          <p:nvPr/>
        </p:nvSpPr>
        <p:spPr>
          <a:xfrm>
            <a:off x="2699792" y="1844824"/>
            <a:ext cx="731520" cy="121615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755576" y="2564904"/>
            <a:ext cx="1656184" cy="900680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JÍDLO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1619672" y="3717032"/>
            <a:ext cx="1656184" cy="900680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OBLEČENÍ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683568" y="4941168"/>
            <a:ext cx="1656184" cy="900680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BYT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5796136" y="2492896"/>
            <a:ext cx="1656184" cy="900680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PŘÁTELSTVÍ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5004048" y="3717032"/>
            <a:ext cx="1656184" cy="900680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LÁSKA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6012160" y="4941168"/>
            <a:ext cx="1656184" cy="900680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KULTURNÍ ZÁŽITEK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ČLENĚNÍ POTŘEB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7848872" cy="487375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ZBYTNÉ 			NEZBYTNÉ</a:t>
            </a:r>
          </a:p>
          <a:p>
            <a:pPr>
              <a:buNone/>
            </a:pPr>
            <a:endParaRPr lang="cs-CZ" sz="3600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67544" y="2492896"/>
            <a:ext cx="2736304" cy="1656184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NÁVŠTĚVA KINA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4437112"/>
            <a:ext cx="2736304" cy="1656184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NORKOVÝ KOŽICH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04048" y="2492896"/>
            <a:ext cx="2736304" cy="1656184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NAJÍST SE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004048" y="4437112"/>
            <a:ext cx="2736304" cy="1656184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Franklin Gothic Medium" pitchFamily="34" charset="0"/>
              </a:rPr>
              <a:t>NAPÍT SE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99176" cy="1143000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>
                <a:latin typeface="Franklin Gothic Medium" pitchFamily="34" charset="0"/>
              </a:rPr>
              <a:t>ČINITELÉ PŮSOBÍCÍ NA POTŘEBY</a:t>
            </a:r>
            <a:endParaRPr lang="cs-CZ" sz="40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628800"/>
            <a:ext cx="7416824" cy="4873752"/>
          </a:xfrm>
          <a:ln w="76200" cmpd="thickThin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Biologické vlastnosti člověka</a:t>
            </a:r>
          </a:p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Úroveň společnosti</a:t>
            </a:r>
          </a:p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Povolání, zaměstnání</a:t>
            </a:r>
          </a:p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Místo, čas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Franklin Gothic Medium" pitchFamily="34" charset="0"/>
              </a:rPr>
              <a:t>  </a:t>
            </a:r>
            <a:r>
              <a:rPr lang="cs-CZ" sz="2800" b="1" dirty="0" smtClean="0">
                <a:latin typeface="Franklin Gothic Medium" pitchFamily="34" charset="0"/>
              </a:rPr>
              <a:t>ROZDĚLTE TYTO POTŘEBY</a:t>
            </a:r>
            <a:endParaRPr lang="cs-CZ" sz="28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600200"/>
            <a:ext cx="7416824" cy="487375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Zapište do pracovního listu:</a:t>
            </a:r>
          </a:p>
          <a:p>
            <a:pPr algn="ctr">
              <a:buNone/>
            </a:pPr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HMOTNÉ		               	NEHMOTNÉ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8" name="Šestiúhelník 7"/>
          <p:cNvSpPr/>
          <p:nvPr/>
        </p:nvSpPr>
        <p:spPr>
          <a:xfrm>
            <a:off x="2123728" y="4941168"/>
            <a:ext cx="1656184" cy="1130424"/>
          </a:xfrm>
          <a:prstGeom prst="hex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AUTO</a:t>
            </a:r>
            <a:endParaRPr lang="cs-CZ" sz="16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9" name="Šestiúhelník 8"/>
          <p:cNvSpPr/>
          <p:nvPr/>
        </p:nvSpPr>
        <p:spPr>
          <a:xfrm>
            <a:off x="1907704" y="3212976"/>
            <a:ext cx="1656184" cy="1130424"/>
          </a:xfrm>
          <a:prstGeom prst="hex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SVOBODA</a:t>
            </a:r>
            <a:endParaRPr lang="cs-CZ" sz="16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3635896" y="3861048"/>
            <a:ext cx="1656184" cy="1130424"/>
          </a:xfrm>
          <a:prstGeom prst="hex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KNIHA</a:t>
            </a:r>
            <a:endParaRPr lang="cs-CZ" sz="16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5220072" y="4869160"/>
            <a:ext cx="1656184" cy="1130424"/>
          </a:xfrm>
          <a:prstGeom prst="hex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OBLEČENÍ</a:t>
            </a:r>
            <a:endParaRPr lang="cs-CZ" sz="16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3635896" y="2564904"/>
            <a:ext cx="1656184" cy="1130424"/>
          </a:xfrm>
          <a:prstGeom prst="hex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LÁSKA</a:t>
            </a:r>
            <a:endParaRPr lang="cs-CZ" sz="16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5436096" y="3356992"/>
            <a:ext cx="1656184" cy="1130424"/>
          </a:xfrm>
          <a:prstGeom prst="hex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ZÁŽITEK </a:t>
            </a:r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            Z </a:t>
            </a:r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DOVOLENÉ</a:t>
            </a:r>
            <a:endParaRPr lang="cs-CZ" sz="16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latin typeface="Franklin Gothic Medium" pitchFamily="34" charset="0"/>
              </a:rPr>
              <a:t>SPRÁVNÉ ŘEŠENÍ</a:t>
            </a:r>
            <a:endParaRPr lang="cs-CZ" sz="2800" b="1" dirty="0">
              <a:latin typeface="Franklin Gothic Medium" pitchFamily="34" charset="0"/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643192" cy="532859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>
              <a:buNone/>
            </a:pPr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HMOTNÉ		               	NEHMOTNÉ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5" name="Šestiúhelník 4"/>
          <p:cNvSpPr/>
          <p:nvPr/>
        </p:nvSpPr>
        <p:spPr>
          <a:xfrm>
            <a:off x="5652120" y="2780928"/>
            <a:ext cx="1656184" cy="1130424"/>
          </a:xfrm>
          <a:prstGeom prst="hex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LÁSKA</a:t>
            </a:r>
            <a:endParaRPr lang="cs-CZ" sz="16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6" name="Šestiúhelník 5"/>
          <p:cNvSpPr/>
          <p:nvPr/>
        </p:nvSpPr>
        <p:spPr>
          <a:xfrm>
            <a:off x="5652120" y="3933056"/>
            <a:ext cx="1656184" cy="1130424"/>
          </a:xfrm>
          <a:prstGeom prst="hex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SVOBODA</a:t>
            </a:r>
            <a:endParaRPr lang="cs-CZ" sz="16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7" name="Šestiúhelník 6"/>
          <p:cNvSpPr/>
          <p:nvPr/>
        </p:nvSpPr>
        <p:spPr>
          <a:xfrm>
            <a:off x="5652120" y="5085184"/>
            <a:ext cx="1656184" cy="1130424"/>
          </a:xfrm>
          <a:prstGeom prst="hex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ZÁŽITEK </a:t>
            </a:r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          Z </a:t>
            </a:r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DOVOLENÉ</a:t>
            </a:r>
            <a:endParaRPr lang="cs-CZ" sz="16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8" name="Šestiúhelník 7"/>
          <p:cNvSpPr/>
          <p:nvPr/>
        </p:nvSpPr>
        <p:spPr>
          <a:xfrm>
            <a:off x="899592" y="2708920"/>
            <a:ext cx="1656184" cy="1130424"/>
          </a:xfrm>
          <a:prstGeom prst="hex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KNIHA</a:t>
            </a:r>
            <a:endParaRPr lang="cs-CZ" sz="16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9" name="Šestiúhelník 8"/>
          <p:cNvSpPr/>
          <p:nvPr/>
        </p:nvSpPr>
        <p:spPr>
          <a:xfrm>
            <a:off x="899592" y="3861048"/>
            <a:ext cx="1656184" cy="1130424"/>
          </a:xfrm>
          <a:prstGeom prst="hex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AUTO</a:t>
            </a:r>
            <a:endParaRPr lang="cs-CZ" sz="16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899592" y="5013176"/>
            <a:ext cx="1656184" cy="1130424"/>
          </a:xfrm>
          <a:prstGeom prst="hex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OBLEČENÍ</a:t>
            </a:r>
            <a:endParaRPr lang="cs-CZ" sz="1600" b="1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ZDROJE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Mach, Josef. </a:t>
            </a:r>
            <a:r>
              <a:rPr lang="cs-CZ" sz="2000" i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Ekonomika pro střední odborná učiliště 1.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Praha: nakladatelství Fortuna, 2003. ISBN 80-7168-728-6</a:t>
            </a:r>
          </a:p>
          <a:p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Obrázky: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,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Galerie Office, 16.07.2012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219</TotalTime>
  <Words>211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 DIGITÁLNÍ UČEBNÍ MATERIÁL</vt:lpstr>
      <vt:lpstr>EKONOMICKÉ POTŘEBY</vt:lpstr>
      <vt:lpstr>OBSAH</vt:lpstr>
      <vt:lpstr>POTŘEBA</vt:lpstr>
      <vt:lpstr>ČLENĚNÍ POTŘEB</vt:lpstr>
      <vt:lpstr>ČLENĚNÍ POTŘEB</vt:lpstr>
      <vt:lpstr>ČINITELÉ PŮSOBÍCÍ NA POTŘEBY</vt:lpstr>
      <vt:lpstr>  ROZDĚLTE TYTO POTŘEBY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41</cp:revision>
  <dcterms:modified xsi:type="dcterms:W3CDTF">2013-04-07T17:01:08Z</dcterms:modified>
</cp:coreProperties>
</file>