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86497762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8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Spotřeba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22.07.2012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procesem uspokojování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lidských potřeb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1. ročníku obor kuchař, číšník do předmětu „Ekonomika“. Slouží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                     k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InflateTop">
              <a:avLst/>
            </a:prstTxWarp>
            <a:normAutofit/>
          </a:bodyPr>
          <a:lstStyle/>
          <a:p>
            <a:pPr algn="ctr"/>
            <a:r>
              <a:rPr lang="cs-CZ" sz="9600" dirty="0" smtClean="0">
                <a:effectLst/>
                <a:latin typeface="Franklin Gothic Medium" pitchFamily="34" charset="0"/>
              </a:rPr>
              <a:t>SPOTŘEBA</a:t>
            </a:r>
            <a:endParaRPr lang="cs-CZ" sz="9600" dirty="0">
              <a:effectLst/>
              <a:latin typeface="Franklin Gothic Medium" pitchFamily="34" charset="0"/>
            </a:endParaRPr>
          </a:p>
        </p:txBody>
      </p:sp>
      <p:pic>
        <p:nvPicPr>
          <p:cNvPr id="1027" name="Picture 3" descr="C:\Documents and Settings\Jarda\Local Settings\Temporary Internet Files\Content.IE5\LKQFE4TH\MC900233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861048"/>
            <a:ext cx="1762408" cy="13550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28" name="Picture 4" descr="C:\Documents and Settings\Jarda\Local Settings\Temporary Internet Files\Content.IE5\RK9YVA10\MC9003202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509120"/>
            <a:ext cx="1415491" cy="1826057"/>
          </a:xfrm>
          <a:prstGeom prst="rect">
            <a:avLst/>
          </a:prstGeom>
          <a:noFill/>
          <a:scene3d>
            <a:camera prst="perspectiveBelow"/>
            <a:lightRig rig="threePt" dir="t"/>
          </a:scene3d>
        </p:spPr>
      </p:pic>
      <p:pic>
        <p:nvPicPr>
          <p:cNvPr id="1029" name="Picture 5" descr="C:\Documents and Settings\Jarda\Local Settings\Temporary Internet Files\Content.IE5\FNEK4B0I\MP9003137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645024"/>
            <a:ext cx="3657600" cy="2414016"/>
          </a:xfrm>
          <a:prstGeom prst="ellipse">
            <a:avLst/>
          </a:prstGeom>
          <a:ln>
            <a:noFill/>
          </a:ln>
          <a:effectLst>
            <a:softEdge rad="112500"/>
          </a:effectLst>
          <a:scene3d>
            <a:camera prst="perspectiveLeft"/>
            <a:lightRig rig="threePt" dir="t"/>
          </a:scene3d>
        </p:spPr>
      </p:pic>
      <p:pic>
        <p:nvPicPr>
          <p:cNvPr id="1030" name="Picture 6" descr="C:\Documents and Settings\Jarda\Local Settings\Temporary Internet Files\Content.IE5\ZHWF88S9\MC9002786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5445224"/>
            <a:ext cx="1781251" cy="871423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Spotřeba – definice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Rozdělení </a:t>
            </a:r>
            <a:endParaRPr lang="cs-CZ" sz="28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SPOTŘEBA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712968" cy="438912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latin typeface="Franklin Gothic Medium" pitchFamily="34" charset="0"/>
              </a:rPr>
              <a:t>SPOTŘEBA 	=  USPOKOJENÁ POTŘEBA</a:t>
            </a:r>
          </a:p>
          <a:p>
            <a:pPr algn="ctr">
              <a:buNone/>
            </a:pPr>
            <a:endParaRPr lang="cs-CZ" b="1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lvl="0"/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závěrečná fáze hospodářského procesu</a:t>
            </a:r>
          </a:p>
          <a:p>
            <a:pPr lvl="0"/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spotřebou statků a služeb uspokojujeme své potřeby</a:t>
            </a:r>
          </a:p>
          <a:p>
            <a:pPr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ROZDĚLENÍ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Výrobní –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dochází ke spotřebě surovin, materiálu, energie 	při výrobě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Konečná –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spotřeba lidí, domácností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Jednorázová –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jídlo, suroviny (do jednoho roku)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Franklin Gothic Medium" pitchFamily="34" charset="0"/>
              </a:rPr>
              <a:t>Dlouhodobá –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opotřebení strojů, nástrojů, budov, nábytku atd.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(nad jeden rok)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22.07.2012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145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 DIGITÁLNÍ UČEBNÍ MATERIÁL</vt:lpstr>
      <vt:lpstr>SPOTŘEBA</vt:lpstr>
      <vt:lpstr>OBSAH</vt:lpstr>
      <vt:lpstr>SPOTŘEBA</vt:lpstr>
      <vt:lpstr>ROZDĚLENÍ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21</cp:revision>
  <dcterms:modified xsi:type="dcterms:W3CDTF">2013-04-07T17:06:21Z</dcterms:modified>
</cp:coreProperties>
</file>