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51520" y="620688"/>
            <a:ext cx="7632848" cy="84124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/>
                <a:latin typeface="Franklin Gothic Medium" pitchFamily="34" charset="0"/>
              </a:rPr>
              <a:t> DIGITÁLNÍ UČEBNÍ MATERIÁL</a:t>
            </a:r>
            <a:endParaRPr lang="cs-CZ" sz="4000" b="1" dirty="0">
              <a:effectLst/>
              <a:latin typeface="Franklin Gothic Medium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="" xmlns:p14="http://schemas.microsoft.com/office/powerpoint/2010/main" val="648107546"/>
              </p:ext>
            </p:extLst>
          </p:nvPr>
        </p:nvGraphicFramePr>
        <p:xfrm>
          <a:off x="539552" y="1524196"/>
          <a:ext cx="7272808" cy="44326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55889"/>
                <a:gridCol w="4216919"/>
              </a:tblGrid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838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9</a:t>
                      </a:r>
                      <a:endParaRPr lang="cs-CZ" sz="140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Základy tržní ekonomiky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Životní úroveň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27.07.2012</a:t>
                      </a:r>
                    </a:p>
                  </a:txBody>
                  <a:tcPr/>
                </a:tc>
              </a:tr>
              <a:tr h="91228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se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stupněm 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uspokojování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lidských potřeb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. Materiál je určen pro žáky 1. ročníku obor kuchař, číšník do předmětu „Ekonomika“. Slouží k procvičení učiva na interaktivní tabuli.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996952"/>
            <a:ext cx="7848872" cy="1944216"/>
          </a:xfrm>
        </p:spPr>
        <p:txBody>
          <a:bodyPr>
            <a:prstTxWarp prst="textChevronInverted">
              <a:avLst/>
            </a:prstTxWarp>
          </a:bodyPr>
          <a:lstStyle/>
          <a:p>
            <a:r>
              <a:rPr lang="cs-CZ" dirty="0" smtClean="0"/>
              <a:t>Životní úroveň</a:t>
            </a:r>
            <a:endParaRPr lang="cs-CZ" dirty="0"/>
          </a:p>
        </p:txBody>
      </p:sp>
      <p:pic>
        <p:nvPicPr>
          <p:cNvPr id="1033" name="Picture 9" descr="C:\Documents and Settings\Jarda\Local Settings\Temporary Internet Files\Content.IE5\FLZ3AA1F\MC9004404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5013176"/>
            <a:ext cx="1827886" cy="1506017"/>
          </a:xfrm>
          <a:prstGeom prst="rect">
            <a:avLst/>
          </a:prstGeom>
          <a:noFill/>
        </p:spPr>
      </p:pic>
      <p:pic>
        <p:nvPicPr>
          <p:cNvPr id="1035" name="Picture 11" descr="C:\Documents and Settings\Jarda\Local Settings\Temporary Internet Files\Content.IE5\TZXL0LB3\MC90044039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332656"/>
            <a:ext cx="2743200" cy="27432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obsah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7239000" cy="4322880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Životní úroveň – definice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Rozdělení</a:t>
            </a: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Hodnocení </a:t>
            </a:r>
          </a:p>
          <a:p>
            <a:pPr>
              <a:buNone/>
            </a:pPr>
            <a:endParaRPr lang="cs-CZ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Životní úroveň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7239000" cy="4610912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Je to stupeň uspokojování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hmotných                             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a duševních potřeb lidí</a:t>
            </a:r>
          </a:p>
          <a:p>
            <a:endParaRPr lang="cs-CZ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Jde o souhrn životních podmínek, za nichž jsou potřeby uspokojovány</a:t>
            </a:r>
            <a:endParaRPr lang="cs-CZ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76712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Rozdělení  </a:t>
            </a:r>
            <a:r>
              <a:rPr lang="cs-CZ" sz="4400" dirty="0" err="1" smtClean="0">
                <a:latin typeface="Franklin Gothic Medium" pitchFamily="34" charset="0"/>
              </a:rPr>
              <a:t>žú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Osobní spotřeba obyvatelstva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Společenská spotřeba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Úroveň bydlení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Volný čas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Sociální jistoty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Pracovní podmínky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Životní prostředí</a:t>
            </a:r>
          </a:p>
          <a:p>
            <a:pPr marL="514350" indent="-514350">
              <a:buNone/>
            </a:pPr>
            <a:endParaRPr lang="cs-CZ" sz="4000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20040"/>
            <a:ext cx="7992888" cy="804704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Hodnocení   </a:t>
            </a:r>
            <a:r>
              <a:rPr lang="cs-CZ" sz="4400" dirty="0" err="1" smtClean="0">
                <a:latin typeface="Franklin Gothic Medium" pitchFamily="34" charset="0"/>
              </a:rPr>
              <a:t>žú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9416"/>
            <a:ext cx="7992888" cy="484632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PROVÁDÍ SE SROVNÁNÍM </a:t>
            </a:r>
          </a:p>
          <a:p>
            <a:pPr algn="ctr">
              <a:buNone/>
            </a:pPr>
            <a:endParaRPr lang="cs-CZ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endParaRPr lang="cs-CZ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endParaRPr lang="cs-CZ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Franklin Gothic Medium" pitchFamily="34" charset="0"/>
              </a:rPr>
              <a:t>NEPŘÍMÝCH UKAZATELŮ 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	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Franklin Gothic Medium" pitchFamily="34" charset="0"/>
              </a:rPr>
              <a:t>DÍLČÍCH UKAZATELŮ</a:t>
            </a:r>
          </a:p>
          <a:p>
            <a:pPr>
              <a:buNone/>
            </a:pPr>
            <a:endParaRPr lang="cs-CZ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-  výkonnost národního		- potřebná doba práce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 	hospodářství			  ke koupi určitého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- 	reálná mzda pracovníka	  statku a služby</a:t>
            </a:r>
          </a:p>
          <a:p>
            <a:pPr>
              <a:buNone/>
            </a:pPr>
            <a:endParaRPr lang="cs-CZ" dirty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4" name="Šipka nahoru, doprava i doleva 3"/>
          <p:cNvSpPr/>
          <p:nvPr/>
        </p:nvSpPr>
        <p:spPr>
          <a:xfrm>
            <a:off x="2843808" y="2132856"/>
            <a:ext cx="2664296" cy="1138424"/>
          </a:xfrm>
          <a:prstGeom prst="leftRightUp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Šipka dolů 4"/>
          <p:cNvSpPr/>
          <p:nvPr/>
        </p:nvSpPr>
        <p:spPr>
          <a:xfrm>
            <a:off x="1619672" y="4005064"/>
            <a:ext cx="484632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6084168" y="4005064"/>
            <a:ext cx="484632" cy="5040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zdroje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Mach, Josef. </a:t>
            </a:r>
            <a:r>
              <a:rPr lang="cs-CZ" sz="2000" i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Ekonomika pro střední odborná učiliště 1.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Praha: nakladatelství Fortuna, 2003. ISBN 80-7168-728-6</a:t>
            </a:r>
          </a:p>
          <a:p>
            <a:endParaRPr lang="cs-CZ" sz="2000" dirty="0" smtClean="0">
              <a:solidFill>
                <a:schemeClr val="tx2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Obrázky: </a:t>
            </a:r>
          </a:p>
          <a:p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,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Franklin Gothic Medium" pitchFamily="34" charset="0"/>
              </a:rPr>
              <a:t>Galerie Office, 27.07.2012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38</TotalTime>
  <Words>191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 DIGITÁLNÍ UČEBNÍ MATERIÁL</vt:lpstr>
      <vt:lpstr>Životní úroveň</vt:lpstr>
      <vt:lpstr>obsah</vt:lpstr>
      <vt:lpstr>Životní úroveň</vt:lpstr>
      <vt:lpstr>Rozdělení  žú</vt:lpstr>
      <vt:lpstr>Hodnocení   žú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17</cp:revision>
  <dcterms:modified xsi:type="dcterms:W3CDTF">2013-04-07T17:08:47Z</dcterms:modified>
</cp:coreProperties>
</file>