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tx>
        <c:rich>
          <a:bodyPr/>
          <a:lstStyle/>
          <a:p>
            <a:pPr>
              <a:defRPr b="1"/>
            </a:pPr>
            <a:r>
              <a:rPr lang="cs-CZ" b="1">
                <a:solidFill>
                  <a:srgbClr val="002060"/>
                </a:solidFill>
                <a:latin typeface="Franklin Gothic Medium" pitchFamily="34" charset="0"/>
              </a:rPr>
              <a:t>KŘIVKA </a:t>
            </a:r>
            <a:r>
              <a:rPr lang="en-US" b="1">
                <a:solidFill>
                  <a:srgbClr val="002060"/>
                </a:solidFill>
                <a:latin typeface="Franklin Gothic Medium" pitchFamily="34" charset="0"/>
              </a:rPr>
              <a:t>POPTÁVK</a:t>
            </a:r>
            <a:r>
              <a:rPr lang="cs-CZ" b="1">
                <a:solidFill>
                  <a:srgbClr val="002060"/>
                </a:solidFill>
                <a:latin typeface="Franklin Gothic Medium" pitchFamily="34" charset="0"/>
              </a:rPr>
              <a:t>Y</a:t>
            </a:r>
            <a:endParaRPr lang="en-US" b="1">
              <a:solidFill>
                <a:srgbClr val="002060"/>
              </a:solidFill>
              <a:latin typeface="Franklin Gothic Medium" pitchFamily="34" charset="0"/>
            </a:endParaRPr>
          </a:p>
        </c:rich>
      </c:tx>
      <c:layout/>
    </c:title>
    <c:plotArea>
      <c:layout/>
      <c:scatterChart>
        <c:scatterStyle val="smoothMarker"/>
        <c:ser>
          <c:idx val="0"/>
          <c:order val="0"/>
          <c:tx>
            <c:strRef>
              <c:f>List1!$B$1</c:f>
              <c:strCache>
                <c:ptCount val="1"/>
                <c:pt idx="0">
                  <c:v>poptávka</c:v>
                </c:pt>
              </c:strCache>
            </c:strRef>
          </c:tx>
          <c:marker>
            <c:symbol val="none"/>
          </c:marker>
          <c:xVal>
            <c:numRef>
              <c:f>List1!$A$2:$A$9</c:f>
              <c:numCache>
                <c:formatCode>General</c:formatCode>
                <c:ptCount val="8"/>
                <c:pt idx="0">
                  <c:v>1</c:v>
                </c:pt>
                <c:pt idx="1">
                  <c:v>2</c:v>
                </c:pt>
                <c:pt idx="2">
                  <c:v>4</c:v>
                </c:pt>
                <c:pt idx="3">
                  <c:v>7</c:v>
                </c:pt>
                <c:pt idx="4">
                  <c:v>10</c:v>
                </c:pt>
                <c:pt idx="5">
                  <c:v>14</c:v>
                </c:pt>
                <c:pt idx="6">
                  <c:v>20</c:v>
                </c:pt>
                <c:pt idx="7">
                  <c:v>30</c:v>
                </c:pt>
              </c:numCache>
            </c:numRef>
          </c:xVal>
          <c:yVal>
            <c:numRef>
              <c:f>List1!$B$2:$B$9</c:f>
              <c:numCache>
                <c:formatCode>General</c:formatCode>
                <c:ptCount val="8"/>
                <c:pt idx="0">
                  <c:v>40</c:v>
                </c:pt>
                <c:pt idx="1">
                  <c:v>35</c:v>
                </c:pt>
                <c:pt idx="2">
                  <c:v>30</c:v>
                </c:pt>
                <c:pt idx="3">
                  <c:v>25</c:v>
                </c:pt>
                <c:pt idx="4">
                  <c:v>20</c:v>
                </c:pt>
                <c:pt idx="5">
                  <c:v>15</c:v>
                </c:pt>
                <c:pt idx="6">
                  <c:v>10</c:v>
                </c:pt>
                <c:pt idx="7">
                  <c:v>5</c:v>
                </c:pt>
              </c:numCache>
            </c:numRef>
          </c:yVal>
          <c:smooth val="1"/>
        </c:ser>
        <c:axId val="59811328"/>
        <c:axId val="68708224"/>
      </c:scatterChart>
      <c:valAx>
        <c:axId val="59811328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 sz="2400">
                    <a:solidFill>
                      <a:schemeClr val="bg2">
                        <a:lumMod val="25000"/>
                      </a:schemeClr>
                    </a:solidFill>
                  </a:defRPr>
                </a:pPr>
                <a:r>
                  <a:rPr lang="cs-CZ" sz="2400" dirty="0">
                    <a:solidFill>
                      <a:schemeClr val="bg2">
                        <a:lumMod val="25000"/>
                      </a:schemeClr>
                    </a:solidFill>
                    <a:latin typeface="Franklin Gothic Medium" pitchFamily="34" charset="0"/>
                  </a:rPr>
                  <a:t>poptávkové množství</a:t>
                </a:r>
              </a:p>
            </c:rich>
          </c:tx>
          <c:layout/>
        </c:title>
        <c:numFmt formatCode="General" sourceLinked="1"/>
        <c:majorTickMark val="none"/>
        <c:tickLblPos val="nextTo"/>
        <c:crossAx val="68708224"/>
        <c:crosses val="autoZero"/>
        <c:crossBetween val="midCat"/>
      </c:valAx>
      <c:valAx>
        <c:axId val="68708224"/>
        <c:scaling>
          <c:orientation val="minMax"/>
        </c:scaling>
        <c:axPos val="l"/>
        <c:majorGridlines/>
        <c:title>
          <c:tx>
            <c:rich>
              <a:bodyPr/>
              <a:lstStyle/>
              <a:p>
                <a:pPr>
                  <a:defRPr sz="2400" b="1">
                    <a:solidFill>
                      <a:schemeClr val="bg2">
                        <a:lumMod val="25000"/>
                      </a:schemeClr>
                    </a:solidFill>
                    <a:latin typeface="Franklin Gothic Medium" pitchFamily="34" charset="0"/>
                  </a:defRPr>
                </a:pPr>
                <a:r>
                  <a:rPr lang="cs-CZ" sz="2400" b="1">
                    <a:solidFill>
                      <a:schemeClr val="bg2">
                        <a:lumMod val="25000"/>
                      </a:schemeClr>
                    </a:solidFill>
                    <a:latin typeface="Franklin Gothic Medium" pitchFamily="34" charset="0"/>
                  </a:rPr>
                  <a:t>cena</a:t>
                </a:r>
              </a:p>
            </c:rich>
          </c:tx>
          <c:layout/>
        </c:title>
        <c:numFmt formatCode="General" sourceLinked="1"/>
        <c:majorTickMark val="none"/>
        <c:tickLblPos val="nextTo"/>
        <c:crossAx val="59811328"/>
        <c:crosses val="autoZero"/>
        <c:crossBetween val="midCat"/>
      </c:valAx>
    </c:plotArea>
    <c:legend>
      <c:legendPos val="r"/>
      <c:layout/>
      <c:txPr>
        <a:bodyPr/>
        <a:lstStyle/>
        <a:p>
          <a:pPr>
            <a:defRPr sz="1400" b="1">
              <a:solidFill>
                <a:schemeClr val="bg2">
                  <a:lumMod val="25000"/>
                </a:schemeClr>
              </a:solidFill>
              <a:latin typeface="Franklin Gothic Medium" pitchFamily="34" charset="0"/>
            </a:defRPr>
          </a:pPr>
          <a:endParaRPr lang="cs-CZ"/>
        </a:p>
      </c:txPr>
    </c:legend>
    <c:plotVisOnly val="1"/>
  </c:chart>
  <c:spPr>
    <a:solidFill>
      <a:schemeClr val="accent4">
        <a:lumMod val="40000"/>
        <a:lumOff val="60000"/>
      </a:schemeClr>
    </a:solidFill>
  </c:sp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3768" y="0"/>
            <a:ext cx="6172200" cy="720080"/>
          </a:xfrm>
        </p:spPr>
        <p:txBody>
          <a:bodyPr/>
          <a:lstStyle/>
          <a:p>
            <a:pPr algn="ctr"/>
            <a:r>
              <a:rPr lang="cs-CZ" sz="2800" dirty="0" smtClean="0">
                <a:latin typeface="Franklin Gothic Medium" pitchFamily="34" charset="0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483768" y="764704"/>
          <a:ext cx="6408712" cy="50993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4356"/>
                <a:gridCol w="3204356"/>
              </a:tblGrid>
              <a:tr h="3092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92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92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13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60995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92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92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Základy tržní ekonomiky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92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Poptávka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92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92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92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04.11.2012</a:t>
                      </a:r>
                    </a:p>
                  </a:txBody>
                  <a:tcPr/>
                </a:tc>
              </a:tr>
              <a:tr h="114365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se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základním prvkem tržního mechanismu – poptávka</a:t>
                      </a:r>
                      <a:r>
                        <a:rPr lang="cs-CZ" sz="1400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. </a:t>
                      </a: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je určen pro žáky 1. ročníku obor kuchař, číšník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980728"/>
            <a:ext cx="6172200" cy="2053590"/>
          </a:xfrm>
        </p:spPr>
        <p:txBody>
          <a:bodyPr>
            <a:prstTxWarp prst="textCanUp">
              <a:avLst/>
            </a:prstTxWarp>
            <a:normAutofit/>
          </a:bodyPr>
          <a:lstStyle/>
          <a:p>
            <a:r>
              <a:rPr lang="cs-CZ" sz="9600" dirty="0" smtClean="0">
                <a:ln>
                  <a:solidFill>
                    <a:srgbClr val="FF0000"/>
                  </a:solidFill>
                </a:ln>
                <a:latin typeface="Franklin Gothic Medium" pitchFamily="34" charset="0"/>
              </a:rPr>
              <a:t>POPTÁVKA</a:t>
            </a:r>
            <a:endParaRPr lang="cs-CZ" sz="9600" dirty="0">
              <a:ln>
                <a:solidFill>
                  <a:srgbClr val="FF0000"/>
                </a:solidFill>
              </a:ln>
              <a:latin typeface="Franklin Gothic Medium" pitchFamily="34" charset="0"/>
            </a:endParaRPr>
          </a:p>
        </p:txBody>
      </p:sp>
      <p:pic>
        <p:nvPicPr>
          <p:cNvPr id="1026" name="Picture 2" descr="C:\Documents and Settings\Jarda\Local Settings\Temporary Internet Files\Content.IE5\BX10V6N6\MC90044171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996952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OBSAH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276872"/>
            <a:ext cx="7467600" cy="422568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Poptávka – pojem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Faktory ovlivňující poptávku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Rozdělení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POPTÁVKA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	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POŽADOVANÉ ZBOŽÍ, KTERÉ JSOU KUPUJÍCÍ OCHOTNI KOUPIT ZA URČITOU CENU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pic>
        <p:nvPicPr>
          <p:cNvPr id="2050" name="Picture 2" descr="C:\Documents and Settings\Jarda\Local Settings\Temporary Internet Files\Content.IE5\BX10V6N6\MC9003890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492896"/>
            <a:ext cx="3816424" cy="37444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98072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POPTÁVKA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80728"/>
            <a:ext cx="7467600" cy="54006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POPTÁVKA VYJADŘUJE FUNKČNÍ ZÁVISLOST MEZI MNOŽSTVÍM POPTÁVANÉ PRODUKCE A JEHO CENOU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Příklad poptávkové tabulky</a:t>
            </a:r>
          </a:p>
          <a:p>
            <a:pPr algn="ctr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2780928"/>
          <a:ext cx="7560840" cy="3558112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3751070"/>
                <a:gridCol w="3809770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CENA 1 KS HAMBURGERU (KČ)</a:t>
                      </a:r>
                      <a:endParaRPr lang="cs-CZ" sz="1800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POPTÁVKOVÉ MNOŽSTVÍ</a:t>
                      </a:r>
                      <a:endParaRPr lang="cs-CZ" sz="180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92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40,-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35,-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30,-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4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25,-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7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20,-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10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15,-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14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10,-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20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5,-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30</a:t>
                      </a:r>
                      <a:endParaRPr lang="cs-CZ" b="1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Jarda\Local Settings\Temporary Internet Files\Content.IE5\NDVNJ7RX\MC9004404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3356992"/>
            <a:ext cx="1828800" cy="172720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POPTÁVKA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124744"/>
            <a:ext cx="7467600" cy="4873752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ÚDAJE Z POPTÁVKOVÉ TABULKY VYNESENÉ DO GRAFU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graphicFrame>
        <p:nvGraphicFramePr>
          <p:cNvPr id="4" name="Graf 3"/>
          <p:cNvGraphicFramePr/>
          <p:nvPr/>
        </p:nvGraphicFramePr>
        <p:xfrm>
          <a:off x="539552" y="1700808"/>
          <a:ext cx="7344816" cy="47525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70609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FAKTORY OVLIVŇUJÍCÍ POPTÁVKU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643192" cy="498916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3600" b="1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Cena kupovaného zboží</a:t>
            </a:r>
          </a:p>
          <a:p>
            <a:pPr>
              <a:buNone/>
            </a:pPr>
            <a:endParaRPr lang="cs-CZ" sz="3600" b="1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Výše příjmů</a:t>
            </a:r>
          </a:p>
          <a:p>
            <a:pPr>
              <a:buNone/>
            </a:pPr>
            <a:endParaRPr lang="cs-CZ" sz="3600" b="1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Zvyky a preference kupujících</a:t>
            </a:r>
            <a:endParaRPr lang="cs-CZ" sz="3600" b="1" dirty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ROZDĚLENÍ POPTÁVKY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b="1" dirty="0" smtClean="0">
              <a:solidFill>
                <a:srgbClr val="00B050"/>
              </a:solidFill>
              <a:latin typeface="Franklin Gothic Medium" pitchFamily="34" charset="0"/>
            </a:endParaRPr>
          </a:p>
          <a:p>
            <a:r>
              <a:rPr lang="cs-CZ" b="1" dirty="0" smtClean="0">
                <a:solidFill>
                  <a:srgbClr val="00B050"/>
                </a:solidFill>
                <a:latin typeface="Franklin Gothic Medium" pitchFamily="34" charset="0"/>
              </a:rPr>
              <a:t>AGREGÁTNÍ -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	vyjadřuje sumu všech 				zamýšlených koupí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r>
              <a:rPr lang="cs-CZ" b="1" dirty="0" smtClean="0">
                <a:solidFill>
                  <a:srgbClr val="00B050"/>
                </a:solidFill>
                <a:latin typeface="Franklin Gothic Medium" pitchFamily="34" charset="0"/>
              </a:rPr>
              <a:t>INDIVIDUÁLNÍ -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	vyjadřuje poptávku jednoho 			kupujícího po veškerém zboží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r>
              <a:rPr lang="cs-CZ" b="1" dirty="0" smtClean="0">
                <a:solidFill>
                  <a:srgbClr val="00B050"/>
                </a:solidFill>
                <a:latin typeface="Franklin Gothic Medium" pitchFamily="34" charset="0"/>
              </a:rPr>
              <a:t>DÍLČÍ -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		představuje poptávku všech 			kupujících po jednom druhu 			zboží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496944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Franklin Gothic Medium" pitchFamily="34" charset="0"/>
              </a:rPr>
              <a:t/>
            </a:r>
            <a:br>
              <a:rPr lang="cs-CZ" b="1" dirty="0" smtClean="0">
                <a:latin typeface="Franklin Gothic Medium" pitchFamily="34" charset="0"/>
              </a:rPr>
            </a:br>
            <a:r>
              <a:rPr lang="cs-CZ" b="1" dirty="0" smtClean="0">
                <a:latin typeface="Franklin Gothic Medium" pitchFamily="34" charset="0"/>
              </a:rPr>
              <a:t/>
            </a:r>
            <a:br>
              <a:rPr lang="cs-CZ" b="1" dirty="0" smtClean="0">
                <a:latin typeface="Franklin Gothic Medium" pitchFamily="34" charset="0"/>
              </a:rPr>
            </a:br>
            <a:r>
              <a:rPr lang="cs-CZ" b="1" dirty="0" smtClean="0">
                <a:latin typeface="Franklin Gothic Medium" pitchFamily="34" charset="0"/>
              </a:rPr>
              <a:t/>
            </a:r>
            <a:br>
              <a:rPr lang="cs-CZ" b="1" dirty="0" smtClean="0">
                <a:latin typeface="Franklin Gothic Medium" pitchFamily="34" charset="0"/>
              </a:rPr>
            </a:br>
            <a:r>
              <a:rPr lang="cs-CZ" sz="3100" b="1" dirty="0" smtClean="0">
                <a:latin typeface="Franklin Gothic Medium" pitchFamily="34" charset="0"/>
              </a:rPr>
              <a:t>ZAKROUŽKUJTE FAKTORY OVLIVŇUJÍCÍ POPTÁVKU</a:t>
            </a:r>
            <a:r>
              <a:rPr lang="cs-CZ" b="1" dirty="0" smtClean="0">
                <a:latin typeface="Franklin Gothic Medium" pitchFamily="34" charset="0"/>
              </a:rPr>
              <a:t/>
            </a:r>
            <a:br>
              <a:rPr lang="cs-CZ" b="1" dirty="0" smtClean="0">
                <a:latin typeface="Franklin Gothic Medium" pitchFamily="34" charset="0"/>
              </a:rPr>
            </a:br>
            <a:r>
              <a:rPr lang="cs-CZ" sz="2200" b="1" dirty="0" smtClean="0">
                <a:solidFill>
                  <a:schemeClr val="tx1"/>
                </a:solidFill>
                <a:latin typeface="Franklin Gothic Medium" pitchFamily="34" charset="0"/>
              </a:rPr>
              <a:t>Zapište do pracovního listu</a:t>
            </a:r>
            <a:r>
              <a:rPr lang="cs-CZ" b="1" dirty="0" smtClean="0">
                <a:latin typeface="Franklin Gothic Medium" pitchFamily="34" charset="0"/>
              </a:rPr>
              <a:t/>
            </a:r>
            <a:br>
              <a:rPr lang="cs-CZ" b="1" dirty="0" smtClean="0">
                <a:latin typeface="Franklin Gothic Medium" pitchFamily="34" charset="0"/>
              </a:rPr>
            </a:br>
            <a:r>
              <a:rPr lang="cs-CZ" b="1" dirty="0" smtClean="0">
                <a:latin typeface="Franklin Gothic Medium" pitchFamily="34" charset="0"/>
              </a:rPr>
              <a:t> </a:t>
            </a:r>
            <a:endParaRPr lang="cs-CZ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340768"/>
            <a:ext cx="8424936" cy="513318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Franklin Gothic Medium" pitchFamily="34" charset="0"/>
              </a:rPr>
              <a:t>Cena kupovaného zboží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  <a:latin typeface="Franklin Gothic Medium" pitchFamily="34" charset="0"/>
              </a:rPr>
              <a:t>Cena prodávaného zboží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rgbClr val="00B0F0"/>
                </a:solidFill>
                <a:latin typeface="Franklin Gothic Medium" pitchFamily="34" charset="0"/>
              </a:rPr>
              <a:t>Výše příjmů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Výrobní náklady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Franklin Gothic Medium" pitchFamily="34" charset="0"/>
              </a:rPr>
              <a:t>Změny výrobních podmínek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Zvyky a preference kupujících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496944" cy="136815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Franklin Gothic Medium" pitchFamily="34" charset="0"/>
              </a:rPr>
              <a:t/>
            </a:r>
            <a:br>
              <a:rPr lang="cs-CZ" b="1" dirty="0" smtClean="0">
                <a:latin typeface="Franklin Gothic Medium" pitchFamily="34" charset="0"/>
              </a:rPr>
            </a:br>
            <a:r>
              <a:rPr lang="cs-CZ" b="1" dirty="0" smtClean="0">
                <a:latin typeface="Franklin Gothic Medium" pitchFamily="34" charset="0"/>
              </a:rPr>
              <a:t/>
            </a:r>
            <a:br>
              <a:rPr lang="cs-CZ" b="1" dirty="0" smtClean="0">
                <a:latin typeface="Franklin Gothic Medium" pitchFamily="34" charset="0"/>
              </a:rPr>
            </a:br>
            <a:r>
              <a:rPr lang="cs-CZ" b="1" dirty="0" smtClean="0">
                <a:latin typeface="Franklin Gothic Medium" pitchFamily="34" charset="0"/>
              </a:rPr>
              <a:t/>
            </a:r>
            <a:br>
              <a:rPr lang="cs-CZ" b="1" dirty="0" smtClean="0">
                <a:latin typeface="Franklin Gothic Medium" pitchFamily="34" charset="0"/>
              </a:rPr>
            </a:br>
            <a:r>
              <a:rPr lang="cs-CZ" sz="3100" b="1" dirty="0" smtClean="0">
                <a:latin typeface="Franklin Gothic Medium" pitchFamily="34" charset="0"/>
              </a:rPr>
              <a:t>správné řešení</a:t>
            </a:r>
            <a:r>
              <a:rPr lang="cs-CZ" b="1" dirty="0" smtClean="0">
                <a:latin typeface="Franklin Gothic Medium" pitchFamily="34" charset="0"/>
              </a:rPr>
              <a:t/>
            </a:r>
            <a:br>
              <a:rPr lang="cs-CZ" b="1" dirty="0" smtClean="0">
                <a:latin typeface="Franklin Gothic Medium" pitchFamily="34" charset="0"/>
              </a:rPr>
            </a:br>
            <a:r>
              <a:rPr lang="cs-CZ" b="1" dirty="0" smtClean="0">
                <a:latin typeface="Franklin Gothic Medium" pitchFamily="34" charset="0"/>
              </a:rPr>
              <a:t/>
            </a:r>
            <a:br>
              <a:rPr lang="cs-CZ" b="1" dirty="0" smtClean="0">
                <a:latin typeface="Franklin Gothic Medium" pitchFamily="34" charset="0"/>
              </a:rPr>
            </a:br>
            <a:r>
              <a:rPr lang="cs-CZ" b="1" dirty="0" smtClean="0">
                <a:latin typeface="Franklin Gothic Medium" pitchFamily="34" charset="0"/>
              </a:rPr>
              <a:t> </a:t>
            </a:r>
            <a:endParaRPr lang="cs-CZ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764704"/>
            <a:ext cx="8568952" cy="570924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Franklin Gothic Medium" pitchFamily="34" charset="0"/>
              </a:rPr>
              <a:t>Cena kupovaného zboží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  <a:latin typeface="Franklin Gothic Medium" pitchFamily="34" charset="0"/>
              </a:rPr>
              <a:t>Cena prodávaného zboží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rgbClr val="00B0F0"/>
                </a:solidFill>
                <a:latin typeface="Franklin Gothic Medium" pitchFamily="34" charset="0"/>
              </a:rPr>
              <a:t>Výše příjmů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Výrobní náklady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Franklin Gothic Medium" pitchFamily="34" charset="0"/>
              </a:rPr>
              <a:t>Změny výrobních podmínek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Zvyky a preference kupujících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1835696" y="908720"/>
            <a:ext cx="5328592" cy="1080120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Franklin Gothic Medium" pitchFamily="34" charset="0"/>
              </a:rPr>
              <a:t>Cena kupovaného zboží</a:t>
            </a:r>
          </a:p>
        </p:txBody>
      </p:sp>
      <p:sp>
        <p:nvSpPr>
          <p:cNvPr id="6" name="Elipsa 5"/>
          <p:cNvSpPr/>
          <p:nvPr/>
        </p:nvSpPr>
        <p:spPr>
          <a:xfrm>
            <a:off x="1907704" y="5373216"/>
            <a:ext cx="5328592" cy="1080120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Zvyky a preference kupujících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1835696" y="2564904"/>
            <a:ext cx="5328592" cy="1080120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400" dirty="0" smtClean="0">
                <a:solidFill>
                  <a:srgbClr val="00B0F0"/>
                </a:solidFill>
                <a:latin typeface="Franklin Gothic Medium" pitchFamily="34" charset="0"/>
              </a:rPr>
              <a:t>Výše příjmů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zdroje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Mach, Josef. </a:t>
            </a:r>
            <a:r>
              <a:rPr lang="cs-CZ" sz="2000" i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Ekonomika pro střední odborná učiliště 1.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Praha: nakladatelství Fortuna, 2003. ISBN 80-7168-728-6</a:t>
            </a:r>
          </a:p>
          <a:p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,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Galerie Office, 04.11.2012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120</TotalTime>
  <Words>253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DIGITÁLNÍ UČEBNÍ MATERIÁL</vt:lpstr>
      <vt:lpstr>POPTÁVKA</vt:lpstr>
      <vt:lpstr>OBSAH</vt:lpstr>
      <vt:lpstr>POPTÁVKA</vt:lpstr>
      <vt:lpstr>POPTÁVKA</vt:lpstr>
      <vt:lpstr>POPTÁVKA</vt:lpstr>
      <vt:lpstr>FAKTORY OVLIVŇUJÍCÍ POPTÁVKU</vt:lpstr>
      <vt:lpstr>ROZDĚLENÍ POPTÁVKY</vt:lpstr>
      <vt:lpstr>   ZAKROUŽKUJTE FAKTORY OVLIVŇUJÍCÍ POPTÁVKU Zapište do pracovního listu  </vt:lpstr>
      <vt:lpstr>   správné řešení  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cp:lastModifiedBy>J.Konig</cp:lastModifiedBy>
  <cp:revision>32</cp:revision>
  <dcterms:modified xsi:type="dcterms:W3CDTF">2013-03-30T17:09:13Z</dcterms:modified>
</cp:coreProperties>
</file>