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 sz="2800">
                <a:latin typeface="Franklin Gothic Medium" pitchFamily="34" charset="0"/>
              </a:defRPr>
            </a:pPr>
            <a:r>
              <a:rPr lang="cs-CZ" sz="2800">
                <a:latin typeface="Franklin Gothic Medium" pitchFamily="34" charset="0"/>
              </a:rPr>
              <a:t>KŘIVKA </a:t>
            </a:r>
            <a:r>
              <a:rPr lang="en-US" sz="2800">
                <a:latin typeface="Franklin Gothic Medium" pitchFamily="34" charset="0"/>
              </a:rPr>
              <a:t>NABÍDKA</a:t>
            </a:r>
          </a:p>
        </c:rich>
      </c:tx>
      <c:layout/>
    </c:title>
    <c:plotArea>
      <c:layout/>
      <c:scatterChart>
        <c:scatterStyle val="smoothMarker"/>
        <c:ser>
          <c:idx val="0"/>
          <c:order val="0"/>
          <c:tx>
            <c:strRef>
              <c:f>List1!$B$1</c:f>
              <c:strCache>
                <c:ptCount val="1"/>
                <c:pt idx="0">
                  <c:v>nabídka</c:v>
                </c:pt>
              </c:strCache>
            </c:strRef>
          </c:tx>
          <c:marker>
            <c:symbol val="none"/>
          </c:marker>
          <c:xVal>
            <c:numRef>
              <c:f>List1!$A$2:$A$9</c:f>
              <c:numCache>
                <c:formatCode>General</c:formatCode>
                <c:ptCount val="8"/>
                <c:pt idx="0">
                  <c:v>3</c:v>
                </c:pt>
                <c:pt idx="1">
                  <c:v>9</c:v>
                </c:pt>
                <c:pt idx="2">
                  <c:v>14</c:v>
                </c:pt>
                <c:pt idx="3">
                  <c:v>18</c:v>
                </c:pt>
                <c:pt idx="4">
                  <c:v>21</c:v>
                </c:pt>
                <c:pt idx="5">
                  <c:v>25</c:v>
                </c:pt>
                <c:pt idx="6">
                  <c:v>28</c:v>
                </c:pt>
                <c:pt idx="7">
                  <c:v>30</c:v>
                </c:pt>
              </c:numCache>
            </c:numRef>
          </c:xVal>
          <c:yVal>
            <c:numRef>
              <c:f>List1!$B$2:$B$9</c:f>
              <c:numCache>
                <c:formatCode>General</c:formatCode>
                <c:ptCount val="8"/>
                <c:pt idx="0">
                  <c:v>5</c:v>
                </c:pt>
                <c:pt idx="1">
                  <c:v>10</c:v>
                </c:pt>
                <c:pt idx="2">
                  <c:v>15</c:v>
                </c:pt>
                <c:pt idx="3">
                  <c:v>20</c:v>
                </c:pt>
                <c:pt idx="4">
                  <c:v>25</c:v>
                </c:pt>
                <c:pt idx="5">
                  <c:v>30</c:v>
                </c:pt>
                <c:pt idx="6">
                  <c:v>35</c:v>
                </c:pt>
                <c:pt idx="7">
                  <c:v>40</c:v>
                </c:pt>
              </c:numCache>
            </c:numRef>
          </c:yVal>
          <c:smooth val="1"/>
        </c:ser>
        <c:axId val="155738112"/>
        <c:axId val="155740032"/>
      </c:scatterChart>
      <c:valAx>
        <c:axId val="155738112"/>
        <c:scaling>
          <c:orientation val="minMax"/>
        </c:scaling>
        <c:axPos val="b"/>
        <c:title>
          <c:tx>
            <c:rich>
              <a:bodyPr/>
              <a:lstStyle/>
              <a:p>
                <a:pPr>
                  <a:defRPr sz="2400">
                    <a:solidFill>
                      <a:schemeClr val="accent2">
                        <a:lumMod val="50000"/>
                      </a:schemeClr>
                    </a:solidFill>
                    <a:latin typeface="Franklin Gothic Medium" pitchFamily="34" charset="0"/>
                  </a:defRPr>
                </a:pPr>
                <a:r>
                  <a:rPr lang="cs-CZ" sz="2400">
                    <a:solidFill>
                      <a:schemeClr val="accent2">
                        <a:lumMod val="50000"/>
                      </a:schemeClr>
                    </a:solidFill>
                    <a:latin typeface="Franklin Gothic Medium" pitchFamily="34" charset="0"/>
                  </a:rPr>
                  <a:t>nabídkové množství</a:t>
                </a:r>
              </a:p>
            </c:rich>
          </c:tx>
          <c:layout/>
        </c:title>
        <c:numFmt formatCode="General" sourceLinked="1"/>
        <c:majorTickMark val="none"/>
        <c:tickLblPos val="nextTo"/>
        <c:crossAx val="155740032"/>
        <c:crosses val="autoZero"/>
        <c:crossBetween val="midCat"/>
      </c:valAx>
      <c:valAx>
        <c:axId val="155740032"/>
        <c:scaling>
          <c:orientation val="minMax"/>
        </c:scaling>
        <c:axPos val="l"/>
        <c:majorGridlines/>
        <c:title>
          <c:tx>
            <c:rich>
              <a:bodyPr/>
              <a:lstStyle/>
              <a:p>
                <a:pPr>
                  <a:defRPr sz="2400">
                    <a:solidFill>
                      <a:schemeClr val="accent2">
                        <a:lumMod val="50000"/>
                      </a:schemeClr>
                    </a:solidFill>
                    <a:latin typeface="Franklin Gothic Medium" pitchFamily="34" charset="0"/>
                  </a:defRPr>
                </a:pPr>
                <a:r>
                  <a:rPr lang="cs-CZ" sz="2400">
                    <a:solidFill>
                      <a:schemeClr val="accent2">
                        <a:lumMod val="50000"/>
                      </a:schemeClr>
                    </a:solidFill>
                    <a:latin typeface="Franklin Gothic Medium" pitchFamily="34" charset="0"/>
                  </a:rPr>
                  <a:t>cena</a:t>
                </a:r>
              </a:p>
            </c:rich>
          </c:tx>
          <c:layout/>
        </c:title>
        <c:numFmt formatCode="General" sourceLinked="1"/>
        <c:majorTickMark val="none"/>
        <c:tickLblPos val="nextTo"/>
        <c:crossAx val="155738112"/>
        <c:crosses val="autoZero"/>
        <c:crossBetween val="midCat"/>
      </c:valAx>
    </c:plotArea>
    <c:legend>
      <c:legendPos val="r"/>
      <c:layout/>
      <c:txPr>
        <a:bodyPr/>
        <a:lstStyle/>
        <a:p>
          <a:pPr>
            <a:defRPr sz="1400" b="1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defRPr>
          </a:pPr>
          <a:endParaRPr lang="cs-CZ"/>
        </a:p>
      </c:txPr>
    </c:legend>
    <c:plotVisOnly val="1"/>
  </c:chart>
  <c:spPr>
    <a:gradFill rotWithShape="1">
      <a:gsLst>
        <a:gs pos="0">
          <a:schemeClr val="accent2">
            <a:tint val="35000"/>
            <a:satMod val="253000"/>
          </a:schemeClr>
        </a:gs>
        <a:gs pos="50000">
          <a:schemeClr val="accent2">
            <a:tint val="42000"/>
            <a:satMod val="255000"/>
          </a:schemeClr>
        </a:gs>
        <a:gs pos="97000">
          <a:schemeClr val="accent2">
            <a:tint val="53000"/>
            <a:satMod val="260000"/>
          </a:schemeClr>
        </a:gs>
        <a:gs pos="100000">
          <a:schemeClr val="accent2">
            <a:tint val="56000"/>
            <a:satMod val="275000"/>
          </a:schemeClr>
        </a:gs>
      </a:gsLst>
      <a:path path="circle">
        <a:fillToRect l="50000" t="50000" r="50000" b="50000"/>
      </a:path>
    </a:gradFill>
    <a:ln w="9525" cap="flat" cmpd="sng" algn="ctr">
      <a:solidFill>
        <a:schemeClr val="accent2"/>
      </a:solidFill>
      <a:prstDash val="solid"/>
    </a:ln>
    <a:effectLst>
      <a:outerShdw blurRad="63500" dist="25400" dir="5400000" rotWithShape="0">
        <a:srgbClr val="000000">
          <a:alpha val="43137"/>
        </a:srgbClr>
      </a:outerShdw>
    </a:effectLst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54882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052736"/>
          <a:ext cx="7296472" cy="48615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8236"/>
                <a:gridCol w="3648236"/>
              </a:tblGrid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15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6137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Nabídka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02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04.11.2012</a:t>
                      </a:r>
                    </a:p>
                  </a:txBody>
                  <a:tcPr/>
                </a:tc>
              </a:tr>
              <a:tr h="103131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se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základním prvkem 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tržního mechanismu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– nabídka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2636912"/>
            <a:ext cx="6400800" cy="3168352"/>
          </a:xfrm>
        </p:spPr>
        <p:txBody>
          <a:bodyPr>
            <a:norm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11000" dirty="0" smtClean="0">
                <a:effectLst/>
                <a:latin typeface="Franklin Gothic Medium" pitchFamily="34" charset="0"/>
              </a:rPr>
              <a:t>nabídka</a:t>
            </a:r>
            <a:endParaRPr lang="cs-CZ" sz="11000" dirty="0">
              <a:effectLst/>
              <a:latin typeface="Franklin Gothic Medium" pitchFamily="34" charset="0"/>
            </a:endParaRPr>
          </a:p>
        </p:txBody>
      </p:sp>
      <p:pic>
        <p:nvPicPr>
          <p:cNvPr id="1027" name="Picture 3" descr="C:\Documents and Settings\Jarda\Local Settings\Temporary Internet Files\Content.IE5\G31MNEQI\MC90044152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76672"/>
            <a:ext cx="2952328" cy="1440160"/>
          </a:xfrm>
          <a:prstGeom prst="rect">
            <a:avLst/>
          </a:prstGeom>
          <a:noFill/>
        </p:spPr>
      </p:pic>
      <p:pic>
        <p:nvPicPr>
          <p:cNvPr id="1028" name="Picture 4" descr="C:\Documents and Settings\Jarda\Local Settings\Temporary Internet Files\Content.IE5\5HHK0XW0\MC9004415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05064"/>
            <a:ext cx="3210669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OBSAH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tx2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Nabídka – pojem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Faktory ovlivňující nabídku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Rozdělení </a:t>
            </a:r>
            <a:endParaRPr lang="cs-CZ" dirty="0">
              <a:solidFill>
                <a:schemeClr val="tx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NABÍDKA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PŘIPRAVENÉ ZBOŽÍ NA TRH ZA URČITOU C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ENU</a:t>
            </a:r>
            <a:endParaRPr lang="cs-CZ" sz="2800" dirty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2050" name="Picture 2" descr="C:\Documents and Settings\Jarda\Local Settings\Temporary Internet Files\Content.IE5\G31MNEQI\MC9002372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420888"/>
            <a:ext cx="5400600" cy="35342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22114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NABÍDKA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268760"/>
            <a:ext cx="7498080" cy="48006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NABÍDKA VYJADŘUJE FUNKČNÍ ZÁVISLOST MEZI MNOŽSTVÍM NABÍDKOVÉ PRODUKCE A JEHO CENOU</a:t>
            </a:r>
          </a:p>
          <a:p>
            <a:pPr algn="ctr">
              <a:buNone/>
            </a:pPr>
            <a:endParaRPr lang="cs-CZ" sz="2400" dirty="0" smtClean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  <a:latin typeface="Franklin Gothic Medium" pitchFamily="34" charset="0"/>
              </a:rPr>
              <a:t>Příklad nabídkové tabulky</a:t>
            </a:r>
          </a:p>
          <a:p>
            <a:pPr algn="ctr">
              <a:buNone/>
            </a:pPr>
            <a:endParaRPr lang="cs-CZ" sz="2400" dirty="0">
              <a:solidFill>
                <a:schemeClr val="bg2">
                  <a:lumMod val="10000"/>
                </a:schemeClr>
              </a:solidFill>
              <a:latin typeface="Franklin Gothic Medium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3212976"/>
          <a:ext cx="7488832" cy="333756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744416"/>
                <a:gridCol w="37444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Franklin Gothic Medium" pitchFamily="34" charset="0"/>
                        </a:rPr>
                        <a:t>CENA 1 KS HAMBURGERU (KČ)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Franklin Gothic Medium" pitchFamily="34" charset="0"/>
                        </a:rPr>
                        <a:t>NABÍDKOVÉ MNOŽSTVÍ</a:t>
                      </a:r>
                      <a:endParaRPr lang="cs-CZ" dirty="0">
                        <a:solidFill>
                          <a:schemeClr val="bg2">
                            <a:lumMod val="1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10,-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9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15,-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14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20,-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18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25,-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21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30,-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25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35,-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28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40,-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30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effectLst/>
                <a:latin typeface="Franklin Gothic Medium" pitchFamily="34" charset="0"/>
              </a:rPr>
              <a:t>NABÍDKA</a:t>
            </a:r>
            <a:endParaRPr lang="cs-CZ" sz="4400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ÚDAJE Z NABÍDKOVÉ TABULKY VYNESENÉ DO GRAFU</a:t>
            </a:r>
          </a:p>
          <a:p>
            <a:pPr>
              <a:buNone/>
            </a:pPr>
            <a:endParaRPr lang="cs-CZ" sz="2400" dirty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</p:txBody>
      </p:sp>
      <p:graphicFrame>
        <p:nvGraphicFramePr>
          <p:cNvPr id="4" name="Graf 3"/>
          <p:cNvGraphicFramePr/>
          <p:nvPr/>
        </p:nvGraphicFramePr>
        <p:xfrm>
          <a:off x="1691680" y="2204864"/>
          <a:ext cx="6768752" cy="410445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FAKTORY OVLIVŇUJÍCÍ NABÍDKU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Cena prodávaného zboží</a:t>
            </a:r>
          </a:p>
          <a:p>
            <a:pPr>
              <a:buNone/>
            </a:pPr>
            <a:endParaRPr lang="cs-CZ" sz="3600" b="1" dirty="0" smtClean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Výrobní náklady</a:t>
            </a:r>
          </a:p>
          <a:p>
            <a:pPr>
              <a:buNone/>
            </a:pPr>
            <a:endParaRPr lang="cs-CZ" sz="3600" b="1" dirty="0" smtClean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Změny výrobních podmínek</a:t>
            </a:r>
            <a:endParaRPr lang="cs-CZ" sz="3600" b="1" dirty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ROZDĚLENÍ NABÍDKY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46064" cy="4933528"/>
          </a:xfr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cs-CZ" b="1" dirty="0" smtClean="0">
              <a:solidFill>
                <a:schemeClr val="accent6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AGREGÁTNÍ -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		nabídka veškerého 					zboží na trhu od všech 				výrobců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INDIVIDUÁLNÍ -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	nabídka od jednoho 					výrobce</a:t>
            </a:r>
          </a:p>
          <a:p>
            <a:pPr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  <a:latin typeface="Franklin Gothic Medium" pitchFamily="34" charset="0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Franklin Gothic Medium" pitchFamily="34" charset="0"/>
              </a:rPr>
              <a:t>DÍLČÍ -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			nabídka jednoho 			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výrobku od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více 					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latin typeface="Franklin Gothic Medium" pitchFamily="34" charset="0"/>
              </a:rPr>
              <a:t>          výrobců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498080" cy="1143000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effectLst/>
                <a:latin typeface="Franklin Gothic Medium" pitchFamily="34" charset="0"/>
              </a:rPr>
              <a:t>ZAKROUŽKUJTE FAKTORY OVLIVŇUJÍCÍ NABÍDKU</a:t>
            </a:r>
            <a:br>
              <a:rPr lang="cs-CZ" sz="2400" b="1" dirty="0" smtClean="0">
                <a:effectLst/>
                <a:latin typeface="Franklin Gothic Medium" pitchFamily="34" charset="0"/>
              </a:rPr>
            </a:br>
            <a:r>
              <a:rPr lang="cs-CZ" sz="2000" b="1" dirty="0" smtClean="0">
                <a:solidFill>
                  <a:schemeClr val="tx1"/>
                </a:solidFill>
                <a:effectLst/>
                <a:latin typeface="Franklin Gothic Medium" pitchFamily="34" charset="0"/>
              </a:rPr>
              <a:t>Zapište do pracovního listu</a:t>
            </a:r>
            <a:endParaRPr lang="cs-CZ" sz="20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776864" cy="522156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algn="ctr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300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Cena kupovaného zboží</a:t>
            </a:r>
          </a:p>
          <a:p>
            <a:pPr algn="ctr">
              <a:buNone/>
            </a:pPr>
            <a:endParaRPr lang="cs-CZ" sz="3300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300" dirty="0" smtClean="0">
                <a:solidFill>
                  <a:srgbClr val="00B050"/>
                </a:solidFill>
                <a:latin typeface="Franklin Gothic Medium" pitchFamily="34" charset="0"/>
              </a:rPr>
              <a:t>Cena prodávaného zboží</a:t>
            </a:r>
          </a:p>
          <a:p>
            <a:pPr algn="ctr">
              <a:buNone/>
            </a:pPr>
            <a:endParaRPr lang="cs-CZ" sz="3300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300" dirty="0" smtClean="0">
                <a:solidFill>
                  <a:srgbClr val="00B0F0"/>
                </a:solidFill>
                <a:latin typeface="Franklin Gothic Medium" pitchFamily="34" charset="0"/>
              </a:rPr>
              <a:t>Výše příjmů</a:t>
            </a:r>
          </a:p>
          <a:p>
            <a:pPr algn="ctr">
              <a:buNone/>
            </a:pPr>
            <a:endParaRPr lang="cs-CZ" sz="3300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300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Výrobní náklady</a:t>
            </a:r>
          </a:p>
          <a:p>
            <a:pPr algn="ctr">
              <a:buNone/>
            </a:pPr>
            <a:endParaRPr lang="cs-CZ" sz="3300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300" dirty="0" smtClean="0">
                <a:solidFill>
                  <a:srgbClr val="C00000"/>
                </a:solidFill>
                <a:latin typeface="Franklin Gothic Medium" pitchFamily="34" charset="0"/>
              </a:rPr>
              <a:t>Změny výrobních podmínek</a:t>
            </a:r>
          </a:p>
          <a:p>
            <a:pPr algn="ctr">
              <a:buNone/>
            </a:pPr>
            <a:endParaRPr lang="cs-CZ" sz="3300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3300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Zvyky a preference kupujících</a:t>
            </a:r>
          </a:p>
          <a:p>
            <a:pPr algn="ctr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0"/>
            <a:ext cx="7642096" cy="562074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effectLst/>
                <a:latin typeface="Franklin Gothic Medium" pitchFamily="34" charset="0"/>
              </a:rPr>
              <a:t>SPRÁVNÉ ŘEŠENÍ</a:t>
            </a:r>
            <a:endParaRPr lang="cs-CZ" sz="28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620688"/>
            <a:ext cx="7674056" cy="590465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cs-CZ" dirty="0" smtClean="0">
              <a:solidFill>
                <a:schemeClr val="bg2">
                  <a:lumMod val="2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  <a:latin typeface="Franklin Gothic Medium" pitchFamily="34" charset="0"/>
              </a:rPr>
              <a:t>Cena kupovaného zboží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00B050"/>
                </a:solidFill>
                <a:latin typeface="Franklin Gothic Medium" pitchFamily="34" charset="0"/>
              </a:rPr>
              <a:t>Cena prodávaného zboží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00B0F0"/>
                </a:solidFill>
                <a:latin typeface="Franklin Gothic Medium" pitchFamily="34" charset="0"/>
              </a:rPr>
              <a:t>Výše příjmů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Výrobní náklady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  <a:latin typeface="Franklin Gothic Medium" pitchFamily="34" charset="0"/>
              </a:rPr>
              <a:t>Změny výrobních podmínek</a:t>
            </a:r>
          </a:p>
          <a:p>
            <a:pPr algn="ctr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Franklin Gothic Medium" pitchFamily="34" charset="0"/>
              </a:rPr>
              <a:t>Zvyky a preference kupujících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267744" y="1700808"/>
            <a:ext cx="5760640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800" dirty="0" smtClean="0">
                <a:solidFill>
                  <a:srgbClr val="00B050"/>
                </a:solidFill>
                <a:latin typeface="Franklin Gothic Medium" pitchFamily="34" charset="0"/>
              </a:rPr>
              <a:t>Cena prodávaného zboží</a:t>
            </a:r>
          </a:p>
        </p:txBody>
      </p:sp>
      <p:sp>
        <p:nvSpPr>
          <p:cNvPr id="5" name="Elipsa 4"/>
          <p:cNvSpPr/>
          <p:nvPr/>
        </p:nvSpPr>
        <p:spPr>
          <a:xfrm>
            <a:off x="2339752" y="3573016"/>
            <a:ext cx="5760640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latin typeface="Franklin Gothic Medium" pitchFamily="34" charset="0"/>
              </a:rPr>
              <a:t>Výrobní náklady</a:t>
            </a:r>
          </a:p>
        </p:txBody>
      </p:sp>
      <p:sp>
        <p:nvSpPr>
          <p:cNvPr id="6" name="Elipsa 5"/>
          <p:cNvSpPr/>
          <p:nvPr/>
        </p:nvSpPr>
        <p:spPr>
          <a:xfrm>
            <a:off x="2339752" y="4869160"/>
            <a:ext cx="5760640" cy="115212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800" dirty="0" smtClean="0">
                <a:solidFill>
                  <a:srgbClr val="C00000"/>
                </a:solidFill>
                <a:latin typeface="Franklin Gothic Medium" pitchFamily="34" charset="0"/>
              </a:rPr>
              <a:t>Změny výrobních podmínek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effectLst/>
                <a:latin typeface="Franklin Gothic Medium" pitchFamily="34" charset="0"/>
              </a:rPr>
              <a:t>ZDROJE</a:t>
            </a:r>
            <a:endParaRPr lang="cs-CZ" sz="4400" b="1" dirty="0">
              <a:effectLst/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04.11.2012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107</TotalTime>
  <Words>263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DIGITÁLNÍ UČEBNÍ MATERIÁL</vt:lpstr>
      <vt:lpstr>nabídka</vt:lpstr>
      <vt:lpstr>OBSAH</vt:lpstr>
      <vt:lpstr>NABÍDKA</vt:lpstr>
      <vt:lpstr>NABÍDKA</vt:lpstr>
      <vt:lpstr>NABÍDKA</vt:lpstr>
      <vt:lpstr>FAKTORY OVLIVŇUJÍCÍ NABÍDKU</vt:lpstr>
      <vt:lpstr>ROZDĚLENÍ NABÍDKY</vt:lpstr>
      <vt:lpstr>ZAKROUŽKUJTE FAKTORY OVLIVŇUJÍCÍ NABÍDKU Zapište do pracovního listu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Dum</cp:lastModifiedBy>
  <cp:revision>19</cp:revision>
  <dcterms:modified xsi:type="dcterms:W3CDTF">2013-04-07T17:21:42Z</dcterms:modified>
</cp:coreProperties>
</file>