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7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359898"/>
            <a:ext cx="7507560" cy="62083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DIGITÁLNÍ UČEBNÍ MATERIÁL</a:t>
            </a:r>
            <a:endParaRPr lang="cs-CZ" b="1" dirty="0"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1124744"/>
          <a:ext cx="7632848" cy="44196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16424"/>
                <a:gridCol w="3816424"/>
              </a:tblGrid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2416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Cena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35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11.11.2012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94814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se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základním prvkem tržního mechanismu – cena.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3356992"/>
            <a:ext cx="6400800" cy="2286000"/>
          </a:xfrm>
          <a:solidFill>
            <a:schemeClr val="bg2"/>
          </a:solidFill>
          <a:ln>
            <a:solidFill>
              <a:schemeClr val="accent5">
                <a:lumMod val="40000"/>
                <a:lumOff val="60000"/>
              </a:schemeClr>
            </a:solidFill>
          </a:ln>
          <a:effectLst>
            <a:softEdge rad="127000"/>
          </a:effectLst>
        </p:spPr>
        <p:txBody>
          <a:bodyPr>
            <a:prstTxWarp prst="textChevron">
              <a:avLst/>
            </a:prstTxWarp>
          </a:bodyPr>
          <a:lstStyle/>
          <a:p>
            <a:r>
              <a:rPr lang="cs-CZ" dirty="0" smtClean="0"/>
              <a:t>cena</a:t>
            </a:r>
            <a:endParaRPr lang="cs-CZ" dirty="0"/>
          </a:p>
        </p:txBody>
      </p:sp>
      <p:pic>
        <p:nvPicPr>
          <p:cNvPr id="1027" name="Picture 3" descr="C:\Documents and Settings\Jarda\Local Settings\Temporary Internet Files\Content.IE5\MNL7AY9U\MC900441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1944216" cy="3312368"/>
          </a:xfrm>
          <a:prstGeom prst="rect">
            <a:avLst/>
          </a:prstGeom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perspectiveHeroicExtremeRightFacing"/>
            <a:lightRig rig="threePt" dir="t"/>
          </a:scene3d>
        </p:spPr>
      </p:pic>
      <p:pic>
        <p:nvPicPr>
          <p:cNvPr id="1028" name="Picture 4" descr="C:\Documents and Settings\Jarda\Local Settings\Temporary Internet Files\Content.IE5\1VU8A76E\MP9004236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0"/>
            <a:ext cx="3384376" cy="30689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OBSAH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057400"/>
            <a:ext cx="7498080" cy="48006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Cena – pojem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Funkce cen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Peníze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746064" cy="90872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CENA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7746064" cy="5472608"/>
          </a:xfr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endParaRPr lang="cs-CZ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Směnná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hodnota -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 kvantitativní poměr, v němž  se určité zboží na trhu směňuje s 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ostatními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43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1 kg pomerančů = 2 kg </a:t>
            </a:r>
            <a:r>
              <a:rPr lang="cs-CZ" sz="43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hrušek</a:t>
            </a:r>
            <a:r>
              <a:rPr lang="cs-CZ" sz="4300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 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Cena je poměr, v němž je jeden statek směňován za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druhý</a:t>
            </a:r>
          </a:p>
          <a:p>
            <a:pPr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Po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vzniku peněž lze vyjádřit cenu statku příslušnou peněžní částkou, za kterou lze statek koupit či prodat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FUNKCE CEN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825246" indent="-742950">
              <a:buNone/>
            </a:pPr>
            <a:endParaRPr lang="cs-CZ" sz="4000" b="1" dirty="0" smtClean="0">
              <a:solidFill>
                <a:srgbClr val="FF0000"/>
              </a:solidFill>
              <a:latin typeface="Franklin Gothic Medium" pitchFamily="34" charset="0"/>
            </a:endParaRPr>
          </a:p>
          <a:p>
            <a:pPr marL="825246" indent="-742950"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Franklin Gothic Medium" pitchFamily="34" charset="0"/>
              </a:rPr>
              <a:t>1.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INFORMAČNÍ</a:t>
            </a:r>
          </a:p>
          <a:p>
            <a:pPr marL="596646" indent="-514350">
              <a:buFont typeface="+mj-lt"/>
              <a:buAutoNum type="arabicParenR"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 marL="825246" indent="-742950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	</a:t>
            </a:r>
            <a:r>
              <a:rPr lang="cs-CZ" sz="4000" b="1" dirty="0" smtClean="0">
                <a:solidFill>
                  <a:srgbClr val="FF0000"/>
                </a:solidFill>
                <a:latin typeface="Franklin Gothic Medium" pitchFamily="34" charset="0"/>
              </a:rPr>
              <a:t>2.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MOTIVAČNÍ</a:t>
            </a:r>
          </a:p>
          <a:p>
            <a:pPr marL="596646" indent="-514350">
              <a:buNone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 marL="596646" indent="-514350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				</a:t>
            </a:r>
            <a:r>
              <a:rPr lang="cs-CZ" sz="4000" b="1" dirty="0" smtClean="0">
                <a:solidFill>
                  <a:srgbClr val="FF0000"/>
                </a:solidFill>
                <a:latin typeface="Franklin Gothic Medium" pitchFamily="34" charset="0"/>
              </a:rPr>
              <a:t>3.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ALOKAČNÍ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46064" cy="850106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effectLst/>
                <a:latin typeface="Franklin Gothic Medium" pitchFamily="34" charset="0"/>
              </a:rPr>
              <a:t>FUNKCE CEN</a:t>
            </a:r>
            <a:endParaRPr lang="cs-CZ" sz="4400" b="1" dirty="0">
              <a:solidFill>
                <a:schemeClr val="accent5">
                  <a:lumMod val="50000"/>
                </a:schemeClr>
              </a:solidFill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800600"/>
          </a:xfrm>
        </p:spPr>
        <p:txBody>
          <a:bodyPr/>
          <a:lstStyle/>
          <a:p>
            <a:pPr marL="596646" indent="-51435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INFORMAČNÍ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 marL="596646" indent="-514350" algn="ctr"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Franklin Gothic Medium" pitchFamily="34" charset="0"/>
            </a:endParaRPr>
          </a:p>
          <a:p>
            <a:pPr marL="596646" indent="-514350" algn="ctr"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Franklin Gothic Medium" pitchFamily="34" charset="0"/>
            </a:endParaRPr>
          </a:p>
          <a:p>
            <a:pPr marL="596646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596646" indent="-514350" algn="ctr">
              <a:buNone/>
            </a:pPr>
            <a:r>
              <a:rPr lang="cs-CZ" dirty="0" smtClean="0">
                <a:solidFill>
                  <a:srgbClr val="FF0000"/>
                </a:solidFill>
                <a:latin typeface="Franklin Gothic Medium" pitchFamily="34" charset="0"/>
              </a:rPr>
              <a:t>	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C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eny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přinášejí informace o zálibách, dispozičních zdrojích a výrobních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možnostech.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860032" y="2276872"/>
            <a:ext cx="484632" cy="978408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114300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effectLst/>
                <a:latin typeface="Franklin Gothic Medium" pitchFamily="34" charset="0"/>
              </a:rPr>
              <a:t>FUNKCE CEN</a:t>
            </a:r>
            <a:endParaRPr lang="cs-CZ" sz="4400" b="1" dirty="0">
              <a:solidFill>
                <a:schemeClr val="accent5">
                  <a:lumMod val="50000"/>
                </a:schemeClr>
              </a:solidFill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MOTIVAČNÍ </a:t>
            </a:r>
          </a:p>
          <a:p>
            <a:pPr algn="ctr"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Ceny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dávají podnět pro ekonomické subjekty, aby používali co nejméně nákladných výrobních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metod.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5004048" y="2780928"/>
            <a:ext cx="484632" cy="978408"/>
          </a:xfrm>
          <a:prstGeom prst="down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46064" cy="106613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effectLst/>
                <a:latin typeface="Franklin Gothic Medium" pitchFamily="34" charset="0"/>
              </a:rPr>
              <a:t>FUNKCE CEN</a:t>
            </a:r>
            <a:endParaRPr lang="cs-CZ" sz="4400" b="1" dirty="0">
              <a:solidFill>
                <a:schemeClr val="accent5">
                  <a:lumMod val="50000"/>
                </a:schemeClr>
              </a:solidFill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46064" cy="480060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500" b="1" dirty="0" smtClean="0">
                <a:solidFill>
                  <a:srgbClr val="C00000"/>
                </a:solidFill>
                <a:latin typeface="Franklin Gothic Medium" pitchFamily="34" charset="0"/>
              </a:rPr>
              <a:t>ALOKAČNÍ</a:t>
            </a:r>
            <a:r>
              <a:rPr lang="cs-CZ" sz="3900" b="1" dirty="0" smtClean="0">
                <a:solidFill>
                  <a:srgbClr val="C00000"/>
                </a:solidFill>
                <a:latin typeface="Franklin Gothic Medium" pitchFamily="34" charset="0"/>
              </a:rPr>
              <a:t> </a:t>
            </a:r>
          </a:p>
          <a:p>
            <a:pPr algn="ctr">
              <a:buNone/>
            </a:pPr>
            <a:endParaRPr lang="cs-CZ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Část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práce a kapitálu je převedena jinam, např. do efektivnější a levnější výroby. Ceny provádějí rozdělení a přerozdělení ekonomických zdrojů mezi různá užití tak, aby byly tyto zdroje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využívány.</a:t>
            </a:r>
            <a:endParaRPr lang="cs-CZ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860032" y="2636912"/>
            <a:ext cx="484632" cy="978408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/>
          <a:lstStyle/>
          <a:p>
            <a:pPr algn="ctr"/>
            <a:r>
              <a:rPr lang="cs-CZ" b="1" dirty="0" smtClean="0">
                <a:effectLst/>
                <a:latin typeface="Franklin Gothic Medium" pitchFamily="34" charset="0"/>
              </a:rPr>
              <a:t>PENÍZE</a:t>
            </a:r>
            <a:endParaRPr lang="cs-CZ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800600"/>
          </a:xfrm>
          <a:ln w="57150"/>
          <a:effectLst>
            <a:glow rad="228600">
              <a:schemeClr val="accent1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lnSpc>
                <a:spcPct val="80000"/>
              </a:lnSpc>
              <a:buNone/>
            </a:pPr>
            <a:endParaRPr lang="cs-CZ" b="1" dirty="0" smtClean="0">
              <a:solidFill>
                <a:srgbClr val="FF0000"/>
              </a:solidFill>
              <a:latin typeface="Franklin Gothic Medium" pitchFamily="34" charset="0"/>
            </a:endParaRPr>
          </a:p>
          <a:p>
            <a:pPr algn="ctr">
              <a:lnSpc>
                <a:spcPct val="80000"/>
              </a:lnSpc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Zvláštní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statek zprostředkovávající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výměnu ostatních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statků  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lnSpc>
                <a:spcPct val="80000"/>
              </a:lnSpc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=  </a:t>
            </a:r>
          </a:p>
          <a:p>
            <a:pPr algn="ctr">
              <a:lnSpc>
                <a:spcPct val="80000"/>
              </a:lnSpc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vzácný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statek</a:t>
            </a:r>
          </a:p>
          <a:p>
            <a:pPr>
              <a:lnSpc>
                <a:spcPct val="80000"/>
              </a:lnSpc>
              <a:buNone/>
            </a:pPr>
            <a:endParaRPr lang="cs-CZ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  <a:latin typeface="Franklin Gothic Medium" pitchFamily="34" charset="0"/>
              </a:rPr>
              <a:t>VŠEOBECNÝ  EKVIVALENT  SMĚNY</a:t>
            </a:r>
          </a:p>
          <a:p>
            <a:pPr algn="ctr">
              <a:lnSpc>
                <a:spcPct val="80000"/>
              </a:lnSpc>
              <a:buNone/>
            </a:pPr>
            <a:endParaRPr lang="cs-CZ" dirty="0" smtClean="0">
              <a:solidFill>
                <a:srgbClr val="A50021"/>
              </a:solidFill>
            </a:endParaRPr>
          </a:p>
          <a:p>
            <a:pPr algn="ctr">
              <a:lnSpc>
                <a:spcPct val="80000"/>
              </a:lnSpc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J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ejich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užitečnost spočívá v tom, že je lze kdykoliv a kdekoliv směnit za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statek nebo službu, které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uspokojí naši potřebu.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  <a:p>
            <a:endParaRPr lang="cs-CZ" dirty="0"/>
          </a:p>
        </p:txBody>
      </p:sp>
      <p:pic>
        <p:nvPicPr>
          <p:cNvPr id="2050" name="Picture 2" descr="C:\Documents and Settings\Jarda\Local Settings\Temporary Internet Files\Content.IE5\MNL7AY9U\MC9004413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935989">
            <a:off x="1884009" y="13293"/>
            <a:ext cx="1634663" cy="1634663"/>
          </a:xfrm>
          <a:prstGeom prst="rect">
            <a:avLst/>
          </a:prstGeom>
          <a:noFill/>
        </p:spPr>
      </p:pic>
      <p:pic>
        <p:nvPicPr>
          <p:cNvPr id="2051" name="Picture 3" descr="C:\Documents and Settings\Jarda\Local Settings\Temporary Internet Files\Content.IE5\MNL7AY9U\MC9004413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67590">
            <a:off x="6748018" y="-96204"/>
            <a:ext cx="1756825" cy="1756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76864" cy="92211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effectLst/>
                <a:latin typeface="Franklin Gothic Medium" pitchFamily="34" charset="0"/>
              </a:rPr>
              <a:t>PENÍZE</a:t>
            </a:r>
            <a:endParaRPr lang="cs-CZ" sz="4400" b="1" dirty="0">
              <a:solidFill>
                <a:schemeClr val="accent5">
                  <a:lumMod val="75000"/>
                </a:schemeClr>
              </a:solidFill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8100392" cy="480060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3"/>
                </a:solidFill>
                <a:latin typeface="Franklin Gothic Medium" pitchFamily="34" charset="0"/>
              </a:rPr>
              <a:t>FUNKCE PENĚZ</a:t>
            </a:r>
          </a:p>
          <a:p>
            <a:pPr>
              <a:buNone/>
            </a:pPr>
            <a:endParaRPr lang="cs-CZ" sz="2400" b="1" dirty="0" smtClean="0">
              <a:solidFill>
                <a:schemeClr val="accent3"/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   PROSTŘEDEK SMĚNY		     ZÚČTOVACÍ JEDNOTKA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					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     (oceňování statků a služeb)</a:t>
            </a:r>
          </a:p>
          <a:p>
            <a:pPr>
              <a:buNone/>
            </a:pPr>
            <a:endParaRPr lang="cs-CZ" sz="2000" b="1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		          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UCHOVATEL HODNOT</a:t>
            </a:r>
          </a:p>
          <a:p>
            <a:pPr algn="ctr">
              <a:buNone/>
            </a:pPr>
            <a:endParaRPr lang="cs-CZ" b="1" dirty="0" smtClean="0">
              <a:solidFill>
                <a:schemeClr val="accent3"/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b="1" dirty="0">
              <a:solidFill>
                <a:schemeClr val="accent3"/>
              </a:solidFill>
              <a:latin typeface="Franklin Gothic Medium" pitchFamily="34" charset="0"/>
            </a:endParaRPr>
          </a:p>
        </p:txBody>
      </p:sp>
      <p:sp>
        <p:nvSpPr>
          <p:cNvPr id="4" name="Šipka nahoru, doprava i doleva 3"/>
          <p:cNvSpPr/>
          <p:nvPr/>
        </p:nvSpPr>
        <p:spPr>
          <a:xfrm rot="10800000">
            <a:off x="4572000" y="2492896"/>
            <a:ext cx="1216152" cy="850392"/>
          </a:xfrm>
          <a:prstGeom prst="leftRightUp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Jarda\Local Settings\Temporary Internet Files\Content.IE5\X1USZCPX\MC900440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365104"/>
            <a:ext cx="2304256" cy="2095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ZDROJE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11.11.2012</a:t>
            </a:r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</TotalTime>
  <Words>246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DIGITÁLNÍ UČEBNÍ MATERIÁL</vt:lpstr>
      <vt:lpstr>cena</vt:lpstr>
      <vt:lpstr>OBSAH</vt:lpstr>
      <vt:lpstr>CENA</vt:lpstr>
      <vt:lpstr>FUNKCE CEN</vt:lpstr>
      <vt:lpstr>FUNKCE CEN</vt:lpstr>
      <vt:lpstr>FUNKCE CEN</vt:lpstr>
      <vt:lpstr>FUNKCE CEN</vt:lpstr>
      <vt:lpstr>PENÍZE</vt:lpstr>
      <vt:lpstr>PENÍZE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J.Konig</cp:lastModifiedBy>
  <cp:revision>45</cp:revision>
  <dcterms:modified xsi:type="dcterms:W3CDTF">2012-11-12T13:36:01Z</dcterms:modified>
</cp:coreProperties>
</file>