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6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style val="10"/>
  <c:chart>
    <c:title>
      <c:tx>
        <c:rich>
          <a:bodyPr/>
          <a:lstStyle/>
          <a:p>
            <a:pPr>
              <a:defRPr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defRPr>
            </a:pPr>
            <a:r>
              <a:rPr lang="cs-CZ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KŘIVKA </a:t>
            </a:r>
            <a:r>
              <a:rPr lang="en-US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NABÍDK</a:t>
            </a:r>
            <a:r>
              <a:rPr lang="cs-CZ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Y - POPTÁVKY</a:t>
            </a:r>
            <a:endParaRPr lang="en-US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</c:rich>
      </c:tx>
      <c:layout>
        <c:manualLayout>
          <c:xMode val="edge"/>
          <c:yMode val="edge"/>
          <c:x val="0.21211104749044987"/>
          <c:y val="3.843946114249415E-2"/>
        </c:manualLayout>
      </c:layout>
    </c:title>
    <c:plotArea>
      <c:layout/>
      <c:scatterChart>
        <c:scatterStyle val="smoothMarker"/>
        <c:ser>
          <c:idx val="0"/>
          <c:order val="0"/>
          <c:tx>
            <c:strRef>
              <c:f>List1!$B$1</c:f>
              <c:strCache>
                <c:ptCount val="1"/>
                <c:pt idx="0">
                  <c:v>nabídka</c:v>
                </c:pt>
              </c:strCache>
            </c:strRef>
          </c:tx>
          <c:marker>
            <c:symbol val="none"/>
          </c:marker>
          <c:xVal>
            <c:numRef>
              <c:f>List1!$A$2:$A$9</c:f>
              <c:numCache>
                <c:formatCode>General</c:formatCode>
                <c:ptCount val="8"/>
                <c:pt idx="0">
                  <c:v>3</c:v>
                </c:pt>
                <c:pt idx="1">
                  <c:v>9</c:v>
                </c:pt>
                <c:pt idx="2">
                  <c:v>14</c:v>
                </c:pt>
                <c:pt idx="3">
                  <c:v>18</c:v>
                </c:pt>
                <c:pt idx="4">
                  <c:v>21</c:v>
                </c:pt>
                <c:pt idx="5">
                  <c:v>25</c:v>
                </c:pt>
                <c:pt idx="6">
                  <c:v>28</c:v>
                </c:pt>
                <c:pt idx="7">
                  <c:v>30</c:v>
                </c:pt>
              </c:numCache>
            </c:numRef>
          </c:xVal>
          <c:yVal>
            <c:numRef>
              <c:f>List1!$B$2:$B$9</c:f>
              <c:numCache>
                <c:formatCode>General</c:formatCode>
                <c:ptCount val="8"/>
                <c:pt idx="0">
                  <c:v>5</c:v>
                </c:pt>
                <c:pt idx="1">
                  <c:v>10</c:v>
                </c:pt>
                <c:pt idx="2">
                  <c:v>15</c:v>
                </c:pt>
                <c:pt idx="3">
                  <c:v>20</c:v>
                </c:pt>
                <c:pt idx="4">
                  <c:v>25</c:v>
                </c:pt>
                <c:pt idx="5">
                  <c:v>30</c:v>
                </c:pt>
                <c:pt idx="6">
                  <c:v>35</c:v>
                </c:pt>
                <c:pt idx="7">
                  <c:v>40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poptávka</c:v>
                </c:pt>
              </c:strCache>
            </c:strRef>
          </c:tx>
          <c:marker>
            <c:symbol val="none"/>
          </c:marker>
          <c:xVal>
            <c:numRef>
              <c:f>List1!$A$2:$A$9</c:f>
              <c:numCache>
                <c:formatCode>General</c:formatCode>
                <c:ptCount val="8"/>
                <c:pt idx="0">
                  <c:v>3</c:v>
                </c:pt>
                <c:pt idx="1">
                  <c:v>9</c:v>
                </c:pt>
                <c:pt idx="2">
                  <c:v>14</c:v>
                </c:pt>
                <c:pt idx="3">
                  <c:v>18</c:v>
                </c:pt>
                <c:pt idx="4">
                  <c:v>21</c:v>
                </c:pt>
                <c:pt idx="5">
                  <c:v>25</c:v>
                </c:pt>
                <c:pt idx="6">
                  <c:v>28</c:v>
                </c:pt>
                <c:pt idx="7">
                  <c:v>30</c:v>
                </c:pt>
              </c:numCache>
            </c:numRef>
          </c:xVal>
          <c:yVal>
            <c:numRef>
              <c:f>List1!$C$2:$C$9</c:f>
              <c:numCache>
                <c:formatCode>General</c:formatCode>
                <c:ptCount val="8"/>
                <c:pt idx="0">
                  <c:v>40</c:v>
                </c:pt>
                <c:pt idx="1">
                  <c:v>25</c:v>
                </c:pt>
                <c:pt idx="2">
                  <c:v>15</c:v>
                </c:pt>
                <c:pt idx="3">
                  <c:v>10</c:v>
                </c:pt>
                <c:pt idx="4">
                  <c:v>7</c:v>
                </c:pt>
                <c:pt idx="5">
                  <c:v>4</c:v>
                </c:pt>
                <c:pt idx="6">
                  <c:v>2</c:v>
                </c:pt>
                <c:pt idx="7">
                  <c:v>1</c:v>
                </c:pt>
              </c:numCache>
            </c:numRef>
          </c:yVal>
          <c:smooth val="1"/>
        </c:ser>
        <c:axId val="154307584"/>
        <c:axId val="154334336"/>
      </c:scatterChart>
      <c:valAx>
        <c:axId val="15430758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2400">
                    <a:solidFill>
                      <a:schemeClr val="accent6">
                        <a:lumMod val="75000"/>
                      </a:schemeClr>
                    </a:solidFill>
                  </a:defRPr>
                </a:pPr>
                <a:r>
                  <a:rPr lang="cs-CZ" sz="2400">
                    <a:solidFill>
                      <a:schemeClr val="accent6">
                        <a:lumMod val="75000"/>
                      </a:schemeClr>
                    </a:solidFill>
                  </a:rPr>
                  <a:t>množství</a:t>
                </a:r>
              </a:p>
            </c:rich>
          </c:tx>
          <c:layout>
            <c:manualLayout>
              <c:xMode val="edge"/>
              <c:yMode val="edge"/>
              <c:x val="0.14390187949202238"/>
              <c:y val="0.91052614524312092"/>
            </c:manualLayout>
          </c:layout>
        </c:title>
        <c:numFmt formatCode="General" sourceLinked="1"/>
        <c:majorTickMark val="none"/>
        <c:tickLblPos val="nextTo"/>
        <c:crossAx val="154334336"/>
        <c:crosses val="autoZero"/>
        <c:crossBetween val="midCat"/>
      </c:valAx>
      <c:valAx>
        <c:axId val="15433433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2400">
                    <a:solidFill>
                      <a:schemeClr val="accent6">
                        <a:lumMod val="75000"/>
                      </a:schemeClr>
                    </a:solidFill>
                  </a:defRPr>
                </a:pPr>
                <a:r>
                  <a:rPr lang="cs-CZ" sz="2400">
                    <a:solidFill>
                      <a:schemeClr val="accent6">
                        <a:lumMod val="75000"/>
                      </a:schemeClr>
                    </a:solidFill>
                  </a:rPr>
                  <a:t>cena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154307584"/>
        <c:crosses val="autoZero"/>
        <c:crossBetween val="midCat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cs-CZ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355160" cy="720080"/>
          </a:xfrm>
        </p:spPr>
        <p:txBody>
          <a:bodyPr/>
          <a:lstStyle/>
          <a:p>
            <a:pPr algn="ctr"/>
            <a:r>
              <a:rPr lang="cs-CZ" sz="3600" dirty="0" smtClean="0">
                <a:latin typeface="Franklin Gothic Medium" pitchFamily="34" charset="0"/>
              </a:rPr>
              <a:t>DIGITÁLNÍ UČEBNÍ MATERIÁL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3528" y="1268760"/>
          <a:ext cx="7560840" cy="4473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</a:t>
                      </a:r>
                      <a:r>
                        <a:rPr lang="cs-CZ" sz="1400" b="1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projektu</a:t>
                      </a:r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VY_9_INOVACE_EKO</a:t>
                      </a:r>
                      <a:r>
                        <a:rPr lang="cs-CZ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17</a:t>
                      </a:r>
                      <a:endParaRPr lang="cs-CZ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49301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Ekonomika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2540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Základy tržní ekonomiky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Tržní mechanismus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1.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Ing. Marcela </a:t>
                      </a:r>
                      <a:r>
                        <a:rPr lang="cs-CZ" sz="14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Königová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90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11.11.2012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110202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Prezentace seznamuje žáky s podstatou  fungování</a:t>
                      </a:r>
                      <a:r>
                        <a:rPr lang="cs-CZ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tržního mechanismu. </a:t>
                      </a: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Materiál je určen pro žáky 1. ročníku obor kuchař, číšník do předmětu „Ekonomika“. Slouží k procvičení učiva na interaktivní tabuli.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533400"/>
            <a:ext cx="7416824" cy="2868168"/>
          </a:xfrm>
        </p:spPr>
        <p:txBody>
          <a:bodyPr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cs-CZ" sz="8000" cap="none" dirty="0" smtClean="0">
                <a:latin typeface="Franklin Gothic Medium" pitchFamily="34" charset="0"/>
              </a:rPr>
              <a:t>TRŽNÍ MECHANISMUS</a:t>
            </a:r>
            <a:endParaRPr lang="cs-CZ" sz="8000" cap="none" dirty="0">
              <a:latin typeface="Franklin Gothic Medium" pitchFamily="34" charset="0"/>
            </a:endParaRPr>
          </a:p>
        </p:txBody>
      </p:sp>
      <p:pic>
        <p:nvPicPr>
          <p:cNvPr id="1028" name="Picture 4" descr="C:\Documents and Settings\Jarda\Local Settings\Temporary Internet Files\Content.IE5\X1USZCPX\MC9002811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996952"/>
            <a:ext cx="3569903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9" name="Picture 5" descr="C:\Documents and Settings\Jarda\Local Settings\Temporary Internet Files\Content.IE5\L2UNYT3S\MC9004413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72816"/>
            <a:ext cx="2160240" cy="27432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Franklin Gothic Medium" pitchFamily="34" charset="0"/>
              </a:rPr>
              <a:t>obsah</a:t>
            </a:r>
            <a:endParaRPr lang="cs-CZ" sz="4400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7239000" cy="4322880"/>
          </a:xfrm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Tržní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mechanismus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 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Základní pravidla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Prvky tržního mechanismu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Tržní rovnováha</a:t>
            </a:r>
            <a:endParaRPr lang="cs-CZ" b="1" dirty="0">
              <a:solidFill>
                <a:schemeClr val="accent2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76712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Franklin Gothic Medium" pitchFamily="34" charset="0"/>
              </a:rPr>
              <a:t>Tržní mechanismus</a:t>
            </a:r>
            <a:endParaRPr lang="cs-CZ" sz="4400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000" dir="5400000" rotWithShape="0">
              <a:schemeClr val="accent6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cs-CZ" b="1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JE TO VNITŘNÍ ŘÁD TRHU</a:t>
            </a:r>
          </a:p>
          <a:p>
            <a:pPr>
              <a:buNone/>
            </a:pPr>
            <a:endParaRPr lang="cs-CZ" b="1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ZABEZPEČUJE FUNGOVÁNÍ HOSPODÁŘSKÉHO PROCESU</a:t>
            </a:r>
          </a:p>
          <a:p>
            <a:pPr>
              <a:buNone/>
            </a:pPr>
            <a:endParaRPr lang="cs-CZ" b="1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REGULUJE MNOŽSTVÍ VYRÁBĚNÉHO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                                I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SPOTŘEBOVANÉHO ZBOŽÍ V CELÉM HOSPODÁŘSTVÍ</a:t>
            </a:r>
            <a:endParaRPr lang="cs-CZ" b="1" dirty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571184" cy="764704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Franklin Gothic Medium" pitchFamily="34" charset="0"/>
              </a:rPr>
              <a:t>Tržní mechanismus</a:t>
            </a:r>
            <a:endParaRPr lang="cs-CZ" sz="4400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7488832" cy="5832648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25000" dir="5400000" rotWithShape="0">
              <a:schemeClr val="accent3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Franklin Gothic Medium" pitchFamily="34" charset="0"/>
              </a:rPr>
              <a:t>		</a:t>
            </a:r>
          </a:p>
          <a:p>
            <a:pPr algn="ctr">
              <a:buNone/>
            </a:pPr>
            <a:r>
              <a:rPr lang="cs-CZ" sz="5700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P</a:t>
            </a:r>
            <a:r>
              <a:rPr lang="cs-CZ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 </a:t>
            </a:r>
            <a:r>
              <a:rPr lang="cs-CZ" sz="34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= POPTÁVKA</a:t>
            </a:r>
            <a:r>
              <a:rPr lang="cs-CZ" dirty="0" smtClean="0">
                <a:solidFill>
                  <a:srgbClr val="C00000"/>
                </a:solidFill>
                <a:latin typeface="Franklin Gothic Medium" pitchFamily="34" charset="0"/>
              </a:rPr>
              <a:t>		</a:t>
            </a:r>
            <a:r>
              <a:rPr lang="cs-CZ" sz="5700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N </a:t>
            </a:r>
            <a:r>
              <a:rPr lang="cs-CZ" sz="34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= NABÍDKA</a:t>
            </a:r>
          </a:p>
          <a:p>
            <a:pPr algn="ctr">
              <a:buNone/>
            </a:pPr>
            <a:endParaRPr lang="cs-CZ" dirty="0" smtClean="0">
              <a:solidFill>
                <a:srgbClr val="C00000"/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sz="4100" b="1" dirty="0" smtClean="0">
                <a:solidFill>
                  <a:schemeClr val="accent5">
                    <a:lumMod val="50000"/>
                  </a:schemeClr>
                </a:solidFill>
                <a:latin typeface="Franklin Gothic Medium" pitchFamily="34" charset="0"/>
              </a:rPr>
              <a:t>		P &gt; N </a:t>
            </a:r>
            <a:r>
              <a:rPr lang="cs-CZ" dirty="0" smtClean="0">
                <a:solidFill>
                  <a:srgbClr val="C00000"/>
                </a:solidFill>
                <a:latin typeface="Franklin Gothic Medium" pitchFamily="34" charset="0"/>
              </a:rPr>
              <a:t>	</a:t>
            </a:r>
            <a:r>
              <a:rPr lang="cs-CZ" sz="3100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ROSTOU CENY</a:t>
            </a:r>
          </a:p>
          <a:p>
            <a:pPr>
              <a:buNone/>
            </a:pPr>
            <a:r>
              <a:rPr lang="cs-CZ" sz="3100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				ROSTE VÝROBA</a:t>
            </a:r>
          </a:p>
          <a:p>
            <a:pPr>
              <a:buNone/>
            </a:pPr>
            <a:r>
              <a:rPr lang="cs-CZ" sz="3100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				VYŠŠÍ ZISKY</a:t>
            </a:r>
          </a:p>
          <a:p>
            <a:pPr algn="ctr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(při nedostatku zboží jsou ochotni kupující zaplatit větší cenu)</a:t>
            </a:r>
          </a:p>
          <a:p>
            <a:pPr>
              <a:buNone/>
            </a:pPr>
            <a:endParaRPr lang="cs-CZ" dirty="0" smtClean="0">
              <a:solidFill>
                <a:srgbClr val="C00000"/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sz="4100" b="1" dirty="0" smtClean="0">
                <a:solidFill>
                  <a:schemeClr val="accent5">
                    <a:lumMod val="50000"/>
                  </a:schemeClr>
                </a:solidFill>
                <a:latin typeface="Franklin Gothic Medium" pitchFamily="34" charset="0"/>
              </a:rPr>
              <a:t>		P = N</a:t>
            </a:r>
            <a:r>
              <a:rPr lang="cs-CZ" dirty="0" smtClean="0">
                <a:solidFill>
                  <a:srgbClr val="C00000"/>
                </a:solidFill>
                <a:latin typeface="Franklin Gothic Medium" pitchFamily="34" charset="0"/>
              </a:rPr>
              <a:t>	</a:t>
            </a:r>
            <a:r>
              <a:rPr lang="cs-CZ" sz="3100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TRŽNÍ ROVNOVÁHA</a:t>
            </a:r>
          </a:p>
          <a:p>
            <a:pPr>
              <a:buNone/>
            </a:pPr>
            <a:endParaRPr lang="cs-CZ" dirty="0" smtClean="0">
              <a:solidFill>
                <a:srgbClr val="C00000"/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sz="4100" b="1" dirty="0" smtClean="0">
                <a:solidFill>
                  <a:schemeClr val="accent5">
                    <a:lumMod val="50000"/>
                  </a:schemeClr>
                </a:solidFill>
                <a:latin typeface="Franklin Gothic Medium" pitchFamily="34" charset="0"/>
              </a:rPr>
              <a:t>		P &lt; N	</a:t>
            </a:r>
            <a:r>
              <a:rPr lang="cs-CZ" sz="3100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SNÍŽENÍ CEN</a:t>
            </a:r>
          </a:p>
          <a:p>
            <a:pPr>
              <a:buNone/>
            </a:pPr>
            <a:r>
              <a:rPr lang="cs-CZ" sz="3100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				SNÍŽENÍ ZISKŮ</a:t>
            </a:r>
          </a:p>
          <a:p>
            <a:pPr>
              <a:buNone/>
            </a:pPr>
            <a:r>
              <a:rPr lang="cs-CZ" sz="3100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				SNÍŽENÍ VÝROBY</a:t>
            </a:r>
          </a:p>
          <a:p>
            <a:pPr algn="ctr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Franklin Gothic Medium" pitchFamily="34" charset="0"/>
              </a:rPr>
              <a:t>(při přebytku zboží na trhu vázne odbyt)</a:t>
            </a:r>
            <a:endParaRPr lang="cs-CZ" dirty="0">
              <a:solidFill>
                <a:schemeClr val="bg2">
                  <a:lumMod val="1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20040"/>
            <a:ext cx="7848872" cy="876712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Franklin Gothic Medium" pitchFamily="34" charset="0"/>
              </a:rPr>
              <a:t>Základní pravidla</a:t>
            </a:r>
            <a:endParaRPr lang="cs-CZ" sz="4400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7776864" cy="4846320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chemeClr val="dk1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ZÁKLADNÍ PRAVIDLA PRO FUNGOVÁNÍ TRŽNÍHO SYSTÉMU</a:t>
            </a:r>
          </a:p>
          <a:p>
            <a:pPr>
              <a:buNone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VOLNÝ VSTUP NA TRHY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		</a:t>
            </a:r>
            <a:r>
              <a:rPr lang="cs-CZ" sz="6600" b="1" dirty="0" smtClean="0">
                <a:solidFill>
                  <a:srgbClr val="FF0000"/>
                </a:solidFill>
              </a:rPr>
              <a:t>+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			DODRŽOVÁNÍ SMLUV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				</a:t>
            </a:r>
            <a:r>
              <a:rPr lang="cs-CZ" sz="6600" b="1" dirty="0" smtClean="0">
                <a:solidFill>
                  <a:srgbClr val="FF0000"/>
                </a:solidFill>
              </a:rPr>
              <a:t>+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					OCHRANA SOUKROMÉHO 					VLASTNICTVÍ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		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0"/>
            <a:ext cx="7776864" cy="836712"/>
          </a:xfrm>
        </p:spPr>
        <p:txBody>
          <a:bodyPr>
            <a:noAutofit/>
          </a:bodyPr>
          <a:lstStyle/>
          <a:p>
            <a:pPr algn="ctr"/>
            <a:r>
              <a:rPr lang="cs-CZ" sz="4400" cap="none" dirty="0" smtClean="0">
                <a:latin typeface="Franklin Gothic Medium" pitchFamily="34" charset="0"/>
              </a:rPr>
              <a:t>PRVKY TRŽNÍHO MECHANISMU</a:t>
            </a:r>
            <a:endParaRPr lang="cs-CZ" sz="4400" cap="none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7776864" cy="5616624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chemeClr val="accent4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cs-CZ" sz="3000" b="1" dirty="0" smtClean="0">
              <a:solidFill>
                <a:schemeClr val="accent3">
                  <a:lumMod val="50000"/>
                </a:schemeClr>
              </a:solidFill>
              <a:latin typeface="Franklin Gothic Medium" pitchFamily="34" charset="0"/>
            </a:endParaRPr>
          </a:p>
          <a:p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SUBJEKTY TRHU -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domácnost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 					firmy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				stát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				zahraniční subjekty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				neziskové subjekty </a:t>
            </a:r>
          </a:p>
          <a:p>
            <a:pPr>
              <a:buNone/>
            </a:pPr>
            <a:endParaRPr lang="cs-CZ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CENA –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		směnná hodnota</a:t>
            </a:r>
          </a:p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NABÍDKA -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	připravené zboží na trh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za 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				určitou cenu</a:t>
            </a:r>
          </a:p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Franklin Gothic Medium" pitchFamily="34" charset="0"/>
              </a:rPr>
              <a:t>POPTÁVKA -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		požadované zboží, které jsou 				kupující ochotni koupit za 					určitou cenu</a:t>
            </a:r>
            <a:endParaRPr lang="cs-CZ" dirty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Franklin Gothic Medium" pitchFamily="34" charset="0"/>
              </a:rPr>
              <a:t>Tržní rovnováha</a:t>
            </a:r>
            <a:endParaRPr lang="cs-CZ" sz="4400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Franklin Gothic Medium" pitchFamily="34" charset="0"/>
              </a:rPr>
              <a:t>NABÍDKA A POPTÁVKA JSOU VYROVNANÉ</a:t>
            </a:r>
          </a:p>
          <a:p>
            <a:pPr algn="ctr">
              <a:buNone/>
            </a:pPr>
            <a:r>
              <a:rPr lang="cs-CZ" sz="8000" b="1" dirty="0" smtClean="0">
                <a:solidFill>
                  <a:schemeClr val="tx2">
                    <a:lumMod val="75000"/>
                  </a:schemeClr>
                </a:solidFill>
                <a:latin typeface="Franklin Gothic Medium" pitchFamily="34" charset="0"/>
              </a:rPr>
              <a:t>=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Franklin Gothic Medium" pitchFamily="34" charset="0"/>
              </a:rPr>
              <a:t>VŠECHNO NABÍZENÉ ZBOŽÍ BUDE KOUPENO</a:t>
            </a:r>
          </a:p>
          <a:p>
            <a:pPr algn="ctr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  <a:latin typeface="Franklin Gothic Medium" pitchFamily="34" charset="0"/>
            </a:endParaRPr>
          </a:p>
          <a:p>
            <a:pPr algn="ctr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  <a:latin typeface="Franklin Gothic Medium" pitchFamily="34" charset="0"/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latin typeface="Franklin Gothic Medium" pitchFamily="34" charset="0"/>
              </a:rPr>
              <a:t>ROVNOVÁHA NA TRHU 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latin typeface="Franklin Gothic Medium" pitchFamily="34" charset="0"/>
              </a:rPr>
              <a:t>JE VZÁCNÝM JEVEM</a:t>
            </a:r>
            <a:endParaRPr lang="cs-CZ" b="1" dirty="0">
              <a:solidFill>
                <a:srgbClr val="FF0000"/>
              </a:solidFill>
              <a:latin typeface="Franklin Gothic Medium" pitchFamily="34" charset="0"/>
            </a:endParaRPr>
          </a:p>
        </p:txBody>
      </p:sp>
      <p:pic>
        <p:nvPicPr>
          <p:cNvPr id="2050" name="Picture 2" descr="C:\Documents and Settings\Jarda\Local Settings\Temporary Internet Files\Content.IE5\X1USZCPX\MC90044171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09127">
            <a:off x="502237" y="4351936"/>
            <a:ext cx="1795468" cy="1628732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2052" name="Picture 4" descr="C:\Documents and Settings\Jarda\Local Settings\Temporary Internet Files\Content.IE5\L2UNYT3S\MC90044171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17795">
            <a:off x="5640301" y="4295235"/>
            <a:ext cx="1895984" cy="1802694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39000" cy="648072"/>
          </a:xfrm>
          <a:effectLst>
            <a:glow rad="228600">
              <a:schemeClr val="accent3">
                <a:satMod val="175000"/>
                <a:alpha val="40000"/>
              </a:schemeClr>
            </a:glow>
            <a:outerShdw blurRad="39000" dist="25400" dir="5400000" rotWithShape="0">
              <a:schemeClr val="accent6">
                <a:shade val="33000"/>
                <a:alpha val="83000"/>
              </a:scheme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latin typeface="Franklin Gothic Medium" pitchFamily="34" charset="0"/>
              </a:rPr>
              <a:t>Graf tržní rovnováhy</a:t>
            </a:r>
            <a:endParaRPr lang="cs-CZ" sz="4400" dirty="0">
              <a:latin typeface="Franklin Gothic Medium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908720"/>
          <a:ext cx="7488832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Šipka dolů 4"/>
          <p:cNvSpPr/>
          <p:nvPr/>
        </p:nvSpPr>
        <p:spPr>
          <a:xfrm rot="6668207">
            <a:off x="4782952" y="3104791"/>
            <a:ext cx="187658" cy="3540188"/>
          </a:xfrm>
          <a:prstGeom prst="downArrow">
            <a:avLst>
              <a:gd name="adj1" fmla="val 50000"/>
              <a:gd name="adj2" fmla="val 25618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6012160" y="5301208"/>
            <a:ext cx="3131840" cy="101379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  <a:latin typeface="Franklin Gothic Medium" pitchFamily="34" charset="0"/>
              </a:rPr>
              <a:t>TRŽNÍ ROVNOVÁHA</a:t>
            </a:r>
            <a:endParaRPr lang="cs-CZ" b="1" dirty="0">
              <a:solidFill>
                <a:srgbClr val="002060"/>
              </a:solidFill>
              <a:latin typeface="Franklin Gothic Medium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267744" y="2492896"/>
            <a:ext cx="2088232" cy="28803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25000"/>
                  </a:schemeClr>
                </a:solidFill>
                <a:latin typeface="Franklin Gothic Medium" pitchFamily="34" charset="0"/>
              </a:rPr>
              <a:t>NADBYTEK ZBOŽÍ</a:t>
            </a:r>
            <a:endParaRPr lang="cs-CZ" dirty="0">
              <a:solidFill>
                <a:schemeClr val="bg2">
                  <a:lumMod val="25000"/>
                </a:schemeClr>
              </a:solidFill>
              <a:latin typeface="Franklin Gothic Medium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979712" y="5157192"/>
            <a:ext cx="2160240" cy="28803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25000"/>
                  </a:schemeClr>
                </a:solidFill>
                <a:latin typeface="Franklin Gothic Medium" pitchFamily="34" charset="0"/>
              </a:rPr>
              <a:t>NEDOSTATEK ZBOŽÍ</a:t>
            </a:r>
            <a:endParaRPr lang="cs-CZ" dirty="0">
              <a:solidFill>
                <a:schemeClr val="bg2">
                  <a:lumMod val="25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Franklin Gothic Medium" pitchFamily="34" charset="0"/>
              </a:rPr>
              <a:t>zdroje</a:t>
            </a:r>
            <a:endParaRPr lang="cs-CZ" sz="4400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Mach, Josef. </a:t>
            </a:r>
            <a:r>
              <a:rPr lang="cs-CZ" sz="2000" i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Ekonomika pro střední odborná učiliště 1.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Praha: nakladatelství Fortuna, 2003. ISBN 80-7168-728-6</a:t>
            </a:r>
          </a:p>
          <a:p>
            <a:endParaRPr lang="cs-CZ" sz="2000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Obrázky: </a:t>
            </a:r>
          </a:p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  <a:hlinkClick r:id="rId2"/>
              </a:rPr>
              <a:t>http://office.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  <a:hlinkClick r:id="rId2"/>
              </a:rPr>
              <a:t>microsoft.com</a:t>
            </a:r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,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Galerie Office, 11.11.2012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115</TotalTime>
  <Words>222</Words>
  <Application>Microsoft Office PowerPoint</Application>
  <PresentationFormat>Předvádění na obrazovce (4:3)</PresentationFormat>
  <Paragraphs>94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DIGITÁLNÍ UČEBNÍ MATERIÁL</vt:lpstr>
      <vt:lpstr>TRŽNÍ MECHANISMUS</vt:lpstr>
      <vt:lpstr>obsah</vt:lpstr>
      <vt:lpstr>Tržní mechanismus</vt:lpstr>
      <vt:lpstr>Tržní mechanismus</vt:lpstr>
      <vt:lpstr>Základní pravidla</vt:lpstr>
      <vt:lpstr>PRVKY TRŽNÍHO MECHANISMU</vt:lpstr>
      <vt:lpstr>Tržní rovnováha</vt:lpstr>
      <vt:lpstr>Graf tržní rovnováhy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cp:lastModifiedBy>Dum</cp:lastModifiedBy>
  <cp:revision>35</cp:revision>
  <dcterms:modified xsi:type="dcterms:W3CDTF">2013-04-07T17:25:15Z</dcterms:modified>
</cp:coreProperties>
</file>