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61722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339752" y="836712"/>
          <a:ext cx="648072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3240360"/>
              </a:tblGrid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20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65763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Konkurence trhu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779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11.11.2012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12330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projevem hospodářské soutěže – konkurencí trhu.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412776"/>
            <a:ext cx="8028384" cy="2053590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9600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KONKURENCE TRHU</a:t>
            </a:r>
            <a:endParaRPr lang="cs-CZ" sz="9600" dirty="0">
              <a:solidFill>
                <a:schemeClr val="accent4">
                  <a:lumMod val="60000"/>
                  <a:lumOff val="40000"/>
                </a:schemeClr>
              </a:soli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</a:effectLst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0GTOUQ8M\MC900250460[1].wmf"/>
          <p:cNvPicPr>
            <a:picLocks noChangeAspect="1" noChangeArrowheads="1"/>
          </p:cNvPicPr>
          <p:nvPr/>
        </p:nvPicPr>
        <p:blipFill>
          <a:blip r:embed="rId2" cstate="print">
            <a:lum contrast="-20000"/>
          </a:blip>
          <a:srcRect/>
          <a:stretch>
            <a:fillRect/>
          </a:stretch>
        </p:blipFill>
        <p:spPr bwMode="auto">
          <a:xfrm>
            <a:off x="2915816" y="3284984"/>
            <a:ext cx="4968552" cy="33843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204864"/>
            <a:ext cx="7467600" cy="4873752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Konkurence – pojem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Konkurence napříč trhem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Konkurence na straně poptávky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Konkurence na straně nabídky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KONKURENCE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752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KONKURENCE = SOUPEŘENÍ, SOUTĚŽENÍ</a:t>
            </a:r>
          </a:p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Vlastnost tržního prostředí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Tržní konkurence - proces, ve kterém se střetávají  zájmy různých subjektů trhu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2051" name="Picture 3" descr="C:\Documents and Settings\Jarda\Local Settings\Temporary Internet Files\Content.IE5\85HDDL06\MM90022373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21088"/>
            <a:ext cx="338437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7776864" cy="922114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KONKURENCE NAPŘÍČ TRHEM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00200"/>
            <a:ext cx="7632848" cy="4873752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Konkurence mezi nabídkou a poptávkou</a:t>
            </a:r>
          </a:p>
          <a:p>
            <a:pPr>
              <a:buNone/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Spotřebitelé chtějí kupovat co nejlevněji</a:t>
            </a:r>
          </a:p>
          <a:p>
            <a:pPr>
              <a:buNone/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Výrobci chtějí prodávat za nejvyšší cenu</a:t>
            </a:r>
          </a:p>
          <a:p>
            <a:pPr>
              <a:buNone/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Tržní mechanismus vede ke kompromisu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8604448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KONKURENCE NA STRANĚ POPTÁVKY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Každý spotřebitel chce nakoupit co nejvíce zboží za nejnižší cenu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Jestliže je P &gt; N konkurence roste</a:t>
            </a:r>
          </a:p>
          <a:p>
            <a:endParaRPr lang="cs-CZ" dirty="0"/>
          </a:p>
        </p:txBody>
      </p:sp>
      <p:pic>
        <p:nvPicPr>
          <p:cNvPr id="3081" name="Picture 9" descr="C:\Documents and Settings\Jarda\Local Settings\Temporary Internet Files\Content.IE5\0GTOUQ8M\MC9002372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861048"/>
            <a:ext cx="4104456" cy="2520280"/>
          </a:xfrm>
          <a:prstGeom prst="ellipse">
            <a:avLst/>
          </a:prstGeom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611616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KONKURENCE NA STRANĚ NABÍDKY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7467600" cy="4917160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s-CZ" b="1" dirty="0" smtClean="0">
              <a:solidFill>
                <a:schemeClr val="accent4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Roste v situaci, kdy N &gt; P</a:t>
            </a:r>
          </a:p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Cíl každého výrobce – 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-	prodat co nejvíce výrobků za co 			nejvýhodnějších podmínek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	-	oslabovat pozici svých 				konkurentů nebo je zcela 				vyřadit</a:t>
            </a:r>
            <a:endParaRPr lang="cs-CZ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ČLENĚNÍ KONKURENCE </a:t>
            </a:r>
            <a:r>
              <a:rPr lang="cs-CZ" sz="4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                 NA </a:t>
            </a:r>
            <a:r>
              <a:rPr lang="cs-CZ" sz="4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STRANĚ NABÍDKY</a:t>
            </a:r>
            <a:endParaRPr lang="cs-CZ" sz="4400" b="1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424936" cy="4873752"/>
          </a:xfrm>
        </p:spPr>
        <p:txBody>
          <a:bodyPr/>
          <a:lstStyle/>
          <a:p>
            <a:pPr algn="ctr">
              <a:buNone/>
            </a:pPr>
            <a:endParaRPr lang="cs-CZ" sz="2200" b="1" dirty="0" smtClean="0">
              <a:solidFill>
                <a:schemeClr val="accent4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2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PODLE ZÁVISLOSTI NA METODÁCH VEDENÍ KONKURENČNÍHO BOJE  </a:t>
            </a:r>
          </a:p>
          <a:p>
            <a:endParaRPr lang="cs-CZ" b="1" dirty="0" smtClean="0"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6"/>
                </a:solidFill>
                <a:latin typeface="Franklin Gothic Medium" pitchFamily="34" charset="0"/>
              </a:rPr>
              <a:t>CENOVÁ KONKURENCE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snižování ceny od výrobce = snaha ovládnout trh</a:t>
            </a:r>
          </a:p>
          <a:p>
            <a:pPr>
              <a:buNone/>
            </a:pPr>
            <a:endParaRPr lang="cs-CZ" b="1" dirty="0" smtClean="0"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6"/>
                </a:solidFill>
                <a:latin typeface="Franklin Gothic Medium" pitchFamily="34" charset="0"/>
              </a:rPr>
              <a:t>NECENOVÁ KONKURENCE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přilákání poptávky = růst kvality, reklama, nový obal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ČLENĚNÍ KONKURENCE </a:t>
            </a:r>
            <a:r>
              <a:rPr lang="cs-CZ" sz="4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                  NA </a:t>
            </a:r>
            <a:r>
              <a:rPr lang="cs-CZ" sz="4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STRANĚ NABÍDKY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PODLE </a:t>
            </a:r>
            <a:r>
              <a:rPr lang="cs-CZ" sz="2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PODMÍNEK, </a:t>
            </a:r>
            <a:r>
              <a:rPr lang="cs-CZ" sz="2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JAKÉ MAJÍ VÝROBCI NA TRHU</a:t>
            </a:r>
          </a:p>
          <a:p>
            <a:pPr algn="ctr">
              <a:buNone/>
            </a:pPr>
            <a:endParaRPr lang="cs-CZ" sz="2200" b="1" dirty="0" smtClean="0">
              <a:solidFill>
                <a:schemeClr val="accent4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6"/>
                </a:solidFill>
                <a:latin typeface="Franklin Gothic Medium" pitchFamily="34" charset="0"/>
              </a:rPr>
              <a:t>Dokonalá konkurence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mnoho výrobců – stejnorodé výrobky</a:t>
            </a:r>
          </a:p>
          <a:p>
            <a:r>
              <a:rPr lang="cs-CZ" sz="3200" b="1" dirty="0" smtClean="0">
                <a:solidFill>
                  <a:schemeClr val="accent6"/>
                </a:solidFill>
                <a:latin typeface="Franklin Gothic Medium" pitchFamily="34" charset="0"/>
              </a:rPr>
              <a:t>Nedokonalá konkurence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Monopolistická konkurence – 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			</a:t>
            </a:r>
            <a:r>
              <a:rPr lang="cs-CZ" sz="2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větší počet dominantních výrobců ovládá trh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Oligopol – 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			</a:t>
            </a:r>
            <a:r>
              <a:rPr lang="cs-CZ" sz="2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malý počet výrobců na trhu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Monopol – 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			</a:t>
            </a:r>
            <a:r>
              <a:rPr lang="cs-CZ" sz="2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jediný výrobce ovládá trh</a:t>
            </a:r>
            <a:endParaRPr lang="cs-CZ" sz="22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4102" name="Picture 6" descr="C:\Documents and Settings\Jarda\Local Settings\Temporary Internet Files\Content.IE5\85HDDL06\MC900215285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060848"/>
            <a:ext cx="2483667" cy="21471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11.11.2012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142</TotalTime>
  <Words>296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DIGITÁLNÍ UČEBNÍ MATERIÁL</vt:lpstr>
      <vt:lpstr>KONKURENCE TRHU</vt:lpstr>
      <vt:lpstr>OBSAH</vt:lpstr>
      <vt:lpstr>KONKURENCE</vt:lpstr>
      <vt:lpstr>KONKURENCE NAPŘÍČ TRHEM</vt:lpstr>
      <vt:lpstr>KONKURENCE NA STRANĚ POPTÁVKY</vt:lpstr>
      <vt:lpstr>KONKURENCE NA STRANĚ NABÍDKY</vt:lpstr>
      <vt:lpstr>ČLENĚNÍ KONKURENCE                  NA STRANĚ NABÍDKY</vt:lpstr>
      <vt:lpstr>ČLENĚNÍ KONKURENCE                   NA STRANĚ NABÍDKY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Dum</cp:lastModifiedBy>
  <cp:revision>30</cp:revision>
  <dcterms:modified xsi:type="dcterms:W3CDTF">2013-04-07T17:28:05Z</dcterms:modified>
</cp:coreProperties>
</file>