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VY_32_INOVACE_09_INF_03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>
              <a:solidFill>
                <a:schemeClr val="tx1"/>
              </a:solidFill>
            </a:rPr>
            <a:t>Inf</a:t>
          </a:r>
          <a:r>
            <a:rPr lang="cs-CZ" sz="2000" dirty="0" smtClean="0">
              <a:solidFill>
                <a:schemeClr val="tx1"/>
              </a:solidFill>
            </a:rPr>
            <a:t> – 5</a:t>
          </a:r>
          <a:r>
            <a:rPr lang="cs-CZ" sz="2000" dirty="0" smtClean="0">
              <a:solidFill>
                <a:schemeClr val="tx1"/>
              </a:solidFill>
            </a:rPr>
            <a:t>. A </a:t>
          </a:r>
          <a:r>
            <a:rPr lang="cs-CZ" sz="2000" dirty="0" smtClean="0">
              <a:solidFill>
                <a:schemeClr val="tx1"/>
              </a:solidFill>
            </a:rPr>
            <a:t>– Okno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F7F007-60C3-437F-A02C-E0D1F36739EF}" type="presOf" srcId="{B651F6E3-6281-48DB-9319-2AEAFDAE7572}" destId="{619D679B-A015-4ECF-8348-D1034C574F40}" srcOrd="0" destOrd="0" presId="urn:microsoft.com/office/officeart/2005/8/layout/target3"/>
    <dgm:cxn modelId="{8D54028C-528D-4B16-AE5B-F0B6966DDC54}" type="presOf" srcId="{B651F6E3-6281-48DB-9319-2AEAFDAE7572}" destId="{6BB5E863-4638-4E1D-BFDE-399D028AC4ED}" srcOrd="1" destOrd="0" presId="urn:microsoft.com/office/officeart/2005/8/layout/target3"/>
    <dgm:cxn modelId="{FBD9DA44-1FD7-43B8-9A2A-838BAA93BD5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AB93AEE-F1D0-457D-8E49-B6E4ABD5A53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3197DA-15C3-4DFB-B099-9D32D0F5A8FF}" type="presOf" srcId="{4C35D32F-0EAB-4CD7-82EE-45574DC2A586}" destId="{890E4F0B-2866-4A3F-A3C7-2A14B1797930}" srcOrd="1" destOrd="0" presId="urn:microsoft.com/office/officeart/2005/8/layout/target3"/>
    <dgm:cxn modelId="{4F146BCC-22CB-4FED-8701-1DBC0BA7A261}" type="presOf" srcId="{D1D4F407-5343-4D3F-B5B9-D407B03CAEB4}" destId="{AED2198E-93D5-4001-81B4-73124B309672}" srcOrd="1" destOrd="0" presId="urn:microsoft.com/office/officeart/2005/8/layout/target3"/>
    <dgm:cxn modelId="{1A6917EC-27E3-46B1-8210-C480D5E0067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08A2A4E-F9BF-4BD1-8344-A420BE1CC969}" type="presOf" srcId="{D8197B8C-B260-4A16-BDF4-0947B075E274}" destId="{25B08C86-7E15-44DC-BE7F-FFB55DD49D12}" srcOrd="0" destOrd="0" presId="urn:microsoft.com/office/officeart/2005/8/layout/target3"/>
    <dgm:cxn modelId="{2087A9EE-0029-4B5C-9150-FF4C309ED7F4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191A60-1339-487D-9FB2-8E07C45DD8F7}" type="presOf" srcId="{4C35D32F-0EAB-4CD7-82EE-45574DC2A586}" destId="{8BEBB6EC-1DAA-4CAC-8A25-BC0FCBD5DBD5}" srcOrd="0" destOrd="0" presId="urn:microsoft.com/office/officeart/2005/8/layout/target3"/>
    <dgm:cxn modelId="{A1568979-2DC1-4747-8FE5-7EED0900DF12}" type="presOf" srcId="{D1D4F407-5343-4D3F-B5B9-D407B03CAEB4}" destId="{D005CE8C-CC26-4C3E-AC11-E15060ECD759}" srcOrd="0" destOrd="0" presId="urn:microsoft.com/office/officeart/2005/8/layout/target3"/>
    <dgm:cxn modelId="{5F440520-D944-4CFD-BA03-A351C5964E94}" type="presParOf" srcId="{333A1088-737F-45CB-B68E-254E46348037}" destId="{F5ABB229-8D3B-4694-996A-96F23CF14429}" srcOrd="0" destOrd="0" presId="urn:microsoft.com/office/officeart/2005/8/layout/target3"/>
    <dgm:cxn modelId="{861BD277-7CD1-4773-91FA-D5BDC3A7B036}" type="presParOf" srcId="{333A1088-737F-45CB-B68E-254E46348037}" destId="{F41139FD-01EE-4571-8B17-4FB00FC51163}" srcOrd="1" destOrd="0" presId="urn:microsoft.com/office/officeart/2005/8/layout/target3"/>
    <dgm:cxn modelId="{3F873721-4619-43BE-A30F-4B0CDCE5AC1C}" type="presParOf" srcId="{333A1088-737F-45CB-B68E-254E46348037}" destId="{D005CE8C-CC26-4C3E-AC11-E15060ECD759}" srcOrd="2" destOrd="0" presId="urn:microsoft.com/office/officeart/2005/8/layout/target3"/>
    <dgm:cxn modelId="{3CCFBBE0-F11F-4A60-AA9A-1C2B31E95CFE}" type="presParOf" srcId="{333A1088-737F-45CB-B68E-254E46348037}" destId="{2C702D82-9B77-49B7-9568-BB8EB47C3372}" srcOrd="3" destOrd="0" presId="urn:microsoft.com/office/officeart/2005/8/layout/target3"/>
    <dgm:cxn modelId="{E71970C6-7211-4DC4-AD82-8F627FAFB1E3}" type="presParOf" srcId="{333A1088-737F-45CB-B68E-254E46348037}" destId="{A52A0455-90FF-4808-ABD0-F02540D31D5A}" srcOrd="4" destOrd="0" presId="urn:microsoft.com/office/officeart/2005/8/layout/target3"/>
    <dgm:cxn modelId="{A853AA76-5FA9-4E50-A1D2-64991A738A04}" type="presParOf" srcId="{333A1088-737F-45CB-B68E-254E46348037}" destId="{6140AFEC-043D-4C43-A2F9-D0F5331DF3A3}" srcOrd="5" destOrd="0" presId="urn:microsoft.com/office/officeart/2005/8/layout/target3"/>
    <dgm:cxn modelId="{4CE3E0EA-2131-42CF-89CC-698E15BFBB66}" type="presParOf" srcId="{333A1088-737F-45CB-B68E-254E46348037}" destId="{9358AC05-5D7D-4327-9F80-1AD486AEA664}" srcOrd="6" destOrd="0" presId="urn:microsoft.com/office/officeart/2005/8/layout/target3"/>
    <dgm:cxn modelId="{A144CBCB-AD39-45A9-AF7F-262039F3E36E}" type="presParOf" srcId="{333A1088-737F-45CB-B68E-254E46348037}" destId="{313FC574-E1CD-4FB4-B054-0B805CE0447D}" srcOrd="7" destOrd="0" presId="urn:microsoft.com/office/officeart/2005/8/layout/target3"/>
    <dgm:cxn modelId="{9852356E-3F09-4A92-AA6B-9A8EDB44C8EA}" type="presParOf" srcId="{333A1088-737F-45CB-B68E-254E46348037}" destId="{619D679B-A015-4ECF-8348-D1034C574F40}" srcOrd="8" destOrd="0" presId="urn:microsoft.com/office/officeart/2005/8/layout/target3"/>
    <dgm:cxn modelId="{27093A10-39AC-4588-AA02-25DD47FC9EF5}" type="presParOf" srcId="{333A1088-737F-45CB-B68E-254E46348037}" destId="{322283A8-4A27-4CDA-BAE3-F381106A9174}" srcOrd="9" destOrd="0" presId="urn:microsoft.com/office/officeart/2005/8/layout/target3"/>
    <dgm:cxn modelId="{5077E480-6BD4-4805-B517-04A0A5DAC79F}" type="presParOf" srcId="{333A1088-737F-45CB-B68E-254E46348037}" destId="{FFC9F71D-1B4F-4AD9-A4A6-86ADEFC8AF5C}" srcOrd="10" destOrd="0" presId="urn:microsoft.com/office/officeart/2005/8/layout/target3"/>
    <dgm:cxn modelId="{BB8273DC-5D2D-4F59-B69D-8F33B59AD7DE}" type="presParOf" srcId="{333A1088-737F-45CB-B68E-254E46348037}" destId="{25B08C86-7E15-44DC-BE7F-FFB55DD49D12}" srcOrd="11" destOrd="0" presId="urn:microsoft.com/office/officeart/2005/8/layout/target3"/>
    <dgm:cxn modelId="{0E1FF6E9-7AEA-4151-A63D-6DCE04C63196}" type="presParOf" srcId="{333A1088-737F-45CB-B68E-254E46348037}" destId="{76644BE8-9D7C-4C09-B250-3D10AF48CBB7}" srcOrd="12" destOrd="0" presId="urn:microsoft.com/office/officeart/2005/8/layout/target3"/>
    <dgm:cxn modelId="{45C9A692-8A56-4C3A-B331-47D93C34D0A6}" type="presParOf" srcId="{333A1088-737F-45CB-B68E-254E46348037}" destId="{EE85B701-7295-41C0-BA7A-34D3756A2AE6}" srcOrd="13" destOrd="0" presId="urn:microsoft.com/office/officeart/2005/8/layout/target3"/>
    <dgm:cxn modelId="{2EE5B42F-5849-4FB5-997B-1385FC70AB66}" type="presParOf" srcId="{333A1088-737F-45CB-B68E-254E46348037}" destId="{8BEBB6EC-1DAA-4CAC-8A25-BC0FCBD5DBD5}" srcOrd="14" destOrd="0" presId="urn:microsoft.com/office/officeart/2005/8/layout/target3"/>
    <dgm:cxn modelId="{027674F1-DB83-4AC5-92BC-40043861DD0A}" type="presParOf" srcId="{333A1088-737F-45CB-B68E-254E46348037}" destId="{AED2198E-93D5-4001-81B4-73124B309672}" srcOrd="15" destOrd="0" presId="urn:microsoft.com/office/officeart/2005/8/layout/target3"/>
    <dgm:cxn modelId="{39E2C188-A221-4A3B-A4D0-C6399E6AE814}" type="presParOf" srcId="{333A1088-737F-45CB-B68E-254E46348037}" destId="{2BE915AB-18AA-4053-B92C-3BFC9ED204BB}" srcOrd="16" destOrd="0" presId="urn:microsoft.com/office/officeart/2005/8/layout/target3"/>
    <dgm:cxn modelId="{60EAE0BC-DEDD-49F7-8B66-240AE79027EB}" type="presParOf" srcId="{333A1088-737F-45CB-B68E-254E46348037}" destId="{6BB5E863-4638-4E1D-BFDE-399D028AC4ED}" srcOrd="17" destOrd="0" presId="urn:microsoft.com/office/officeart/2005/8/layout/target3"/>
    <dgm:cxn modelId="{0E2D0FDD-4C51-48A1-AD9A-9E717CFDC6E8}" type="presParOf" srcId="{333A1088-737F-45CB-B68E-254E46348037}" destId="{5A5FFA88-C948-4069-8E93-59FA12366E83}" srcOrd="18" destOrd="0" presId="urn:microsoft.com/office/officeart/2005/8/layout/target3"/>
    <dgm:cxn modelId="{A03FB7DF-2022-4C9A-BC27-FB9E48D50BF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VY_32_INOVACE_09_INF_03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>
              <a:solidFill>
                <a:schemeClr val="tx1"/>
              </a:solidFill>
            </a:rPr>
            <a:t>Inf</a:t>
          </a:r>
          <a:r>
            <a:rPr lang="cs-CZ" sz="2000" kern="1200" dirty="0" smtClean="0">
              <a:solidFill>
                <a:schemeClr val="tx1"/>
              </a:solidFill>
            </a:rPr>
            <a:t> – 5</a:t>
          </a:r>
          <a:r>
            <a:rPr lang="cs-CZ" sz="2000" kern="1200" dirty="0" smtClean="0">
              <a:solidFill>
                <a:schemeClr val="tx1"/>
              </a:solidFill>
            </a:rPr>
            <a:t>. A </a:t>
          </a:r>
          <a:r>
            <a:rPr lang="cs-CZ" sz="2000" kern="1200" dirty="0" smtClean="0">
              <a:solidFill>
                <a:schemeClr val="tx1"/>
              </a:solidFill>
            </a:rPr>
            <a:t>– Okno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91953E-75A2-45D0-8D9B-EE88B9954C4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A65A54-F1B2-4E66-A6CC-F222E81DDF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808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D5E2A-5BF5-47DE-A853-F3956E0584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DE1678-6457-42EC-8227-B63E43B6BD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3401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výkladové části prezentace se žáci seznámí se způsoby, možnostmi otevírání a zavírání oken, pojmy, které označují části okna, popisem částí okna.</a:t>
            </a:r>
          </a:p>
          <a:p>
            <a:r>
              <a:rPr lang="cs-CZ" dirty="0" smtClean="0"/>
              <a:t>Prezentace je doplněna cvičením, které lze využít při procvičování nových pojmů, opakování nebo zkoušení probraného učiva. </a:t>
            </a:r>
            <a:r>
              <a:rPr lang="cs-CZ" smtClean="0"/>
              <a:t>Řešení cvičení je </a:t>
            </a:r>
            <a:r>
              <a:rPr lang="cs-CZ" dirty="0" smtClean="0"/>
              <a:t>součástí prezentace.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OKNO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142984"/>
            <a:ext cx="6543692" cy="291147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Windows = okna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1785926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Otevření okna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14684"/>
          </a:xfrm>
        </p:spPr>
        <p:txBody>
          <a:bodyPr>
            <a:normAutofit/>
          </a:bodyPr>
          <a:lstStyle/>
          <a:p>
            <a:r>
              <a:rPr lang="cs-CZ" dirty="0" smtClean="0"/>
              <a:t>Dvojklik, poklepání na ikonu – 2x L.TL.</a:t>
            </a:r>
          </a:p>
          <a:p>
            <a:r>
              <a:rPr lang="en-US" dirty="0" smtClean="0"/>
              <a:t>K</a:t>
            </a:r>
            <a:r>
              <a:rPr lang="cs-CZ" dirty="0" err="1" smtClean="0"/>
              <a:t>lik</a:t>
            </a:r>
            <a:r>
              <a:rPr lang="cs-CZ" dirty="0" smtClean="0"/>
              <a:t> na ikonu – 1 x </a:t>
            </a:r>
            <a:r>
              <a:rPr lang="cs-CZ" dirty="0" smtClean="0"/>
              <a:t>L TL</a:t>
            </a:r>
            <a:r>
              <a:rPr lang="cs-CZ" dirty="0" smtClean="0"/>
              <a:t>. (zmodrá)</a:t>
            </a:r>
            <a:endParaRPr lang="en-US" dirty="0" smtClean="0"/>
          </a:p>
          <a:p>
            <a:pPr>
              <a:buNone/>
            </a:pPr>
            <a:r>
              <a:rPr lang="cs-CZ" dirty="0" smtClean="0"/>
              <a:t>                                                + </a:t>
            </a:r>
            <a:r>
              <a:rPr lang="en-US" dirty="0" smtClean="0"/>
              <a:t>&lt;E</a:t>
            </a:r>
            <a:r>
              <a:rPr lang="cs-CZ" dirty="0" smtClean="0"/>
              <a:t>NTER</a:t>
            </a:r>
            <a:r>
              <a:rPr lang="en-US" dirty="0" smtClean="0"/>
              <a:t>&gt;</a:t>
            </a:r>
            <a:endParaRPr lang="cs-CZ" dirty="0" smtClean="0"/>
          </a:p>
          <a:p>
            <a:r>
              <a:rPr lang="cs-CZ" dirty="0" smtClean="0"/>
              <a:t>Klik na ikonu – 1 x </a:t>
            </a:r>
            <a:r>
              <a:rPr lang="cs-CZ" dirty="0" smtClean="0"/>
              <a:t>P TL</a:t>
            </a:r>
            <a:r>
              <a:rPr lang="cs-CZ" dirty="0" smtClean="0"/>
              <a:t>. = místní nabídka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+ Otevřít                                               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285992"/>
            <a:ext cx="6572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143380"/>
            <a:ext cx="233362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"/>
                            </p:stCondLst>
                            <p:childTnLst>
                              <p:par>
                                <p:cTn id="3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8229600" cy="1143000"/>
          </a:xfrm>
        </p:spPr>
        <p:txBody>
          <a:bodyPr/>
          <a:lstStyle/>
          <a:p>
            <a:r>
              <a:rPr lang="cs-CZ" dirty="0" smtClean="0"/>
              <a:t>Popis okna, části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00174"/>
            <a:ext cx="58588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rot="5400000">
            <a:off x="1214414" y="1285860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1928794" y="1500174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4929190" y="1500174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>
            <a:off x="6000760" y="1285860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5643570" y="3429000"/>
            <a:ext cx="785818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5786446" y="5500702"/>
            <a:ext cx="785818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 flipH="1" flipV="1">
            <a:off x="2821769" y="6107925"/>
            <a:ext cx="500066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42844" y="5143512"/>
            <a:ext cx="571504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214282" y="3643314"/>
            <a:ext cx="571504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85720" y="1857364"/>
            <a:ext cx="571504" cy="215902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3071802" y="3143248"/>
            <a:ext cx="642942" cy="430216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26"/>
          <p:cNvSpPr/>
          <p:nvPr/>
        </p:nvSpPr>
        <p:spPr>
          <a:xfrm>
            <a:off x="2214546" y="128586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5286380" y="114298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286512" y="107154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6286512" y="321468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6429388" y="535782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2928926" y="621508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71406" y="500063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</a:p>
        </p:txBody>
      </p:sp>
      <p:sp>
        <p:nvSpPr>
          <p:cNvPr id="34" name="Elipsa 33"/>
          <p:cNvSpPr/>
          <p:nvPr/>
        </p:nvSpPr>
        <p:spPr>
          <a:xfrm>
            <a:off x="142844" y="350043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1500166" y="107154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643050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" name="TextovéPole 39"/>
          <p:cNvSpPr txBox="1"/>
          <p:nvPr/>
        </p:nvSpPr>
        <p:spPr>
          <a:xfrm>
            <a:off x="6643702" y="1500174"/>
            <a:ext cx="235745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1.Titulek, název</a:t>
            </a:r>
          </a:p>
          <a:p>
            <a:r>
              <a:rPr lang="cs-CZ" sz="1600" dirty="0" smtClean="0"/>
              <a:t>2.Adresní řádek</a:t>
            </a:r>
          </a:p>
          <a:p>
            <a:r>
              <a:rPr lang="cs-CZ" sz="1600" dirty="0" smtClean="0"/>
              <a:t>3.Řádek vyhledávání</a:t>
            </a:r>
          </a:p>
          <a:p>
            <a:r>
              <a:rPr lang="cs-CZ" sz="1600" dirty="0" smtClean="0"/>
              <a:t>4.Ovládací tlačítka</a:t>
            </a:r>
          </a:p>
          <a:p>
            <a:r>
              <a:rPr lang="cs-CZ" sz="1600" dirty="0" smtClean="0"/>
              <a:t>5.Podokno náhledu</a:t>
            </a:r>
          </a:p>
          <a:p>
            <a:r>
              <a:rPr lang="cs-CZ" sz="1600" dirty="0" smtClean="0"/>
              <a:t>6.Podokno podrobností</a:t>
            </a:r>
          </a:p>
          <a:p>
            <a:r>
              <a:rPr lang="cs-CZ" sz="1600" dirty="0" smtClean="0"/>
              <a:t>7.Stavový řádek</a:t>
            </a:r>
          </a:p>
          <a:p>
            <a:r>
              <a:rPr lang="cs-CZ" sz="1600" dirty="0" smtClean="0"/>
              <a:t>8.Zobrazení složek, strom</a:t>
            </a:r>
          </a:p>
          <a:p>
            <a:r>
              <a:rPr lang="cs-CZ" sz="1600" dirty="0" smtClean="0"/>
              <a:t>9.Navigační podokno</a:t>
            </a:r>
          </a:p>
          <a:p>
            <a:r>
              <a:rPr lang="cs-CZ" sz="1600" dirty="0" smtClean="0"/>
              <a:t>10.Hlavní nabídka</a:t>
            </a:r>
          </a:p>
          <a:p>
            <a:r>
              <a:rPr lang="cs-CZ" sz="1600" dirty="0" smtClean="0"/>
              <a:t>11.Obsah okna, složky</a:t>
            </a:r>
          </a:p>
          <a:p>
            <a:endParaRPr lang="cs-CZ" sz="16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2857496"/>
            <a:ext cx="361950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4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4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Zavření okna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5990"/>
          </a:xfrm>
        </p:spPr>
        <p:txBody>
          <a:bodyPr/>
          <a:lstStyle/>
          <a:p>
            <a:r>
              <a:rPr lang="cs-CZ" dirty="0" smtClean="0"/>
              <a:t>Zavírací tlačítko</a:t>
            </a:r>
          </a:p>
          <a:p>
            <a:r>
              <a:rPr lang="cs-CZ" dirty="0" smtClean="0"/>
              <a:t>Hlavní nabídka – Soubor – Zavřít</a:t>
            </a:r>
          </a:p>
          <a:p>
            <a:r>
              <a:rPr lang="en-US" dirty="0" smtClean="0"/>
              <a:t>&lt;Alt + F4&gt;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1643050"/>
            <a:ext cx="400050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2357430"/>
            <a:ext cx="147637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okna -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7400948" cy="614354"/>
          </a:xfrm>
        </p:spPr>
        <p:txBody>
          <a:bodyPr>
            <a:normAutofit/>
          </a:bodyPr>
          <a:lstStyle/>
          <a:p>
            <a:r>
              <a:rPr lang="cs-CZ" dirty="0" smtClean="0"/>
              <a:t>K názvům, popiskům přiřaď správné </a:t>
            </a:r>
            <a:r>
              <a:rPr lang="cs-CZ" dirty="0" smtClean="0"/>
              <a:t>číslo.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85754" y="97471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332037"/>
            <a:ext cx="5644492" cy="4168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rot="5400000">
            <a:off x="1357258" y="2117723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2071638" y="2332037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5072034" y="2332037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6143604" y="2117723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5786414" y="4260863"/>
            <a:ext cx="785818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5929322" y="6000768"/>
            <a:ext cx="785818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2965439" y="6607173"/>
            <a:ext cx="500066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85720" y="5715016"/>
            <a:ext cx="571504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57126" y="4475177"/>
            <a:ext cx="571504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428564" y="2689227"/>
            <a:ext cx="571504" cy="215902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214646" y="3975111"/>
            <a:ext cx="642942" cy="430216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2357390" y="2117723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5429224" y="1974847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429356" y="1903409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429356" y="4046549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572264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3071802" y="657224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14282" y="557214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</a:p>
        </p:txBody>
      </p:sp>
      <p:sp>
        <p:nvSpPr>
          <p:cNvPr id="25" name="Elipsa 24"/>
          <p:cNvSpPr/>
          <p:nvPr/>
        </p:nvSpPr>
        <p:spPr>
          <a:xfrm>
            <a:off x="285688" y="4332301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643010" y="1903409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474913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8" name="TextovéPole 27"/>
          <p:cNvSpPr txBox="1"/>
          <p:nvPr/>
        </p:nvSpPr>
        <p:spPr>
          <a:xfrm>
            <a:off x="7000860" y="1928802"/>
            <a:ext cx="21431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Ovládací tlačítka</a:t>
            </a:r>
          </a:p>
          <a:p>
            <a:r>
              <a:rPr lang="cs-CZ" sz="1600" dirty="0" smtClean="0"/>
              <a:t>Stavový řádek</a:t>
            </a:r>
          </a:p>
          <a:p>
            <a:r>
              <a:rPr lang="cs-CZ" sz="1600" dirty="0" smtClean="0"/>
              <a:t>Zobrazení složek, strom</a:t>
            </a:r>
          </a:p>
          <a:p>
            <a:r>
              <a:rPr lang="cs-CZ" sz="1600" dirty="0" smtClean="0"/>
              <a:t>Navigační podokno</a:t>
            </a:r>
          </a:p>
          <a:p>
            <a:r>
              <a:rPr lang="cs-CZ" sz="1600" dirty="0" smtClean="0"/>
              <a:t>Řádek vyhledávání</a:t>
            </a:r>
          </a:p>
          <a:p>
            <a:r>
              <a:rPr lang="cs-CZ" sz="1600" dirty="0" smtClean="0"/>
              <a:t>Podokno náhledu</a:t>
            </a:r>
          </a:p>
          <a:p>
            <a:r>
              <a:rPr lang="cs-CZ" sz="1600" dirty="0" smtClean="0"/>
              <a:t>Podokno podrobností</a:t>
            </a:r>
          </a:p>
          <a:p>
            <a:r>
              <a:rPr lang="cs-CZ" sz="1600" dirty="0" smtClean="0"/>
              <a:t>Hlavní nabídka</a:t>
            </a:r>
          </a:p>
          <a:p>
            <a:r>
              <a:rPr lang="cs-CZ" sz="1600" dirty="0" smtClean="0"/>
              <a:t>Adresní řádek</a:t>
            </a:r>
          </a:p>
          <a:p>
            <a:r>
              <a:rPr lang="cs-CZ" sz="1600" dirty="0" smtClean="0"/>
              <a:t>Obsah okna, složky</a:t>
            </a:r>
          </a:p>
          <a:p>
            <a:r>
              <a:rPr lang="cs-CZ" sz="1600" dirty="0" smtClean="0"/>
              <a:t>Titulek, název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</p:txBody>
      </p:sp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894" y="3689359"/>
            <a:ext cx="361950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28596" y="428604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Části okna – cvičení-řešení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357430"/>
            <a:ext cx="5644492" cy="4168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rot="5400000">
            <a:off x="1357258" y="2117723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2071638" y="2332037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5072034" y="2332037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6143604" y="2117723"/>
            <a:ext cx="500066" cy="357190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5786414" y="4260863"/>
            <a:ext cx="785818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5500694" y="6000768"/>
            <a:ext cx="785818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2965439" y="6607173"/>
            <a:ext cx="500066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85720" y="5715016"/>
            <a:ext cx="571504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57126" y="4475177"/>
            <a:ext cx="571504" cy="1588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428564" y="2689227"/>
            <a:ext cx="571504" cy="215902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214646" y="3975111"/>
            <a:ext cx="642942" cy="430216"/>
          </a:xfrm>
          <a:prstGeom prst="straightConnector1">
            <a:avLst/>
          </a:prstGeom>
          <a:ln w="190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2357390" y="2117723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429224" y="1974847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429356" y="1903409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357950" y="414338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286512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071802" y="657224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214282" y="557214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</a:p>
        </p:txBody>
      </p:sp>
      <p:sp>
        <p:nvSpPr>
          <p:cNvPr id="24" name="Elipsa 23"/>
          <p:cNvSpPr/>
          <p:nvPr/>
        </p:nvSpPr>
        <p:spPr>
          <a:xfrm>
            <a:off x="285688" y="4332301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643010" y="1903409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474913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" name="TextovéPole 26"/>
          <p:cNvSpPr txBox="1"/>
          <p:nvPr/>
        </p:nvSpPr>
        <p:spPr>
          <a:xfrm>
            <a:off x="6858016" y="1500174"/>
            <a:ext cx="228598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Ovládací tlačítka</a:t>
            </a:r>
          </a:p>
          <a:p>
            <a:endParaRPr lang="cs-CZ" sz="1600" dirty="0" smtClean="0"/>
          </a:p>
          <a:p>
            <a:r>
              <a:rPr lang="cs-CZ" sz="1600" dirty="0" smtClean="0"/>
              <a:t>Stavový řádek</a:t>
            </a:r>
          </a:p>
          <a:p>
            <a:endParaRPr lang="cs-CZ" sz="1600" dirty="0" smtClean="0"/>
          </a:p>
          <a:p>
            <a:r>
              <a:rPr lang="cs-CZ" sz="1600" dirty="0" smtClean="0"/>
              <a:t>Zobrazení složek</a:t>
            </a:r>
          </a:p>
          <a:p>
            <a:endParaRPr lang="cs-CZ" sz="1600" dirty="0" smtClean="0"/>
          </a:p>
          <a:p>
            <a:r>
              <a:rPr lang="cs-CZ" sz="1600" dirty="0" smtClean="0"/>
              <a:t>Navigační podokno</a:t>
            </a:r>
          </a:p>
          <a:p>
            <a:endParaRPr lang="cs-CZ" sz="1600" dirty="0" smtClean="0"/>
          </a:p>
          <a:p>
            <a:r>
              <a:rPr lang="cs-CZ" sz="1600" dirty="0" smtClean="0"/>
              <a:t>Řádek vyhledávání</a:t>
            </a:r>
          </a:p>
          <a:p>
            <a:endParaRPr lang="cs-CZ" sz="1600" dirty="0" smtClean="0"/>
          </a:p>
          <a:p>
            <a:r>
              <a:rPr lang="cs-CZ" sz="1600" dirty="0" smtClean="0"/>
              <a:t>Podokno náhledu</a:t>
            </a:r>
          </a:p>
          <a:p>
            <a:endParaRPr lang="cs-CZ" sz="1600" dirty="0" smtClean="0"/>
          </a:p>
          <a:p>
            <a:r>
              <a:rPr lang="cs-CZ" sz="1600" dirty="0" smtClean="0"/>
              <a:t>Podokno podrobností</a:t>
            </a:r>
          </a:p>
          <a:p>
            <a:endParaRPr lang="cs-CZ" sz="1600" dirty="0" smtClean="0"/>
          </a:p>
          <a:p>
            <a:r>
              <a:rPr lang="cs-CZ" sz="1600" dirty="0" smtClean="0"/>
              <a:t>Hlavní nabídka</a:t>
            </a:r>
          </a:p>
          <a:p>
            <a:endParaRPr lang="cs-CZ" sz="1600" dirty="0" smtClean="0"/>
          </a:p>
          <a:p>
            <a:r>
              <a:rPr lang="cs-CZ" sz="1600" dirty="0" smtClean="0"/>
              <a:t>Adresní řádek</a:t>
            </a:r>
          </a:p>
          <a:p>
            <a:endParaRPr lang="cs-CZ" sz="1600" dirty="0" smtClean="0"/>
          </a:p>
          <a:p>
            <a:r>
              <a:rPr lang="cs-CZ" sz="1600" dirty="0" smtClean="0"/>
              <a:t>Obsah okna, složky</a:t>
            </a:r>
          </a:p>
          <a:p>
            <a:endParaRPr lang="cs-CZ" sz="1600" dirty="0" smtClean="0"/>
          </a:p>
          <a:p>
            <a:r>
              <a:rPr lang="cs-CZ" sz="1600" dirty="0" smtClean="0"/>
              <a:t>Titulek, název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</p:txBody>
      </p:sp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894" y="3689359"/>
            <a:ext cx="361950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9" name="Elipsa 28"/>
          <p:cNvSpPr/>
          <p:nvPr/>
        </p:nvSpPr>
        <p:spPr>
          <a:xfrm>
            <a:off x="8429652" y="150017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8429652" y="200024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8429652" y="250030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</a:p>
        </p:txBody>
      </p:sp>
      <p:sp>
        <p:nvSpPr>
          <p:cNvPr id="32" name="Elipsa 31"/>
          <p:cNvSpPr/>
          <p:nvPr/>
        </p:nvSpPr>
        <p:spPr>
          <a:xfrm>
            <a:off x="8715404" y="292893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8643966" y="342900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8501090" y="392906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8858248" y="442913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86776" y="4857760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7" name="Elipsa 36"/>
          <p:cNvSpPr/>
          <p:nvPr/>
        </p:nvSpPr>
        <p:spPr>
          <a:xfrm>
            <a:off x="8286776" y="542926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643966" y="5786454"/>
            <a:ext cx="361950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9" name="Elipsa 38"/>
          <p:cNvSpPr/>
          <p:nvPr/>
        </p:nvSpPr>
        <p:spPr>
          <a:xfrm>
            <a:off x="8215338" y="642939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27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7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uiExpand="1" build="p"/>
      <p:bldP spid="29" grpId="0" animBg="1"/>
      <p:bldP spid="3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r>
              <a:rPr lang="cs-CZ" smtClean="0"/>
              <a:t>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obrázky, ilustrace –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301</Words>
  <Application>Microsoft Office PowerPoint</Application>
  <PresentationFormat>Předvádění na obrazovce (4:3)</PresentationFormat>
  <Paragraphs>112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Informatika</vt:lpstr>
      <vt:lpstr>OKNO</vt:lpstr>
      <vt:lpstr>Otevření okna</vt:lpstr>
      <vt:lpstr>Popis okna, části</vt:lpstr>
      <vt:lpstr>Zavření okna</vt:lpstr>
      <vt:lpstr>Části okna - cvičení</vt:lpstr>
      <vt:lpstr>Prezentace aplikace PowerPoint</vt:lpstr>
      <vt:lpstr>Zdroje,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ZS OU</dc:creator>
  <cp:lastModifiedBy>Martin Králík</cp:lastModifiedBy>
  <cp:revision>24</cp:revision>
  <dcterms:created xsi:type="dcterms:W3CDTF">2011-10-18T06:16:46Z</dcterms:created>
  <dcterms:modified xsi:type="dcterms:W3CDTF">2012-03-13T17:37:59Z</dcterms:modified>
</cp:coreProperties>
</file>