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commentAuthors.xml" ContentType="application/vnd.openxmlformats-officedocument.presentationml.commentAuthors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6"/>
  </p:notesMasterIdLst>
  <p:sldIdLst>
    <p:sldId id="273" r:id="rId2"/>
    <p:sldId id="281" r:id="rId3"/>
    <p:sldId id="256" r:id="rId4"/>
    <p:sldId id="272" r:id="rId5"/>
    <p:sldId id="258" r:id="rId6"/>
    <p:sldId id="259" r:id="rId7"/>
    <p:sldId id="260" r:id="rId8"/>
    <p:sldId id="261" r:id="rId9"/>
    <p:sldId id="262" r:id="rId10"/>
    <p:sldId id="265" r:id="rId11"/>
    <p:sldId id="263" r:id="rId12"/>
    <p:sldId id="264" r:id="rId13"/>
    <p:sldId id="266" r:id="rId14"/>
    <p:sldId id="267" r:id="rId15"/>
    <p:sldId id="268" r:id="rId16"/>
    <p:sldId id="269" r:id="rId17"/>
    <p:sldId id="270" r:id="rId18"/>
    <p:sldId id="274" r:id="rId19"/>
    <p:sldId id="275" r:id="rId20"/>
    <p:sldId id="276" r:id="rId21"/>
    <p:sldId id="277" r:id="rId22"/>
    <p:sldId id="278" r:id="rId23"/>
    <p:sldId id="279" r:id="rId24"/>
    <p:sldId id="280" r:id="rId2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ZŠ" initials="zš" lastIdx="1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-161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commentAuthors" Target="commentAuthors.xml"/><Relationship Id="rId30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2000" baseline="0" dirty="0" smtClean="0">
              <a:solidFill>
                <a:schemeClr val="tx1"/>
              </a:solidFill>
            </a:rPr>
            <a:t>VY_32_INOVACE_09_INF_04</a:t>
          </a:r>
          <a:endParaRPr lang="cs-CZ" sz="2000" dirty="0">
            <a:solidFill>
              <a:schemeClr val="tx1"/>
            </a:solidFill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</a:t>
          </a:r>
          <a:r>
            <a:rPr lang="cs-CZ" sz="1100" dirty="0" smtClean="0"/>
            <a:t>Základní škola, Uherský Ostroh, okres Uherské Hradiště, příspěvková organizace</a:t>
          </a:r>
          <a:endParaRPr lang="cs-CZ" sz="11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r>
            <a:rPr lang="cs-CZ" sz="2000" dirty="0" smtClean="0">
              <a:solidFill>
                <a:schemeClr val="tx1"/>
              </a:solidFill>
            </a:rPr>
            <a:t>Mgr. Marcel Bednařík</a:t>
          </a:r>
          <a:endParaRPr lang="cs-CZ" sz="2000" dirty="0">
            <a:solidFill>
              <a:schemeClr val="tx1"/>
            </a:solidFill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</a:t>
          </a:r>
          <a:r>
            <a:rPr lang="cs-CZ" sz="2000" dirty="0" err="1" smtClean="0"/>
            <a:t>Inf</a:t>
          </a:r>
          <a:r>
            <a:rPr lang="cs-CZ" sz="2000" dirty="0" smtClean="0">
              <a:solidFill>
                <a:srgbClr val="FF0000"/>
              </a:solidFill>
            </a:rPr>
            <a:t> </a:t>
          </a:r>
          <a:r>
            <a:rPr lang="cs-CZ" sz="2000" dirty="0" smtClean="0">
              <a:solidFill>
                <a:schemeClr val="tx1"/>
              </a:solidFill>
            </a:rPr>
            <a:t>– 6.A – Práce s okny</a:t>
          </a:r>
          <a:endParaRPr lang="cs-CZ" sz="2000" dirty="0">
            <a:solidFill>
              <a:schemeClr val="tx1"/>
            </a:solidFill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CZ.1.07/1.4.00/21.1616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1177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AF6A505-DCB7-4D50-BBA3-B326C66EEB73}" type="presOf" srcId="{4C35D32F-0EAB-4CD7-82EE-45574DC2A586}" destId="{8BEBB6EC-1DAA-4CAC-8A25-BC0FCBD5DBD5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D4E586FC-553E-44BA-B54E-48CB9EAB5166}" type="presOf" srcId="{D1B46980-6531-4606-95E6-44980827E919}" destId="{2BE915AB-18AA-4053-B92C-3BFC9ED204BB}" srcOrd="1" destOrd="0" presId="urn:microsoft.com/office/officeart/2005/8/layout/target3"/>
    <dgm:cxn modelId="{05E19A25-2CAA-45C3-8DE6-3E52A6F98DF4}" type="presOf" srcId="{D8197B8C-B260-4A16-BDF4-0947B075E274}" destId="{25B08C86-7E15-44DC-BE7F-FFB55DD49D12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E03EFE21-7276-43D5-A0F2-626AEDB86B93}" type="presOf" srcId="{D8197B8C-B260-4A16-BDF4-0947B075E274}" destId="{5A5FFA88-C948-4069-8E93-59FA12366E83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0BBB1AC8-F2C3-4525-B25E-6278426CA169}" type="presOf" srcId="{B651F6E3-6281-48DB-9319-2AEAFDAE7572}" destId="{619D679B-A015-4ECF-8348-D1034C574F40}" srcOrd="0" destOrd="0" presId="urn:microsoft.com/office/officeart/2005/8/layout/target3"/>
    <dgm:cxn modelId="{2150DB0A-2586-43AF-AD48-8ABAB3F7211E}" type="presOf" srcId="{D1D4F407-5343-4D3F-B5B9-D407B03CAEB4}" destId="{AED2198E-93D5-4001-81B4-73124B309672}" srcOrd="1" destOrd="0" presId="urn:microsoft.com/office/officeart/2005/8/layout/target3"/>
    <dgm:cxn modelId="{DECF9D50-0364-424E-B6A5-10DD560556A7}" type="presOf" srcId="{D1B46980-6531-4606-95E6-44980827E919}" destId="{6140AFEC-043D-4C43-A2F9-D0F5331DF3A3}" srcOrd="0" destOrd="0" presId="urn:microsoft.com/office/officeart/2005/8/layout/target3"/>
    <dgm:cxn modelId="{F9AC01F1-A5C3-4ED8-BA24-C6B4FF03F15D}" type="presOf" srcId="{4C35D32F-0EAB-4CD7-82EE-45574DC2A586}" destId="{890E4F0B-2866-4A3F-A3C7-2A14B1797930}" srcOrd="1" destOrd="0" presId="urn:microsoft.com/office/officeart/2005/8/layout/target3"/>
    <dgm:cxn modelId="{0F01C048-DA75-439F-91D0-3A13A8D6CE53}" type="presOf" srcId="{B651F6E3-6281-48DB-9319-2AEAFDAE7572}" destId="{6BB5E863-4638-4E1D-BFDE-399D028AC4ED}" srcOrd="1" destOrd="0" presId="urn:microsoft.com/office/officeart/2005/8/layout/target3"/>
    <dgm:cxn modelId="{F7227486-EEDE-46EE-AC98-C0F730F16621}" type="presOf" srcId="{757F3AB3-0718-4624-B441-E567A8F0AB56}" destId="{333A1088-737F-45CB-B68E-254E46348037}" srcOrd="0" destOrd="0" presId="urn:microsoft.com/office/officeart/2005/8/layout/target3"/>
    <dgm:cxn modelId="{24E98345-CCDE-43A7-8031-0623C8150E21}" type="presOf" srcId="{D1D4F407-5343-4D3F-B5B9-D407B03CAEB4}" destId="{D005CE8C-CC26-4C3E-AC11-E15060ECD759}" srcOrd="0" destOrd="0" presId="urn:microsoft.com/office/officeart/2005/8/layout/target3"/>
    <dgm:cxn modelId="{32CC696C-A6E1-4A8F-856D-746E0B9B2A4F}" type="presParOf" srcId="{333A1088-737F-45CB-B68E-254E46348037}" destId="{F5ABB229-8D3B-4694-996A-96F23CF14429}" srcOrd="0" destOrd="0" presId="urn:microsoft.com/office/officeart/2005/8/layout/target3"/>
    <dgm:cxn modelId="{249C6F96-6129-40BB-8C95-A86D4091E602}" type="presParOf" srcId="{333A1088-737F-45CB-B68E-254E46348037}" destId="{F41139FD-01EE-4571-8B17-4FB00FC51163}" srcOrd="1" destOrd="0" presId="urn:microsoft.com/office/officeart/2005/8/layout/target3"/>
    <dgm:cxn modelId="{873DEEEC-290A-4E49-9FC7-48F34E65011A}" type="presParOf" srcId="{333A1088-737F-45CB-B68E-254E46348037}" destId="{D005CE8C-CC26-4C3E-AC11-E15060ECD759}" srcOrd="2" destOrd="0" presId="urn:microsoft.com/office/officeart/2005/8/layout/target3"/>
    <dgm:cxn modelId="{8BF60873-977D-415B-B5E1-6F4B2C12B3C8}" type="presParOf" srcId="{333A1088-737F-45CB-B68E-254E46348037}" destId="{2C702D82-9B77-49B7-9568-BB8EB47C3372}" srcOrd="3" destOrd="0" presId="urn:microsoft.com/office/officeart/2005/8/layout/target3"/>
    <dgm:cxn modelId="{190E5B03-71B1-48FA-BBF1-C97627DAB710}" type="presParOf" srcId="{333A1088-737F-45CB-B68E-254E46348037}" destId="{A52A0455-90FF-4808-ABD0-F02540D31D5A}" srcOrd="4" destOrd="0" presId="urn:microsoft.com/office/officeart/2005/8/layout/target3"/>
    <dgm:cxn modelId="{ABBEDC3B-262D-4039-B627-07585E5B80B8}" type="presParOf" srcId="{333A1088-737F-45CB-B68E-254E46348037}" destId="{6140AFEC-043D-4C43-A2F9-D0F5331DF3A3}" srcOrd="5" destOrd="0" presId="urn:microsoft.com/office/officeart/2005/8/layout/target3"/>
    <dgm:cxn modelId="{8DB26EB5-DBA6-4013-8FBE-37B516554E7E}" type="presParOf" srcId="{333A1088-737F-45CB-B68E-254E46348037}" destId="{9358AC05-5D7D-4327-9F80-1AD486AEA664}" srcOrd="6" destOrd="0" presId="urn:microsoft.com/office/officeart/2005/8/layout/target3"/>
    <dgm:cxn modelId="{299FFF53-ACCC-4247-A8F3-54A233DFFAAE}" type="presParOf" srcId="{333A1088-737F-45CB-B68E-254E46348037}" destId="{313FC574-E1CD-4FB4-B054-0B805CE0447D}" srcOrd="7" destOrd="0" presId="urn:microsoft.com/office/officeart/2005/8/layout/target3"/>
    <dgm:cxn modelId="{C430E7B6-6AD1-4731-A5B0-C44E107FBE46}" type="presParOf" srcId="{333A1088-737F-45CB-B68E-254E46348037}" destId="{619D679B-A015-4ECF-8348-D1034C574F40}" srcOrd="8" destOrd="0" presId="urn:microsoft.com/office/officeart/2005/8/layout/target3"/>
    <dgm:cxn modelId="{ED135114-CA9B-488E-B091-3A1CE44AF038}" type="presParOf" srcId="{333A1088-737F-45CB-B68E-254E46348037}" destId="{322283A8-4A27-4CDA-BAE3-F381106A9174}" srcOrd="9" destOrd="0" presId="urn:microsoft.com/office/officeart/2005/8/layout/target3"/>
    <dgm:cxn modelId="{F6127668-FBA9-44B5-AA8B-0A799124A715}" type="presParOf" srcId="{333A1088-737F-45CB-B68E-254E46348037}" destId="{FFC9F71D-1B4F-4AD9-A4A6-86ADEFC8AF5C}" srcOrd="10" destOrd="0" presId="urn:microsoft.com/office/officeart/2005/8/layout/target3"/>
    <dgm:cxn modelId="{E833F518-9ACD-4820-AFB4-3C2F23CF7024}" type="presParOf" srcId="{333A1088-737F-45CB-B68E-254E46348037}" destId="{25B08C86-7E15-44DC-BE7F-FFB55DD49D12}" srcOrd="11" destOrd="0" presId="urn:microsoft.com/office/officeart/2005/8/layout/target3"/>
    <dgm:cxn modelId="{9B2AB0CE-34C2-4E3E-BE6B-93C100EC9828}" type="presParOf" srcId="{333A1088-737F-45CB-B68E-254E46348037}" destId="{76644BE8-9D7C-4C09-B250-3D10AF48CBB7}" srcOrd="12" destOrd="0" presId="urn:microsoft.com/office/officeart/2005/8/layout/target3"/>
    <dgm:cxn modelId="{ABC33255-57E5-480F-8FB9-EE41D315ABE6}" type="presParOf" srcId="{333A1088-737F-45CB-B68E-254E46348037}" destId="{EE85B701-7295-41C0-BA7A-34D3756A2AE6}" srcOrd="13" destOrd="0" presId="urn:microsoft.com/office/officeart/2005/8/layout/target3"/>
    <dgm:cxn modelId="{3C53C677-9E93-48A7-B7E7-04F07D33DFF3}" type="presParOf" srcId="{333A1088-737F-45CB-B68E-254E46348037}" destId="{8BEBB6EC-1DAA-4CAC-8A25-BC0FCBD5DBD5}" srcOrd="14" destOrd="0" presId="urn:microsoft.com/office/officeart/2005/8/layout/target3"/>
    <dgm:cxn modelId="{1EC7F85B-B11C-437C-BB67-9176F106A059}" type="presParOf" srcId="{333A1088-737F-45CB-B68E-254E46348037}" destId="{AED2198E-93D5-4001-81B4-73124B309672}" srcOrd="15" destOrd="0" presId="urn:microsoft.com/office/officeart/2005/8/layout/target3"/>
    <dgm:cxn modelId="{228FAFBA-44E2-4DF7-8FF3-9D24EB8C6DA8}" type="presParOf" srcId="{333A1088-737F-45CB-B68E-254E46348037}" destId="{2BE915AB-18AA-4053-B92C-3BFC9ED204BB}" srcOrd="16" destOrd="0" presId="urn:microsoft.com/office/officeart/2005/8/layout/target3"/>
    <dgm:cxn modelId="{E9B5D6D7-114E-4D77-B92F-6C22EA383D0D}" type="presParOf" srcId="{333A1088-737F-45CB-B68E-254E46348037}" destId="{6BB5E863-4638-4E1D-BFDE-399D028AC4ED}" srcOrd="17" destOrd="0" presId="urn:microsoft.com/office/officeart/2005/8/layout/target3"/>
    <dgm:cxn modelId="{82AEE5A9-F78E-4DBB-B29A-1E6CF023A6C8}" type="presParOf" srcId="{333A1088-737F-45CB-B68E-254E46348037}" destId="{5A5FFA88-C948-4069-8E93-59FA12366E83}" srcOrd="18" destOrd="0" presId="urn:microsoft.com/office/officeart/2005/8/layout/target3"/>
    <dgm:cxn modelId="{3BA51F2D-8B8A-4FA7-B652-13C6D9E74104}" type="presParOf" srcId="{333A1088-737F-45CB-B68E-254E46348037}" destId="{890E4F0B-2866-4A3F-A3C7-2A14B1797930}" srcOrd="19" destOrd="0" presId="urn:microsoft.com/office/officeart/2005/8/layout/target3"/>
  </dgm:cxnLst>
  <dgm:bg/>
  <dgm:whole/>
</dgm:dataModel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47E3F8D-34C0-4489-8E19-3A0F7A36421F}" type="datetimeFigureOut">
              <a:rPr lang="cs-CZ" smtClean="0"/>
              <a:pPr/>
              <a:t>14.11.2011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E978D6C-B074-490C-9318-D60C0C78F85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792B0E-C651-4A85-BD77-A2E6092DCF60}" type="datetimeFigureOut">
              <a:rPr lang="cs-CZ" smtClean="0"/>
              <a:pPr/>
              <a:t>14.11.2011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E1BD77-4D3E-4A07-8DE9-6F7384BC8C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792B0E-C651-4A85-BD77-A2E6092DCF60}" type="datetimeFigureOut">
              <a:rPr lang="cs-CZ" smtClean="0"/>
              <a:pPr/>
              <a:t>14.11.2011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E1BD77-4D3E-4A07-8DE9-6F7384BC8C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792B0E-C651-4A85-BD77-A2E6092DCF60}" type="datetimeFigureOut">
              <a:rPr lang="cs-CZ" smtClean="0"/>
              <a:pPr/>
              <a:t>14.11.2011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E1BD77-4D3E-4A07-8DE9-6F7384BC8C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792B0E-C651-4A85-BD77-A2E6092DCF60}" type="datetimeFigureOut">
              <a:rPr lang="cs-CZ" smtClean="0"/>
              <a:pPr/>
              <a:t>14.11.2011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E1BD77-4D3E-4A07-8DE9-6F7384BC8C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792B0E-C651-4A85-BD77-A2E6092DCF60}" type="datetimeFigureOut">
              <a:rPr lang="cs-CZ" smtClean="0"/>
              <a:pPr/>
              <a:t>14.11.2011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E1BD77-4D3E-4A07-8DE9-6F7384BC8C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792B0E-C651-4A85-BD77-A2E6092DCF60}" type="datetimeFigureOut">
              <a:rPr lang="cs-CZ" smtClean="0"/>
              <a:pPr/>
              <a:t>14.11.2011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E1BD77-4D3E-4A07-8DE9-6F7384BC8C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792B0E-C651-4A85-BD77-A2E6092DCF60}" type="datetimeFigureOut">
              <a:rPr lang="cs-CZ" smtClean="0"/>
              <a:pPr/>
              <a:t>14.11.2011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E1BD77-4D3E-4A07-8DE9-6F7384BC8C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792B0E-C651-4A85-BD77-A2E6092DCF60}" type="datetimeFigureOut">
              <a:rPr lang="cs-CZ" smtClean="0"/>
              <a:pPr/>
              <a:t>14.11.2011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E1BD77-4D3E-4A07-8DE9-6F7384BC8C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792B0E-C651-4A85-BD77-A2E6092DCF60}" type="datetimeFigureOut">
              <a:rPr lang="cs-CZ" smtClean="0"/>
              <a:pPr/>
              <a:t>14.11.2011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E1BD77-4D3E-4A07-8DE9-6F7384BC8C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792B0E-C651-4A85-BD77-A2E6092DCF60}" type="datetimeFigureOut">
              <a:rPr lang="cs-CZ" smtClean="0"/>
              <a:pPr/>
              <a:t>14.11.2011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E1BD77-4D3E-4A07-8DE9-6F7384BC8C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792B0E-C651-4A85-BD77-A2E6092DCF60}" type="datetimeFigureOut">
              <a:rPr lang="cs-CZ" smtClean="0"/>
              <a:pPr/>
              <a:t>14.11.2011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E1BD77-4D3E-4A07-8DE9-6F7384BC8C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792B0E-C651-4A85-BD77-A2E6092DCF60}" type="datetimeFigureOut">
              <a:rPr lang="cs-CZ" smtClean="0"/>
              <a:pPr/>
              <a:t>14.11.2011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9E1BD77-4D3E-4A07-8DE9-6F7384BC8C6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881370323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Výkladová část prezentace obsahuje postupy a možnosti při otevírání oken, změně velikosti a možnosti uspořádání oken na pracovní ploše.</a:t>
            </a:r>
          </a:p>
          <a:p>
            <a:r>
              <a:rPr lang="cs-CZ" dirty="0" smtClean="0"/>
              <a:t>Prezentace je doplněna cvičením, ve kterém si žáci vyzkouší a procvičí práci s okny.</a:t>
            </a:r>
          </a:p>
          <a:p>
            <a:r>
              <a:rPr lang="cs-CZ" dirty="0" smtClean="0"/>
              <a:t>Cvičení lze využít při procvičování nových pojmů, opakování nebo zkoušení probraného učiva. Cvičení obsahuje </a:t>
            </a:r>
            <a:r>
              <a:rPr lang="cs-CZ" smtClean="0"/>
              <a:t>řešení.</a:t>
            </a:r>
            <a:endParaRPr lang="cs-CZ" dirty="0" smtClean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Informatika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Práce s okny</a:t>
            </a:r>
            <a:endParaRPr lang="cs-CZ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Windows = okna</a:t>
            </a:r>
            <a:endParaRPr lang="cs-CZ" dirty="0"/>
          </a:p>
        </p:txBody>
      </p:sp>
      <p:pic>
        <p:nvPicPr>
          <p:cNvPr id="4" name="Picture 4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2714625" y="2005806"/>
            <a:ext cx="3714750" cy="3714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Otevření okna</a:t>
            </a:r>
            <a:endParaRPr kumimoji="0" lang="cs-CZ" sz="4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6" name="Zástupný symbol pro obsah 2"/>
          <p:cNvSpPr txBox="1">
            <a:spLocks/>
          </p:cNvSpPr>
          <p:nvPr/>
        </p:nvSpPr>
        <p:spPr>
          <a:xfrm>
            <a:off x="428596" y="1714488"/>
            <a:ext cx="8229600" cy="3114684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32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Dvojklik, poklepání na ikonu – 2x L.TL.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US" sz="32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K</a:t>
            </a:r>
            <a:r>
              <a:rPr kumimoji="0" lang="cs-CZ" sz="32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lik na ikonu – 1 x L.TL. (zmodrá)</a:t>
            </a:r>
            <a:endParaRPr kumimoji="0" lang="en-US" sz="32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2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                                               + </a:t>
            </a:r>
            <a:r>
              <a:rPr kumimoji="0" lang="en-US" sz="32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&lt;E</a:t>
            </a:r>
            <a:r>
              <a:rPr kumimoji="0" lang="cs-CZ" sz="32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NTER</a:t>
            </a:r>
            <a:r>
              <a:rPr kumimoji="0" lang="en-US" sz="32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&gt;</a:t>
            </a:r>
            <a:endParaRPr kumimoji="0" lang="cs-CZ" sz="32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32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Klik na ikonu – 1 x P.TL. = místní nabídka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2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                                                + Otevřít                                                </a:t>
            </a:r>
            <a:endParaRPr kumimoji="0" lang="cs-CZ" sz="32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7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929454" y="2285992"/>
            <a:ext cx="657225" cy="704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8" name="Picture 4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643702" y="4143380"/>
            <a:ext cx="2333625" cy="1162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050"/>
                            </p:stCondLst>
                            <p:childTnLst>
                              <p:par>
                                <p:cTn id="16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1000"/>
                            </p:stCondLst>
                            <p:childTnLst>
                              <p:par>
                                <p:cTn id="33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Přesun, </a:t>
            </a:r>
            <a:r>
              <a:rPr lang="cs-CZ" dirty="0" err="1" smtClean="0"/>
              <a:t>přemístnění</a:t>
            </a:r>
            <a:r>
              <a:rPr lang="cs-CZ" dirty="0" smtClean="0"/>
              <a:t> okna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1543048"/>
          </a:xfrm>
        </p:spPr>
        <p:txBody>
          <a:bodyPr/>
          <a:lstStyle/>
          <a:p>
            <a:r>
              <a:rPr lang="cs-CZ" dirty="0" smtClean="0"/>
              <a:t>Tažení za Titulek –    kurzor  na titulek                                    				L.TL. + táhnu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85720" y="4429132"/>
            <a:ext cx="3713921" cy="1785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643042" y="4500570"/>
            <a:ext cx="190500" cy="28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ac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000"/>
                            </p:stCondLst>
                            <p:childTnLst>
                              <p:par>
                                <p:cTn id="17" presetID="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3000"/>
                            </p:stCondLst>
                            <p:childTnLst>
                              <p:par>
                                <p:cTn id="22" presetID="8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3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44444E-6 4.44444E-6 L 0.63004 -0.22061 " pathEditMode="relative" rAng="0" ptsTypes="AA">
                                      <p:cBhvr>
                                        <p:cTn id="27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15" y="-11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4531 0.00763 L 0.47049 -0.21297 " pathEditMode="relative" rAng="0" ptsTypes="AA">
                                      <p:cBhvr>
                                        <p:cTn id="31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13" y="-11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Změna velikosti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Tažení za okraj, roh</a:t>
            </a: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428728" y="2500306"/>
            <a:ext cx="6354714" cy="30558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cxnSp>
        <p:nvCxnSpPr>
          <p:cNvPr id="6" name="Přímá spojovací šipka 5"/>
          <p:cNvCxnSpPr/>
          <p:nvPr/>
        </p:nvCxnSpPr>
        <p:spPr>
          <a:xfrm rot="5400000">
            <a:off x="6501620" y="5500702"/>
            <a:ext cx="284958" cy="794"/>
          </a:xfrm>
          <a:prstGeom prst="straightConnector1">
            <a:avLst/>
          </a:prstGeom>
          <a:ln>
            <a:solidFill>
              <a:srgbClr val="FF0000"/>
            </a:solidFill>
            <a:headEnd type="arrow"/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7" name="Přímá spojovací šipka 6"/>
          <p:cNvCxnSpPr/>
          <p:nvPr/>
        </p:nvCxnSpPr>
        <p:spPr>
          <a:xfrm rot="16200000" flipH="1">
            <a:off x="7500164" y="5358620"/>
            <a:ext cx="214314" cy="212726"/>
          </a:xfrm>
          <a:prstGeom prst="straightConnector1">
            <a:avLst/>
          </a:prstGeom>
          <a:ln>
            <a:solidFill>
              <a:srgbClr val="FF0000"/>
            </a:solidFill>
            <a:headEnd type="arrow"/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9" name="Přímá spojovací šipka 8"/>
          <p:cNvCxnSpPr/>
          <p:nvPr/>
        </p:nvCxnSpPr>
        <p:spPr>
          <a:xfrm>
            <a:off x="7500958" y="4786322"/>
            <a:ext cx="284164" cy="1588"/>
          </a:xfrm>
          <a:prstGeom prst="straightConnector1">
            <a:avLst/>
          </a:prstGeom>
          <a:ln>
            <a:solidFill>
              <a:srgbClr val="FF0000"/>
            </a:solidFill>
            <a:headEnd type="arrow"/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Změna velikosti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543956" cy="2686055"/>
          </a:xfrm>
        </p:spPr>
        <p:txBody>
          <a:bodyPr>
            <a:normAutofit/>
          </a:bodyPr>
          <a:lstStyle/>
          <a:p>
            <a:r>
              <a:rPr lang="cs-CZ" dirty="0" smtClean="0"/>
              <a:t>Pomocí ovládacích tlačítek</a:t>
            </a:r>
          </a:p>
          <a:p>
            <a:pPr>
              <a:buNone/>
            </a:pPr>
            <a:r>
              <a:rPr lang="cs-CZ" dirty="0" smtClean="0"/>
              <a:t>Minimalizace          (zmenšení do hlavního panelu)</a:t>
            </a:r>
          </a:p>
          <a:p>
            <a:pPr>
              <a:buNone/>
            </a:pPr>
            <a:r>
              <a:rPr lang="cs-CZ" dirty="0" smtClean="0"/>
              <a:t>Maximalizace          (zvětšení)</a:t>
            </a:r>
          </a:p>
          <a:p>
            <a:pPr>
              <a:buNone/>
            </a:pPr>
            <a:r>
              <a:rPr lang="cs-CZ" dirty="0" smtClean="0"/>
              <a:t>Obnovení, návrat do původní velikosti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857884" y="1714488"/>
            <a:ext cx="923925" cy="333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00364" y="2285992"/>
            <a:ext cx="428628" cy="37017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000364" y="2714620"/>
            <a:ext cx="428628" cy="5065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7000892" y="3286124"/>
            <a:ext cx="442861" cy="5530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Uspořádání oken na pracovní ploše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2185990"/>
          </a:xfrm>
        </p:spPr>
        <p:txBody>
          <a:bodyPr/>
          <a:lstStyle/>
          <a:p>
            <a:r>
              <a:rPr lang="cs-CZ" dirty="0" smtClean="0"/>
              <a:t>Otevřu okna</a:t>
            </a:r>
          </a:p>
          <a:p>
            <a:r>
              <a:rPr lang="cs-CZ" dirty="0" smtClean="0"/>
              <a:t>Kurzor do hlavního panelu</a:t>
            </a:r>
          </a:p>
          <a:p>
            <a:r>
              <a:rPr lang="cs-CZ" dirty="0" smtClean="0"/>
              <a:t>P.TL. – místní nabídka</a:t>
            </a:r>
            <a:endParaRPr lang="cs-CZ" dirty="0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929190" y="3000372"/>
            <a:ext cx="2438400" cy="2009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a)Okna na sebe</a:t>
            </a:r>
            <a:endParaRPr lang="cs-CZ" dirty="0"/>
          </a:p>
        </p:txBody>
      </p:sp>
      <p:pic>
        <p:nvPicPr>
          <p:cNvPr id="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548922" y="1600200"/>
            <a:ext cx="8046156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b)Okna vodorovně nad sebe</a:t>
            </a:r>
            <a:endParaRPr lang="cs-CZ" dirty="0"/>
          </a:p>
        </p:txBody>
      </p:sp>
      <p:pic>
        <p:nvPicPr>
          <p:cNvPr id="409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548922" y="1600200"/>
            <a:ext cx="8046156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c)Okna svisle vedle sebe</a:t>
            </a:r>
            <a:endParaRPr lang="cs-CZ" dirty="0"/>
          </a:p>
        </p:txBody>
      </p:sp>
      <p:pic>
        <p:nvPicPr>
          <p:cNvPr id="5122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548922" y="1600200"/>
            <a:ext cx="8046156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Práce s okny - cvičení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614354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1.Kolik  oken je otevřeno?</a:t>
            </a:r>
            <a:endParaRPr lang="cs-CZ" dirty="0"/>
          </a:p>
        </p:txBody>
      </p:sp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57158" y="2714620"/>
            <a:ext cx="8438833" cy="171451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7" name="Zástupný symbol pro obsah 2"/>
          <p:cNvSpPr txBox="1">
            <a:spLocks/>
          </p:cNvSpPr>
          <p:nvPr/>
        </p:nvSpPr>
        <p:spPr>
          <a:xfrm>
            <a:off x="428596" y="5143512"/>
            <a:ext cx="8229600" cy="61435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2.Jak jsou tato okna uspořádána?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58204" cy="971543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dirty="0" smtClean="0"/>
              <a:t>3.Jsou tato okna uspořádána vodorovně nad sebou?</a:t>
            </a:r>
            <a:endParaRPr lang="cs-CZ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071538" y="2714620"/>
            <a:ext cx="7000924" cy="329889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757230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4.Jak se nazývá toto uspořádání oken?</a:t>
            </a:r>
            <a:endParaRPr lang="cs-CZ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643042" y="2214554"/>
            <a:ext cx="5638814" cy="43503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0034" y="3714752"/>
            <a:ext cx="8229600" cy="68579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6.Které okno je otevřeno na pracovní ploše?</a:t>
            </a:r>
            <a:endParaRPr lang="cs-CZ" dirty="0"/>
          </a:p>
        </p:txBody>
      </p:sp>
      <p:pic>
        <p:nvPicPr>
          <p:cNvPr id="6" name="Obrázek 5"/>
          <p:cNvPicPr/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14414" y="2500306"/>
            <a:ext cx="6600326" cy="61655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Zástupný symbol pro obsah 2"/>
          <p:cNvSpPr txBox="1">
            <a:spLocks/>
          </p:cNvSpPr>
          <p:nvPr/>
        </p:nvSpPr>
        <p:spPr>
          <a:xfrm>
            <a:off x="428596" y="1643050"/>
            <a:ext cx="8229600" cy="685792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5.Kolik oken je minimalizováno v Hlavním panelu?</a:t>
            </a:r>
          </a:p>
        </p:txBody>
      </p:sp>
      <p:pic>
        <p:nvPicPr>
          <p:cNvPr id="9220" name="Picture 4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142976" y="4786322"/>
            <a:ext cx="4972050" cy="447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7.Otevři složku </a:t>
            </a:r>
            <a:r>
              <a:rPr lang="cs-CZ" dirty="0" err="1" smtClean="0"/>
              <a:t>Vyuka</a:t>
            </a:r>
            <a:r>
              <a:rPr lang="cs-CZ" dirty="0" smtClean="0"/>
              <a:t>, zmenši ji na velikost 10x10cm, přesuň do pravého horního rohu.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8.Otevři 3 okna a uspořádej je nad sebe.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Práce s okny – cvičení-řešení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614354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1.Kolik  oken je otevřeno? </a:t>
            </a:r>
            <a:r>
              <a:rPr lang="cs-CZ" dirty="0" smtClean="0">
                <a:solidFill>
                  <a:srgbClr val="FF0000"/>
                </a:solidFill>
              </a:rPr>
              <a:t>4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57158" y="2714620"/>
            <a:ext cx="8438833" cy="171451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7" name="Zástupný symbol pro obsah 2"/>
          <p:cNvSpPr txBox="1">
            <a:spLocks/>
          </p:cNvSpPr>
          <p:nvPr/>
        </p:nvSpPr>
        <p:spPr>
          <a:xfrm>
            <a:off x="428596" y="5143512"/>
            <a:ext cx="8229600" cy="61435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2.Jak jsou tato okna uspořádána? </a:t>
            </a: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Okna na sebe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58204" cy="971543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dirty="0" smtClean="0"/>
              <a:t>3.Jsou tato okna uspořádána vodorovně nad sebou? </a:t>
            </a:r>
            <a:r>
              <a:rPr lang="cs-CZ" dirty="0" smtClean="0">
                <a:solidFill>
                  <a:srgbClr val="FF0000"/>
                </a:solidFill>
              </a:rPr>
              <a:t>ano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071538" y="2714620"/>
            <a:ext cx="7000924" cy="329889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54032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0034" y="1071546"/>
            <a:ext cx="8401080" cy="1114419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4.Jak se nazývá toto uspořádání oken? </a:t>
            </a:r>
            <a:r>
              <a:rPr lang="cs-CZ" dirty="0" smtClean="0">
                <a:solidFill>
                  <a:srgbClr val="FF0000"/>
                </a:solidFill>
              </a:rPr>
              <a:t>Svisle vedle sebe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643042" y="2214554"/>
            <a:ext cx="5638814" cy="43503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0034" y="3714752"/>
            <a:ext cx="8643966" cy="857256"/>
          </a:xfrm>
        </p:spPr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cs-CZ" dirty="0" smtClean="0"/>
              <a:t>6.Které okno je otevřeno na pracovní ploše?    </a:t>
            </a:r>
            <a:r>
              <a:rPr lang="cs-CZ" dirty="0" smtClean="0">
                <a:solidFill>
                  <a:srgbClr val="FF0000"/>
                </a:solidFill>
              </a:rPr>
              <a:t>Složka INF_</a:t>
            </a:r>
            <a:r>
              <a:rPr lang="cs-CZ" dirty="0" err="1" smtClean="0">
                <a:solidFill>
                  <a:srgbClr val="FF0000"/>
                </a:solidFill>
              </a:rPr>
              <a:t>vyuka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6" name="Obrázek 5"/>
          <p:cNvPicPr/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14414" y="2500306"/>
            <a:ext cx="6600326" cy="61655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Zástupný symbol pro obsah 2"/>
          <p:cNvSpPr txBox="1">
            <a:spLocks/>
          </p:cNvSpPr>
          <p:nvPr/>
        </p:nvSpPr>
        <p:spPr>
          <a:xfrm>
            <a:off x="428596" y="1643050"/>
            <a:ext cx="8429684" cy="928694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5.Kolik oken je minimalizováno v Hlavním panelu?  </a:t>
            </a: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6</a:t>
            </a:r>
          </a:p>
        </p:txBody>
      </p:sp>
      <p:pic>
        <p:nvPicPr>
          <p:cNvPr id="9220" name="Picture 4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142976" y="4786322"/>
            <a:ext cx="4972050" cy="447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7.Otevři složku </a:t>
            </a:r>
            <a:r>
              <a:rPr lang="cs-CZ" dirty="0" err="1" smtClean="0"/>
              <a:t>Vyuka</a:t>
            </a:r>
            <a:r>
              <a:rPr lang="cs-CZ" dirty="0" smtClean="0"/>
              <a:t>, zmenši ji na velikost 10x10cm, přesuň do pravého horního rohu.</a:t>
            </a:r>
            <a:endParaRPr lang="cs-CZ" dirty="0"/>
          </a:p>
        </p:txBody>
      </p:sp>
      <p:pic>
        <p:nvPicPr>
          <p:cNvPr id="4" name="Obrázek 3"/>
          <p:cNvPicPr/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00166" y="2928934"/>
            <a:ext cx="6000792" cy="32861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8.Otevři 3 okna a uspořádej je nad sebe.</a:t>
            </a: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000100" y="2428868"/>
            <a:ext cx="7000924" cy="329889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Zdroje, 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obrázky, ilustrace – archiv autora</a:t>
            </a: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234</TotalTime>
  <Words>375</Words>
  <Application>Microsoft Office PowerPoint</Application>
  <PresentationFormat>Předvádění na obrazovce (4:3)</PresentationFormat>
  <Paragraphs>56</Paragraphs>
  <Slides>24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24</vt:i4>
      </vt:variant>
    </vt:vector>
  </HeadingPairs>
  <TitlesOfParts>
    <vt:vector size="25" baseType="lpstr">
      <vt:lpstr>Motiv sady Office</vt:lpstr>
      <vt:lpstr>Snímek 1</vt:lpstr>
      <vt:lpstr>Anotace</vt:lpstr>
      <vt:lpstr>Informatika</vt:lpstr>
      <vt:lpstr>Windows = okna</vt:lpstr>
      <vt:lpstr>Snímek 5</vt:lpstr>
      <vt:lpstr>Přesun, přemístnění okna</vt:lpstr>
      <vt:lpstr>Změna velikosti</vt:lpstr>
      <vt:lpstr>Změna velikosti</vt:lpstr>
      <vt:lpstr>Uspořádání oken na pracovní ploše</vt:lpstr>
      <vt:lpstr>a)Okna na sebe</vt:lpstr>
      <vt:lpstr>b)Okna vodorovně nad sebe</vt:lpstr>
      <vt:lpstr>c)Okna svisle vedle sebe</vt:lpstr>
      <vt:lpstr>Práce s okny - cvičení</vt:lpstr>
      <vt:lpstr>Snímek 14</vt:lpstr>
      <vt:lpstr>Snímek 15</vt:lpstr>
      <vt:lpstr>Snímek 16</vt:lpstr>
      <vt:lpstr>Snímek 17</vt:lpstr>
      <vt:lpstr>Práce s okny – cvičení-řešení</vt:lpstr>
      <vt:lpstr>Snímek 19</vt:lpstr>
      <vt:lpstr>Snímek 20</vt:lpstr>
      <vt:lpstr>Snímek 21</vt:lpstr>
      <vt:lpstr>Snímek 22</vt:lpstr>
      <vt:lpstr>Snímek 23</vt:lpstr>
      <vt:lpstr>Zdroje, 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Informatika</dc:title>
  <dc:creator>ZS OU</dc:creator>
  <cp:lastModifiedBy>ZŠ Uh.Ostroh</cp:lastModifiedBy>
  <cp:revision>26</cp:revision>
  <dcterms:created xsi:type="dcterms:W3CDTF">2011-10-18T08:53:46Z</dcterms:created>
  <dcterms:modified xsi:type="dcterms:W3CDTF">2011-11-14T13:23:45Z</dcterms:modified>
</cp:coreProperties>
</file>