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5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1" r:id="rId13"/>
    <p:sldId id="302" r:id="rId14"/>
    <p:sldId id="303" r:id="rId15"/>
    <p:sldId id="304" r:id="rId16"/>
    <p:sldId id="305" r:id="rId17"/>
    <p:sldId id="306" r:id="rId18"/>
    <p:sldId id="308" r:id="rId19"/>
    <p:sldId id="307" r:id="rId20"/>
    <p:sldId id="287" r:id="rId21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09" autoAdjust="0"/>
    <p:restoredTop sz="94660"/>
  </p:normalViewPr>
  <p:slideViewPr>
    <p:cSldViewPr>
      <p:cViewPr>
        <p:scale>
          <a:sx n="72" d="100"/>
          <a:sy n="72" d="100"/>
        </p:scale>
        <p:origin x="-1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4BA932-18BA-4118-A74A-AFE822370167}" type="doc">
      <dgm:prSet loTypeId="urn:microsoft.com/office/officeart/2005/8/layout/hierarchy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055043-B2C1-4F88-A135-49BFD7184091}">
      <dgm:prSet phldrT="[Text]" custT="1"/>
      <dgm:spPr/>
      <dgm:t>
        <a:bodyPr/>
        <a:lstStyle/>
        <a:p>
          <a:r>
            <a:rPr lang="cs-CZ" sz="2400" dirty="0" smtClean="0"/>
            <a:t>Kalendářní časový fond (365)</a:t>
          </a:r>
          <a:endParaRPr lang="cs-CZ" sz="2400" dirty="0"/>
        </a:p>
      </dgm:t>
    </dgm:pt>
    <dgm:pt modelId="{6E19A63D-4BD2-495C-94BA-B22176772C6C}" type="parTrans" cxnId="{4897DFAC-D2F3-45E2-8D81-F61F2D54E0B2}">
      <dgm:prSet/>
      <dgm:spPr/>
      <dgm:t>
        <a:bodyPr/>
        <a:lstStyle/>
        <a:p>
          <a:endParaRPr lang="cs-CZ"/>
        </a:p>
      </dgm:t>
    </dgm:pt>
    <dgm:pt modelId="{38115AAC-1C8E-4E06-B1CA-E630EF15AAC6}" type="sibTrans" cxnId="{4897DFAC-D2F3-45E2-8D81-F61F2D54E0B2}">
      <dgm:prSet/>
      <dgm:spPr/>
      <dgm:t>
        <a:bodyPr/>
        <a:lstStyle/>
        <a:p>
          <a:endParaRPr lang="cs-CZ"/>
        </a:p>
      </dgm:t>
    </dgm:pt>
    <dgm:pt modelId="{AFAF84D8-707B-4A3A-9547-F235A24C6734}">
      <dgm:prSet phldrT="[Text]" custT="1"/>
      <dgm:spPr/>
      <dgm:t>
        <a:bodyPr/>
        <a:lstStyle/>
        <a:p>
          <a:r>
            <a:rPr lang="cs-CZ" sz="2400" dirty="0" smtClean="0"/>
            <a:t>Nominální časový fond</a:t>
          </a:r>
          <a:endParaRPr lang="cs-CZ" sz="2400" dirty="0"/>
        </a:p>
      </dgm:t>
    </dgm:pt>
    <dgm:pt modelId="{D1D2686E-19D1-4D17-B604-B1FCF338E87C}" type="parTrans" cxnId="{396B7604-8E4E-4165-9130-388BE35767DD}">
      <dgm:prSet/>
      <dgm:spPr/>
      <dgm:t>
        <a:bodyPr/>
        <a:lstStyle/>
        <a:p>
          <a:endParaRPr lang="cs-CZ"/>
        </a:p>
      </dgm:t>
    </dgm:pt>
    <dgm:pt modelId="{FDC01135-0381-472A-9A90-834965359740}" type="sibTrans" cxnId="{396B7604-8E4E-4165-9130-388BE35767DD}">
      <dgm:prSet/>
      <dgm:spPr/>
      <dgm:t>
        <a:bodyPr/>
        <a:lstStyle/>
        <a:p>
          <a:endParaRPr lang="cs-CZ"/>
        </a:p>
      </dgm:t>
    </dgm:pt>
    <dgm:pt modelId="{D10A5899-7E51-4145-A5A8-D6F8051E7FF0}">
      <dgm:prSet phldrT="[Text]" custT="1"/>
      <dgm:spPr/>
      <dgm:t>
        <a:bodyPr/>
        <a:lstStyle/>
        <a:p>
          <a:r>
            <a:rPr lang="cs-CZ" sz="2400" dirty="0" smtClean="0"/>
            <a:t>Využitelný časový fond</a:t>
          </a:r>
          <a:endParaRPr lang="cs-CZ" sz="2400" dirty="0"/>
        </a:p>
      </dgm:t>
    </dgm:pt>
    <dgm:pt modelId="{35265F3D-5D7D-44C7-B3C8-A0736532FA65}" type="parTrans" cxnId="{39696C1D-CBCD-43F0-8F61-B95D3A4F667B}">
      <dgm:prSet/>
      <dgm:spPr/>
      <dgm:t>
        <a:bodyPr/>
        <a:lstStyle/>
        <a:p>
          <a:endParaRPr lang="cs-CZ"/>
        </a:p>
      </dgm:t>
    </dgm:pt>
    <dgm:pt modelId="{678A4CF7-DB31-4A8E-BA9A-DDBFFF3DD81F}" type="sibTrans" cxnId="{39696C1D-CBCD-43F0-8F61-B95D3A4F667B}">
      <dgm:prSet/>
      <dgm:spPr/>
      <dgm:t>
        <a:bodyPr/>
        <a:lstStyle/>
        <a:p>
          <a:endParaRPr lang="cs-CZ"/>
        </a:p>
      </dgm:t>
    </dgm:pt>
    <dgm:pt modelId="{9D9DCB22-E82C-4ED8-AEB5-F656D8600C2C}">
      <dgm:prSet phldrT="[Text]" custT="1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Plánované prostoje</a:t>
          </a:r>
          <a:endParaRPr lang="cs-CZ" sz="2400" dirty="0"/>
        </a:p>
      </dgm:t>
    </dgm:pt>
    <dgm:pt modelId="{1E00E57B-D6A2-48CD-9871-8FEFEF5F7E65}" type="parTrans" cxnId="{2F4C65A8-CF9C-4373-AD4F-F3EE7936EBD6}">
      <dgm:prSet/>
      <dgm:spPr/>
      <dgm:t>
        <a:bodyPr/>
        <a:lstStyle/>
        <a:p>
          <a:endParaRPr lang="cs-CZ"/>
        </a:p>
      </dgm:t>
    </dgm:pt>
    <dgm:pt modelId="{86CB36AF-FCB2-40F5-B748-65D0A9F24E07}" type="sibTrans" cxnId="{2F4C65A8-CF9C-4373-AD4F-F3EE7936EBD6}">
      <dgm:prSet/>
      <dgm:spPr/>
      <dgm:t>
        <a:bodyPr/>
        <a:lstStyle/>
        <a:p>
          <a:endParaRPr lang="cs-CZ"/>
        </a:p>
      </dgm:t>
    </dgm:pt>
    <dgm:pt modelId="{107F4485-E3B0-479C-A7B7-C6F6BFA7F572}">
      <dgm:prSet phldrT="[Text]" custT="1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2400" dirty="0" smtClean="0"/>
            <a:t>Nepracovní dny</a:t>
          </a:r>
          <a:endParaRPr lang="cs-CZ" sz="2400" dirty="0"/>
        </a:p>
      </dgm:t>
    </dgm:pt>
    <dgm:pt modelId="{8A8727C0-D506-4ED7-B827-AE3EC968497E}" type="parTrans" cxnId="{633E7BF1-92CA-4A3B-9FD3-7626BF5285E2}">
      <dgm:prSet/>
      <dgm:spPr/>
      <dgm:t>
        <a:bodyPr/>
        <a:lstStyle/>
        <a:p>
          <a:endParaRPr lang="cs-CZ"/>
        </a:p>
      </dgm:t>
    </dgm:pt>
    <dgm:pt modelId="{144B5D2B-9CE9-43DF-B1D7-F6258153ED65}" type="sibTrans" cxnId="{633E7BF1-92CA-4A3B-9FD3-7626BF5285E2}">
      <dgm:prSet/>
      <dgm:spPr/>
      <dgm:t>
        <a:bodyPr/>
        <a:lstStyle/>
        <a:p>
          <a:endParaRPr lang="cs-CZ"/>
        </a:p>
      </dgm:t>
    </dgm:pt>
    <dgm:pt modelId="{8AEF954E-92BD-44D4-88BA-CDF69C0E16FF}" type="pres">
      <dgm:prSet presAssocID="{4F4BA932-18BA-4118-A74A-AFE822370167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B417A96-1B7E-4079-9D66-4F12C934C56C}" type="pres">
      <dgm:prSet presAssocID="{00055043-B2C1-4F88-A135-49BFD7184091}" presName="vertOne" presStyleCnt="0"/>
      <dgm:spPr/>
    </dgm:pt>
    <dgm:pt modelId="{AC040115-B018-45C3-B869-45E454AE95EA}" type="pres">
      <dgm:prSet presAssocID="{00055043-B2C1-4F88-A135-49BFD7184091}" presName="txOne" presStyleLbl="node0" presStyleIdx="0" presStyleCnt="1" custScaleY="6649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19FD5D-7CB6-40EF-8712-29805C5D4508}" type="pres">
      <dgm:prSet presAssocID="{00055043-B2C1-4F88-A135-49BFD7184091}" presName="parTransOne" presStyleCnt="0"/>
      <dgm:spPr/>
    </dgm:pt>
    <dgm:pt modelId="{7D84373C-975F-4754-ABF3-6ED23D6195D0}" type="pres">
      <dgm:prSet presAssocID="{00055043-B2C1-4F88-A135-49BFD7184091}" presName="horzOne" presStyleCnt="0"/>
      <dgm:spPr/>
    </dgm:pt>
    <dgm:pt modelId="{595DD724-9C36-41DF-B317-4E10AAEBAE51}" type="pres">
      <dgm:prSet presAssocID="{AFAF84D8-707B-4A3A-9547-F235A24C6734}" presName="vertTwo" presStyleCnt="0"/>
      <dgm:spPr/>
    </dgm:pt>
    <dgm:pt modelId="{38A300DA-64D2-426B-AA51-225F5466C9BA}" type="pres">
      <dgm:prSet presAssocID="{AFAF84D8-707B-4A3A-9547-F235A24C6734}" presName="txTwo" presStyleLbl="node2" presStyleIdx="0" presStyleCnt="2" custScaleY="563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C410105-5046-4C01-B8E7-B7EE3F0C57C5}" type="pres">
      <dgm:prSet presAssocID="{AFAF84D8-707B-4A3A-9547-F235A24C6734}" presName="parTransTwo" presStyleCnt="0"/>
      <dgm:spPr/>
    </dgm:pt>
    <dgm:pt modelId="{7A015250-9984-4B6C-ABF7-F49371C0DC88}" type="pres">
      <dgm:prSet presAssocID="{AFAF84D8-707B-4A3A-9547-F235A24C6734}" presName="horzTwo" presStyleCnt="0"/>
      <dgm:spPr/>
    </dgm:pt>
    <dgm:pt modelId="{20BDCB98-544E-4D98-AC0F-A3339AD1A313}" type="pres">
      <dgm:prSet presAssocID="{D10A5899-7E51-4145-A5A8-D6F8051E7FF0}" presName="vertThree" presStyleCnt="0"/>
      <dgm:spPr/>
    </dgm:pt>
    <dgm:pt modelId="{687083A5-862D-4B3E-B90B-41600EBD8805}" type="pres">
      <dgm:prSet presAssocID="{D10A5899-7E51-4145-A5A8-D6F8051E7FF0}" presName="txThree" presStyleLbl="node3" presStyleIdx="0" presStyleCnt="2" custScaleY="4588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F11E6E-9E61-4A8A-9925-C1D3B16B7030}" type="pres">
      <dgm:prSet presAssocID="{D10A5899-7E51-4145-A5A8-D6F8051E7FF0}" presName="horzThree" presStyleCnt="0"/>
      <dgm:spPr/>
    </dgm:pt>
    <dgm:pt modelId="{9EE128A6-7D23-41EF-9533-CD17946E9C1C}" type="pres">
      <dgm:prSet presAssocID="{678A4CF7-DB31-4A8E-BA9A-DDBFFF3DD81F}" presName="sibSpaceThree" presStyleCnt="0"/>
      <dgm:spPr/>
    </dgm:pt>
    <dgm:pt modelId="{6A7C6798-DAF3-4621-9330-2941C59A2A83}" type="pres">
      <dgm:prSet presAssocID="{9D9DCB22-E82C-4ED8-AEB5-F656D8600C2C}" presName="vertThree" presStyleCnt="0"/>
      <dgm:spPr/>
    </dgm:pt>
    <dgm:pt modelId="{E3749360-060B-455E-8394-602DCC278137}" type="pres">
      <dgm:prSet presAssocID="{9D9DCB22-E82C-4ED8-AEB5-F656D8600C2C}" presName="txThree" presStyleLbl="node3" presStyleIdx="1" presStyleCnt="2" custScaleY="4588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F7A0A73-F2B3-46CA-ADF4-FF4C80CEC824}" type="pres">
      <dgm:prSet presAssocID="{9D9DCB22-E82C-4ED8-AEB5-F656D8600C2C}" presName="horzThree" presStyleCnt="0"/>
      <dgm:spPr/>
    </dgm:pt>
    <dgm:pt modelId="{D320D2DE-DA06-4B6A-8C7B-6C292948122F}" type="pres">
      <dgm:prSet presAssocID="{FDC01135-0381-472A-9A90-834965359740}" presName="sibSpaceTwo" presStyleCnt="0"/>
      <dgm:spPr/>
    </dgm:pt>
    <dgm:pt modelId="{5C469FEB-40FA-4273-800F-109780DFF735}" type="pres">
      <dgm:prSet presAssocID="{107F4485-E3B0-479C-A7B7-C6F6BFA7F572}" presName="vertTwo" presStyleCnt="0"/>
      <dgm:spPr/>
    </dgm:pt>
    <dgm:pt modelId="{9D02EF20-835F-4BC7-B477-C1D9AFCD6258}" type="pres">
      <dgm:prSet presAssocID="{107F4485-E3B0-479C-A7B7-C6F6BFA7F572}" presName="txTwo" presStyleLbl="node2" presStyleIdx="1" presStyleCnt="2" custScaleY="5679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1AC7596-5E3F-4233-B05D-4178161EEC98}" type="pres">
      <dgm:prSet presAssocID="{107F4485-E3B0-479C-A7B7-C6F6BFA7F572}" presName="horzTwo" presStyleCnt="0"/>
      <dgm:spPr/>
    </dgm:pt>
  </dgm:ptLst>
  <dgm:cxnLst>
    <dgm:cxn modelId="{AF29F35E-B6B7-44E6-92F1-7ACA90008DC4}" type="presOf" srcId="{00055043-B2C1-4F88-A135-49BFD7184091}" destId="{AC040115-B018-45C3-B869-45E454AE95EA}" srcOrd="0" destOrd="0" presId="urn:microsoft.com/office/officeart/2005/8/layout/hierarchy4"/>
    <dgm:cxn modelId="{D2F0FE77-6A9C-4FF5-B48E-37853315B3DF}" type="presOf" srcId="{9D9DCB22-E82C-4ED8-AEB5-F656D8600C2C}" destId="{E3749360-060B-455E-8394-602DCC278137}" srcOrd="0" destOrd="0" presId="urn:microsoft.com/office/officeart/2005/8/layout/hierarchy4"/>
    <dgm:cxn modelId="{943B5129-D47A-454F-B792-D12BCCA7155C}" type="presOf" srcId="{4F4BA932-18BA-4118-A74A-AFE822370167}" destId="{8AEF954E-92BD-44D4-88BA-CDF69C0E16FF}" srcOrd="0" destOrd="0" presId="urn:microsoft.com/office/officeart/2005/8/layout/hierarchy4"/>
    <dgm:cxn modelId="{396B7604-8E4E-4165-9130-388BE35767DD}" srcId="{00055043-B2C1-4F88-A135-49BFD7184091}" destId="{AFAF84D8-707B-4A3A-9547-F235A24C6734}" srcOrd="0" destOrd="0" parTransId="{D1D2686E-19D1-4D17-B604-B1FCF338E87C}" sibTransId="{FDC01135-0381-472A-9A90-834965359740}"/>
    <dgm:cxn modelId="{39696C1D-CBCD-43F0-8F61-B95D3A4F667B}" srcId="{AFAF84D8-707B-4A3A-9547-F235A24C6734}" destId="{D10A5899-7E51-4145-A5A8-D6F8051E7FF0}" srcOrd="0" destOrd="0" parTransId="{35265F3D-5D7D-44C7-B3C8-A0736532FA65}" sibTransId="{678A4CF7-DB31-4A8E-BA9A-DDBFFF3DD81F}"/>
    <dgm:cxn modelId="{D2A1236C-AE8F-4A6A-A442-29A2F739B6B0}" type="presOf" srcId="{D10A5899-7E51-4145-A5A8-D6F8051E7FF0}" destId="{687083A5-862D-4B3E-B90B-41600EBD8805}" srcOrd="0" destOrd="0" presId="urn:microsoft.com/office/officeart/2005/8/layout/hierarchy4"/>
    <dgm:cxn modelId="{2F4C65A8-CF9C-4373-AD4F-F3EE7936EBD6}" srcId="{AFAF84D8-707B-4A3A-9547-F235A24C6734}" destId="{9D9DCB22-E82C-4ED8-AEB5-F656D8600C2C}" srcOrd="1" destOrd="0" parTransId="{1E00E57B-D6A2-48CD-9871-8FEFEF5F7E65}" sibTransId="{86CB36AF-FCB2-40F5-B748-65D0A9F24E07}"/>
    <dgm:cxn modelId="{633E7BF1-92CA-4A3B-9FD3-7626BF5285E2}" srcId="{00055043-B2C1-4F88-A135-49BFD7184091}" destId="{107F4485-E3B0-479C-A7B7-C6F6BFA7F572}" srcOrd="1" destOrd="0" parTransId="{8A8727C0-D506-4ED7-B827-AE3EC968497E}" sibTransId="{144B5D2B-9CE9-43DF-B1D7-F6258153ED65}"/>
    <dgm:cxn modelId="{E8E0BC4B-66C1-4384-B5D9-BA062BF0271F}" type="presOf" srcId="{107F4485-E3B0-479C-A7B7-C6F6BFA7F572}" destId="{9D02EF20-835F-4BC7-B477-C1D9AFCD6258}" srcOrd="0" destOrd="0" presId="urn:microsoft.com/office/officeart/2005/8/layout/hierarchy4"/>
    <dgm:cxn modelId="{BC965F1B-6343-44E7-A5A4-A450064A15B3}" type="presOf" srcId="{AFAF84D8-707B-4A3A-9547-F235A24C6734}" destId="{38A300DA-64D2-426B-AA51-225F5466C9BA}" srcOrd="0" destOrd="0" presId="urn:microsoft.com/office/officeart/2005/8/layout/hierarchy4"/>
    <dgm:cxn modelId="{4897DFAC-D2F3-45E2-8D81-F61F2D54E0B2}" srcId="{4F4BA932-18BA-4118-A74A-AFE822370167}" destId="{00055043-B2C1-4F88-A135-49BFD7184091}" srcOrd="0" destOrd="0" parTransId="{6E19A63D-4BD2-495C-94BA-B22176772C6C}" sibTransId="{38115AAC-1C8E-4E06-B1CA-E630EF15AAC6}"/>
    <dgm:cxn modelId="{4C26EF2D-FDDF-4894-BC3A-D8A159284248}" type="presParOf" srcId="{8AEF954E-92BD-44D4-88BA-CDF69C0E16FF}" destId="{1B417A96-1B7E-4079-9D66-4F12C934C56C}" srcOrd="0" destOrd="0" presId="urn:microsoft.com/office/officeart/2005/8/layout/hierarchy4"/>
    <dgm:cxn modelId="{B9742C7B-B2EF-4E04-B6CD-985249768DCD}" type="presParOf" srcId="{1B417A96-1B7E-4079-9D66-4F12C934C56C}" destId="{AC040115-B018-45C3-B869-45E454AE95EA}" srcOrd="0" destOrd="0" presId="urn:microsoft.com/office/officeart/2005/8/layout/hierarchy4"/>
    <dgm:cxn modelId="{BB8ADF99-1A7D-421A-80AD-B779BD158489}" type="presParOf" srcId="{1B417A96-1B7E-4079-9D66-4F12C934C56C}" destId="{4E19FD5D-7CB6-40EF-8712-29805C5D4508}" srcOrd="1" destOrd="0" presId="urn:microsoft.com/office/officeart/2005/8/layout/hierarchy4"/>
    <dgm:cxn modelId="{20061094-CB77-4B78-A009-42592B4B6866}" type="presParOf" srcId="{1B417A96-1B7E-4079-9D66-4F12C934C56C}" destId="{7D84373C-975F-4754-ABF3-6ED23D6195D0}" srcOrd="2" destOrd="0" presId="urn:microsoft.com/office/officeart/2005/8/layout/hierarchy4"/>
    <dgm:cxn modelId="{0079E8BF-D9D6-4A90-B5BF-80F69989879B}" type="presParOf" srcId="{7D84373C-975F-4754-ABF3-6ED23D6195D0}" destId="{595DD724-9C36-41DF-B317-4E10AAEBAE51}" srcOrd="0" destOrd="0" presId="urn:microsoft.com/office/officeart/2005/8/layout/hierarchy4"/>
    <dgm:cxn modelId="{B2A20B83-81EF-4E09-9755-F4177B85B52D}" type="presParOf" srcId="{595DD724-9C36-41DF-B317-4E10AAEBAE51}" destId="{38A300DA-64D2-426B-AA51-225F5466C9BA}" srcOrd="0" destOrd="0" presId="urn:microsoft.com/office/officeart/2005/8/layout/hierarchy4"/>
    <dgm:cxn modelId="{FAFB235C-71DE-4E72-895D-271A1B6DFD1F}" type="presParOf" srcId="{595DD724-9C36-41DF-B317-4E10AAEBAE51}" destId="{EC410105-5046-4C01-B8E7-B7EE3F0C57C5}" srcOrd="1" destOrd="0" presId="urn:microsoft.com/office/officeart/2005/8/layout/hierarchy4"/>
    <dgm:cxn modelId="{431DDB25-4225-4958-9817-090F9C6A45DC}" type="presParOf" srcId="{595DD724-9C36-41DF-B317-4E10AAEBAE51}" destId="{7A015250-9984-4B6C-ABF7-F49371C0DC88}" srcOrd="2" destOrd="0" presId="urn:microsoft.com/office/officeart/2005/8/layout/hierarchy4"/>
    <dgm:cxn modelId="{0C7066CF-2D04-411D-9839-AC4EF012CC30}" type="presParOf" srcId="{7A015250-9984-4B6C-ABF7-F49371C0DC88}" destId="{20BDCB98-544E-4D98-AC0F-A3339AD1A313}" srcOrd="0" destOrd="0" presId="urn:microsoft.com/office/officeart/2005/8/layout/hierarchy4"/>
    <dgm:cxn modelId="{7C68D2E7-F36E-4926-91E2-50B5106D58B9}" type="presParOf" srcId="{20BDCB98-544E-4D98-AC0F-A3339AD1A313}" destId="{687083A5-862D-4B3E-B90B-41600EBD8805}" srcOrd="0" destOrd="0" presId="urn:microsoft.com/office/officeart/2005/8/layout/hierarchy4"/>
    <dgm:cxn modelId="{22352201-5774-4E10-8405-D3722D93E772}" type="presParOf" srcId="{20BDCB98-544E-4D98-AC0F-A3339AD1A313}" destId="{4EF11E6E-9E61-4A8A-9925-C1D3B16B7030}" srcOrd="1" destOrd="0" presId="urn:microsoft.com/office/officeart/2005/8/layout/hierarchy4"/>
    <dgm:cxn modelId="{D37CF15D-3A1A-4C72-A752-060E035B7D31}" type="presParOf" srcId="{7A015250-9984-4B6C-ABF7-F49371C0DC88}" destId="{9EE128A6-7D23-41EF-9533-CD17946E9C1C}" srcOrd="1" destOrd="0" presId="urn:microsoft.com/office/officeart/2005/8/layout/hierarchy4"/>
    <dgm:cxn modelId="{BE9E284C-D88A-433C-A594-3DBEC69DA704}" type="presParOf" srcId="{7A015250-9984-4B6C-ABF7-F49371C0DC88}" destId="{6A7C6798-DAF3-4621-9330-2941C59A2A83}" srcOrd="2" destOrd="0" presId="urn:microsoft.com/office/officeart/2005/8/layout/hierarchy4"/>
    <dgm:cxn modelId="{B1F9AD77-9A4C-4A9A-9055-B2C5FD6A9F9E}" type="presParOf" srcId="{6A7C6798-DAF3-4621-9330-2941C59A2A83}" destId="{E3749360-060B-455E-8394-602DCC278137}" srcOrd="0" destOrd="0" presId="urn:microsoft.com/office/officeart/2005/8/layout/hierarchy4"/>
    <dgm:cxn modelId="{7600D483-EC5F-4BC1-ABE1-4C3ABDDB550E}" type="presParOf" srcId="{6A7C6798-DAF3-4621-9330-2941C59A2A83}" destId="{0F7A0A73-F2B3-46CA-ADF4-FF4C80CEC824}" srcOrd="1" destOrd="0" presId="urn:microsoft.com/office/officeart/2005/8/layout/hierarchy4"/>
    <dgm:cxn modelId="{481693E1-F799-45E6-AC78-E32284BAE14B}" type="presParOf" srcId="{7D84373C-975F-4754-ABF3-6ED23D6195D0}" destId="{D320D2DE-DA06-4B6A-8C7B-6C292948122F}" srcOrd="1" destOrd="0" presId="urn:microsoft.com/office/officeart/2005/8/layout/hierarchy4"/>
    <dgm:cxn modelId="{B01FFE44-1C4B-47A6-BEF3-DB76D9714EB1}" type="presParOf" srcId="{7D84373C-975F-4754-ABF3-6ED23D6195D0}" destId="{5C469FEB-40FA-4273-800F-109780DFF735}" srcOrd="2" destOrd="0" presId="urn:microsoft.com/office/officeart/2005/8/layout/hierarchy4"/>
    <dgm:cxn modelId="{19AE9C53-90F0-4853-B8B2-DA62C011A827}" type="presParOf" srcId="{5C469FEB-40FA-4273-800F-109780DFF735}" destId="{9D02EF20-835F-4BC7-B477-C1D9AFCD6258}" srcOrd="0" destOrd="0" presId="urn:microsoft.com/office/officeart/2005/8/layout/hierarchy4"/>
    <dgm:cxn modelId="{4F61EEC9-8CDF-4D8C-9D72-95652F6ACDFF}" type="presParOf" srcId="{5C469FEB-40FA-4273-800F-109780DFF735}" destId="{D1AC7596-5E3F-4233-B05D-4178161EEC98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040115-B018-45C3-B869-45E454AE95EA}">
      <dsp:nvSpPr>
        <dsp:cNvPr id="0" name=""/>
        <dsp:cNvSpPr/>
      </dsp:nvSpPr>
      <dsp:spPr>
        <a:xfrm>
          <a:off x="784" y="884"/>
          <a:ext cx="6839190" cy="10635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Kalendářní časový fond (365)</a:t>
          </a:r>
          <a:endParaRPr lang="cs-CZ" sz="2400" kern="1200" dirty="0"/>
        </a:p>
      </dsp:txBody>
      <dsp:txXfrm>
        <a:off x="31935" y="32035"/>
        <a:ext cx="6776888" cy="1001272"/>
      </dsp:txXfrm>
    </dsp:sp>
    <dsp:sp modelId="{38A300DA-64D2-426B-AA51-225F5466C9BA}">
      <dsp:nvSpPr>
        <dsp:cNvPr id="0" name=""/>
        <dsp:cNvSpPr/>
      </dsp:nvSpPr>
      <dsp:spPr>
        <a:xfrm>
          <a:off x="7460" y="1262359"/>
          <a:ext cx="4458849" cy="9012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Nominální časový fond</a:t>
          </a:r>
          <a:endParaRPr lang="cs-CZ" sz="2400" kern="1200" dirty="0"/>
        </a:p>
      </dsp:txBody>
      <dsp:txXfrm>
        <a:off x="33857" y="1288756"/>
        <a:ext cx="4406055" cy="848471"/>
      </dsp:txXfrm>
    </dsp:sp>
    <dsp:sp modelId="{687083A5-862D-4B3E-B90B-41600EBD8805}">
      <dsp:nvSpPr>
        <dsp:cNvPr id="0" name=""/>
        <dsp:cNvSpPr/>
      </dsp:nvSpPr>
      <dsp:spPr>
        <a:xfrm>
          <a:off x="7460" y="2361525"/>
          <a:ext cx="2183569" cy="7339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Využitelný časový fond</a:t>
          </a:r>
          <a:endParaRPr lang="cs-CZ" sz="2400" kern="1200" dirty="0"/>
        </a:p>
      </dsp:txBody>
      <dsp:txXfrm>
        <a:off x="28956" y="2383021"/>
        <a:ext cx="2140577" cy="690941"/>
      </dsp:txXfrm>
    </dsp:sp>
    <dsp:sp modelId="{E3749360-060B-455E-8394-602DCC278137}">
      <dsp:nvSpPr>
        <dsp:cNvPr id="0" name=""/>
        <dsp:cNvSpPr/>
      </dsp:nvSpPr>
      <dsp:spPr>
        <a:xfrm>
          <a:off x="2282740" y="2361525"/>
          <a:ext cx="2183569" cy="733933"/>
        </a:xfrm>
        <a:prstGeom prst="roundRect">
          <a:avLst>
            <a:gd name="adj" fmla="val 10000"/>
          </a:avLst>
        </a:prstGeom>
        <a:solidFill>
          <a:schemeClr val="lt1"/>
        </a:solidFill>
        <a:ln w="158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Plánované prostoje</a:t>
          </a:r>
          <a:endParaRPr lang="cs-CZ" sz="2400" kern="1200" dirty="0"/>
        </a:p>
      </dsp:txBody>
      <dsp:txXfrm>
        <a:off x="2304236" y="2383021"/>
        <a:ext cx="2140577" cy="690941"/>
      </dsp:txXfrm>
    </dsp:sp>
    <dsp:sp modelId="{9D02EF20-835F-4BC7-B477-C1D9AFCD6258}">
      <dsp:nvSpPr>
        <dsp:cNvPr id="0" name=""/>
        <dsp:cNvSpPr/>
      </dsp:nvSpPr>
      <dsp:spPr>
        <a:xfrm>
          <a:off x="4649729" y="1262359"/>
          <a:ext cx="2183569" cy="908431"/>
        </a:xfrm>
        <a:prstGeom prst="roundRect">
          <a:avLst>
            <a:gd name="adj" fmla="val 10000"/>
          </a:avLst>
        </a:prstGeom>
        <a:solidFill>
          <a:schemeClr val="lt1"/>
        </a:solidFill>
        <a:ln w="15875" cap="flat" cmpd="sng" algn="ctr">
          <a:solidFill>
            <a:schemeClr val="accent1"/>
          </a:solidFill>
          <a:prstDash val="solid"/>
        </a:ln>
        <a:effectLst/>
      </dsp:spPr>
      <dsp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Nepracovní dny</a:t>
          </a:r>
          <a:endParaRPr lang="cs-CZ" sz="2400" kern="1200" dirty="0"/>
        </a:p>
      </dsp:txBody>
      <dsp:txXfrm>
        <a:off x="4676336" y="1288966"/>
        <a:ext cx="2130355" cy="855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C6E56A4-66CB-43D2-8342-F2EEA05BBF6E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6214C98-065A-470E-A084-EF3B53B71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6D57-E8B2-46ED-A723-923A67E14623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7F7C9-F024-4A62-B688-3BBA79274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CAB42-519D-4260-AA56-B2DCE08DEA7B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A59DC-5FD6-4DB8-BA45-1211DCFC6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4B30-7324-4719-9F81-96A2A64CB01F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F0846-8E0A-44F4-8457-B7E9406B2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3C068-E156-4A2F-971F-D4A8D533DA28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BF3A5-3ECF-452A-B26C-3F60234FC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48642-EFD2-4FC3-86C9-5E79D3C3D943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DCC97-238C-41D9-A25D-58D785729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E732F-6862-42A6-9A09-0EE6E94ED43F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F2FFE-787F-4737-AB22-B8DE40D1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924CE-D255-49D2-A0FA-189FF8A8BA6C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2A965-BF4F-48E8-963E-94A732EFDF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B7FD-201C-4032-9B42-74DA69B00152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36323-8EC6-4EBE-9536-8A23E437C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0BD8-C022-4922-AA0C-841A01230D94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3D7B4-D8EB-4FC1-8817-6CF564D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BA98-B3B8-498B-B2B1-05C1F9C618D4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0471A-1043-423C-B946-1FC2332F1B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E3FDF17-7206-4CBD-A212-814BEC96C79D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BA350F60-8862-40E2-AFE3-8C268C8B2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61" r:id="rId8"/>
    <p:sldLayoutId id="2147484062" r:id="rId9"/>
    <p:sldLayoutId id="2147484058" r:id="rId10"/>
    <p:sldLayoutId id="21474840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2933700" cy="126047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Ekonomika provozu a podnikání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Ekonomická příprava výroby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>
              <a:defRPr/>
            </a:pP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04_02_32_INOVACE_18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00063" y="369888"/>
            <a:ext cx="8394700" cy="12922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r>
              <a:rPr lang="cs-CZ" sz="3800" dirty="0" smtClean="0"/>
              <a:t>Technická normalizace</a:t>
            </a:r>
            <a:endParaRPr lang="cs-CZ" sz="38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Ekonomika provozu a podnikání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4.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Lenka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Kandlerová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 Lenka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Kandlerová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428625" y="3308350"/>
            <a:ext cx="8316913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Anotace :</a:t>
            </a:r>
          </a:p>
          <a:p>
            <a:r>
              <a:rPr lang="cs-CZ" sz="2000" dirty="0">
                <a:solidFill>
                  <a:srgbClr val="000000"/>
                </a:solidFill>
                <a:cs typeface="Arial" charset="0"/>
              </a:rPr>
              <a:t>Prezentace seznamuje studenty s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pojmem technická normalizace, jejím významem a metodami. </a:t>
            </a:r>
            <a:r>
              <a:rPr lang="cs-CZ" sz="2000" dirty="0">
                <a:solidFill>
                  <a:srgbClr val="000000"/>
                </a:solidFill>
                <a:cs typeface="Arial" charset="0"/>
              </a:rPr>
              <a:t>Prezentace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vysvětluje pojem technická norma, seznamuje studenty s jejími jednotlivými druhy podle různých hledisek a jejich funkcí v podniku.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000" b="1" dirty="0" smtClean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000" b="1" dirty="0">
                <a:solidFill>
                  <a:srgbClr val="000000"/>
                </a:solidFill>
                <a:cs typeface="Arial" charset="0"/>
              </a:rPr>
              <a:t>slova: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Technická normalizace, specifikace, typizace, unifikace, technická norma, </a:t>
            </a:r>
            <a:r>
              <a:rPr lang="cs-CZ" sz="2000" dirty="0" smtClean="0">
                <a:solidFill>
                  <a:srgbClr val="000000"/>
                </a:solidFill>
                <a:cs typeface="Arial" charset="0"/>
              </a:rPr>
              <a:t>technické podmínky, druhy a funkce norem, kapacitní normy pracnosti a výrobnosti, časový fond výrobního zařízení</a:t>
            </a:r>
            <a:endParaRPr lang="cs-CZ" sz="2000" dirty="0">
              <a:solidFill>
                <a:srgbClr val="000000"/>
              </a:solidFill>
              <a:cs typeface="Arial" charset="0"/>
            </a:endParaRPr>
          </a:p>
          <a:p>
            <a:endParaRPr lang="cs-CZ" sz="2000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Technická normalizace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Technická normalizace je činnost sestávající z vypracování, vydávání a zavádění norem.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Jejím přínosem je </a:t>
            </a:r>
            <a:r>
              <a:rPr lang="cs-CZ" dirty="0">
                <a:latin typeface="Arial" pitchFamily="34" charset="0"/>
                <a:cs typeface="Arial" pitchFamily="34" charset="0"/>
              </a:rPr>
              <a:t>zlepšení vhodnosti výrobků, procesů a služeb pro zamýšlené účely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předcházení </a:t>
            </a:r>
            <a:r>
              <a:rPr lang="cs-CZ" dirty="0">
                <a:latin typeface="Arial" pitchFamily="34" charset="0"/>
                <a:cs typeface="Arial" pitchFamily="34" charset="0"/>
              </a:rPr>
              <a:t>překážkám v obchodu a usnadnění technické spolupráce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985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9850" indent="0">
              <a:spcBef>
                <a:spcPts val="0"/>
              </a:spcBef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Technické </a:t>
            </a:r>
            <a:r>
              <a:rPr lang="cs-CZ" dirty="0">
                <a:latin typeface="Arial" pitchFamily="34" charset="0"/>
                <a:cs typeface="Arial" pitchFamily="34" charset="0"/>
              </a:rPr>
              <a:t>normy jsou dokumenty, které obsahují technické specifikace nebo jiná určující kritéria, která jsou používaná jako pravidla, směrnice nebo pokyny k zajištění, že materiály, výrobky, postupy a služby vyhovují danému účelu.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Význam normalizace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lv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Zajišťují konkurenceschopnou a nákladově efektivní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výrobu: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podporuje specializaci </a:t>
            </a:r>
            <a:r>
              <a:rPr lang="cs-CZ" dirty="0">
                <a:latin typeface="Arial" pitchFamily="34" charset="0"/>
                <a:cs typeface="Arial" pitchFamily="34" charset="0"/>
              </a:rPr>
              <a:t>výroby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(efektivnost investic),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zajišťuje kvalitnější využití </a:t>
            </a:r>
            <a:r>
              <a:rPr lang="cs-CZ" dirty="0">
                <a:latin typeface="Arial" pitchFamily="34" charset="0"/>
                <a:cs typeface="Arial" pitchFamily="34" charset="0"/>
              </a:rPr>
              <a:t>surovin, materiálů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energií,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zvyšuje bezpečnost </a:t>
            </a:r>
            <a:r>
              <a:rPr lang="cs-CZ" dirty="0">
                <a:latin typeface="Arial" pitchFamily="34" charset="0"/>
                <a:cs typeface="Arial" pitchFamily="34" charset="0"/>
              </a:rPr>
              <a:t>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ochranu </a:t>
            </a:r>
            <a:r>
              <a:rPr lang="cs-CZ" dirty="0">
                <a:latin typeface="Arial" pitchFamily="34" charset="0"/>
                <a:cs typeface="Arial" pitchFamily="34" charset="0"/>
              </a:rPr>
              <a:t>zdraví při práci,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zlepšuje pracovní </a:t>
            </a:r>
            <a:r>
              <a:rPr lang="cs-CZ" dirty="0">
                <a:latin typeface="Arial" pitchFamily="34" charset="0"/>
                <a:cs typeface="Arial" pitchFamily="34" charset="0"/>
              </a:rPr>
              <a:t>prostředí, 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zjednodušuje hospodářský styk </a:t>
            </a:r>
            <a:r>
              <a:rPr lang="cs-CZ" dirty="0">
                <a:latin typeface="Arial" pitchFamily="34" charset="0"/>
                <a:cs typeface="Arial" pitchFamily="34" charset="0"/>
              </a:rPr>
              <a:t>s jinými zeměmi,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vytváří podmínky </a:t>
            </a:r>
            <a:r>
              <a:rPr lang="cs-CZ" dirty="0">
                <a:latin typeface="Arial" pitchFamily="34" charset="0"/>
                <a:cs typeface="Arial" pitchFamily="34" charset="0"/>
              </a:rPr>
              <a:t>pro účelovou mezinárodní dělbu práce.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6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Metody normalizace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specifikace: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přesné </a:t>
            </a:r>
            <a:r>
              <a:rPr lang="cs-CZ" dirty="0">
                <a:latin typeface="Arial" pitchFamily="34" charset="0"/>
                <a:cs typeface="Arial" pitchFamily="34" charset="0"/>
              </a:rPr>
              <a:t>určení vlastností, provedení nebo uspořádání předmětů, způsobů práce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dirty="0">
                <a:latin typeface="Arial" pitchFamily="34" charset="0"/>
                <a:cs typeface="Arial" pitchFamily="34" charset="0"/>
              </a:rPr>
              <a:t>jde o stabilizaci dosažené úrovně pro další technickou práci.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typizace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výběr </a:t>
            </a:r>
            <a:r>
              <a:rPr lang="cs-CZ" dirty="0">
                <a:latin typeface="Arial" pitchFamily="34" charset="0"/>
                <a:cs typeface="Arial" pitchFamily="34" charset="0"/>
              </a:rPr>
              <a:t>hospodárného počtu typů výrobků nebo některé činnosti tak, aby byl z technického a ekonomického hlediska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nejvýhodnější.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unifikace: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sjednocování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z hlediska rozměrů, funkčních vlastností apod. tak, aby jednotlivé výrobky či pracovní postupy byly vzájemně zaměnitelné.</a:t>
            </a:r>
          </a:p>
          <a:p>
            <a:pPr indent="-342900">
              <a:spcBef>
                <a:spcPts val="0"/>
              </a:spcBef>
              <a:buFont typeface="Wingdings" pitchFamily="2" charset="2"/>
              <a:buChar char="Ø"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90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Technická norma (THN)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Dokument</a:t>
            </a:r>
            <a:r>
              <a:rPr lang="cs-CZ" dirty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schválený uznávaným </a:t>
            </a:r>
            <a:r>
              <a:rPr lang="cs-CZ" dirty="0">
                <a:latin typeface="Arial" pitchFamily="34" charset="0"/>
                <a:cs typeface="Arial" pitchFamily="34" charset="0"/>
              </a:rPr>
              <a:t>orgánem, který poskytuje pro obecné a opakované použití pravidla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pokyny </a:t>
            </a:r>
            <a:r>
              <a:rPr lang="cs-CZ" dirty="0">
                <a:latin typeface="Arial" pitchFamily="34" charset="0"/>
                <a:cs typeface="Arial" pitchFamily="34" charset="0"/>
              </a:rPr>
              <a:t>nebo charakteristiky výrobků nebo k nim se vztahujících postupů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výrobních </a:t>
            </a:r>
            <a:r>
              <a:rPr lang="cs-CZ" dirty="0">
                <a:latin typeface="Arial" pitchFamily="34" charset="0"/>
                <a:cs typeface="Arial" pitchFamily="34" charset="0"/>
              </a:rPr>
              <a:t>metod, může zahrnovat nebo se výhradně týkat terminologie, symbolů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předpisů </a:t>
            </a:r>
            <a:r>
              <a:rPr lang="cs-CZ" dirty="0">
                <a:latin typeface="Arial" pitchFamily="34" charset="0"/>
                <a:cs typeface="Arial" pitchFamily="34" charset="0"/>
              </a:rPr>
              <a:t>o balení, značení a označování výrobků, výrobních postupů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metodiky.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51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Normy podle předmětu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lv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Podle předmětu rozlišujeme normy:</a:t>
            </a:r>
          </a:p>
          <a:p>
            <a:pPr marL="352425" lvl="0"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předmětové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upravují konkrétní předmět (suroviny, materiály, polotovary, stavby, zařízení a výrobky, jejich části, konstrukční prvky, parametry, tvary, rozměry, jakost, vlastnosti atd.),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52425" lvl="0"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činnosti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upravují opakující se činnosti (zacházení se surovinami, výrobky, jejich zkoušení, balení, dopravu, užívání, údržbu atd.),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52425" lvl="0"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všeobecné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upravují všeobecné technické věci (názvy, pojmy, veličiny, jednotky, značky, výkresy, třídění, metody výpočtů atd.).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51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Normy z hlediska stupně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lv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Podle stupně nadřazenosti rozlišujeme normy:</a:t>
            </a:r>
          </a:p>
          <a:p>
            <a:pPr marL="352425" lvl="0">
              <a:buFont typeface="Wingdings" pitchFamily="2" charset="2"/>
              <a:buChar char="Ø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mezinárodní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norma vydaná Mezinárodní organizací pro normalizaci (ISO) a Mezinárodní elektrotechnickou komisí (IEC),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52425" lvl="0">
              <a:buFont typeface="Wingdings" pitchFamily="2" charset="2"/>
              <a:buChar char="Ø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evropské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normy vydané evropskými institucemi platné pro členské státy EU (jsou nadřazené národním normám s nimiž jsou v rozporu),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národní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platné v daném státě (určují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všeobecné technické věci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stanovují požadavky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výrobky a na technické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technickoorganizační činnosti) – nesmí být v rozporu s normou evropskou nebo mezinárodní,</a:t>
            </a: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podnikové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jsou zpracovány, projednány a schváleny příslušnou organizací, platí pro ně totéž jako pro normy národní.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73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Technické podmínky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6985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Stanovují </a:t>
            </a:r>
            <a:r>
              <a:rPr lang="cs-CZ" dirty="0">
                <a:latin typeface="Arial" pitchFamily="34" charset="0"/>
                <a:cs typeface="Arial" pitchFamily="34" charset="0"/>
              </a:rPr>
              <a:t>technická, jakostní a obchodní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kritéria mezi </a:t>
            </a:r>
            <a:r>
              <a:rPr lang="cs-CZ" dirty="0">
                <a:latin typeface="Arial" pitchFamily="34" charset="0"/>
                <a:cs typeface="Arial" pitchFamily="34" charset="0"/>
              </a:rPr>
              <a:t>výrobcem a dodavatelem v případě, že tyto požadavky jsou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odlišné od </a:t>
            </a:r>
            <a:r>
              <a:rPr lang="cs-CZ" dirty="0">
                <a:latin typeface="Arial" pitchFamily="34" charset="0"/>
                <a:cs typeface="Arial" pitchFamily="34" charset="0"/>
              </a:rPr>
              <a:t>technických norem, respektive když takové normy neexistují.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2595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Funkce technických norem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pořádající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zavádí řád do organizace výroby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počínaje surovinami a konče komplexním výrobkem,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plánovací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stanoví kvalitativní (co. Kolik) </a:t>
            </a:r>
            <a:r>
              <a:rPr lang="cs-CZ" dirty="0">
                <a:latin typeface="Arial" pitchFamily="34" charset="0"/>
                <a:cs typeface="Arial" pitchFamily="34" charset="0"/>
              </a:rPr>
              <a:t>a jiné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ukazatele výroby (jak</a:t>
            </a:r>
            <a:r>
              <a:rPr lang="cs-CZ" dirty="0">
                <a:latin typeface="Arial" pitchFamily="34" charset="0"/>
                <a:cs typeface="Arial" pitchFamily="34" charset="0"/>
              </a:rPr>
              <a:t>, v jaké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kvalitě),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kvalitativní 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předepisuje </a:t>
            </a:r>
            <a:r>
              <a:rPr lang="cs-CZ" dirty="0">
                <a:latin typeface="Arial" pitchFamily="34" charset="0"/>
                <a:cs typeface="Arial" pitchFamily="34" charset="0"/>
              </a:rPr>
              <a:t>kvalitu výrobku, 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sjednocovací 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vybírá </a:t>
            </a:r>
            <a:r>
              <a:rPr lang="cs-CZ" dirty="0">
                <a:latin typeface="Arial" pitchFamily="34" charset="0"/>
                <a:cs typeface="Arial" pitchFamily="34" charset="0"/>
              </a:rPr>
              <a:t>nejvhodnější a nejvýhodnější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řešení výroby, </a:t>
            </a:r>
            <a:r>
              <a:rPr lang="cs-CZ" dirty="0">
                <a:latin typeface="Arial" pitchFamily="34" charset="0"/>
                <a:cs typeface="Arial" pitchFamily="34" charset="0"/>
              </a:rPr>
              <a:t>sjednocuje požadavky na výrobky,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názvosloví</a:t>
            </a:r>
            <a:r>
              <a:rPr lang="cs-CZ" dirty="0">
                <a:latin typeface="Arial" pitchFamily="34" charset="0"/>
                <a:cs typeface="Arial" pitchFamily="34" charset="0"/>
              </a:rPr>
              <a:t>, označování, jednotky, rozměry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vlastnosti,</a:t>
            </a:r>
          </a:p>
          <a:p>
            <a:pPr>
              <a:buFont typeface="Wingdings" pitchFamily="2" charset="2"/>
              <a:buChar char="Ø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770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úsporná 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snižuje náklady výroby a její pracnost,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výměnná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zabezpečuje návaznost a kooperaci výroby u součástí, částí, dílů, prvků a sestav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>
              <a:buFont typeface="Wingdings" pitchFamily="2" charset="2"/>
              <a:buChar char="Ø"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zhromadňující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vytváří předpoklady pro zvyšování sériovosti, přechod k automatizované výrobě a kooperaci mezi podniky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právní 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zabezpečuje závaznou úpravu vzájemných vztahů práv a povinností.</a:t>
            </a:r>
          </a:p>
          <a:p>
            <a:pPr>
              <a:buFont typeface="Wingdings" pitchFamily="2" charset="2"/>
              <a:buChar char="Ø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362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výchovná 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učí přesnosti, správným technologickým postupům, zajišťuje pracovní kázeň,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latin typeface="Arial" pitchFamily="34" charset="0"/>
                <a:cs typeface="Arial" pitchFamily="34" charset="0"/>
              </a:rPr>
              <a:t>řídící 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je nástrojem výrobního řízení,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integrační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vede </a:t>
            </a:r>
            <a:r>
              <a:rPr lang="cs-CZ" dirty="0">
                <a:latin typeface="Arial" pitchFamily="34" charset="0"/>
                <a:cs typeface="Arial" pitchFamily="34" charset="0"/>
              </a:rPr>
              <a:t>k úzké spolupráci jak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národním hospodářství, </a:t>
            </a:r>
            <a:r>
              <a:rPr lang="cs-CZ" dirty="0">
                <a:latin typeface="Arial" pitchFamily="34" charset="0"/>
                <a:cs typeface="Arial" pitchFamily="34" charset="0"/>
              </a:rPr>
              <a:t>tak 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mezinárodní kooperaci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k </a:t>
            </a:r>
            <a:r>
              <a:rPr lang="cs-CZ" dirty="0">
                <a:latin typeface="Arial" pitchFamily="34" charset="0"/>
                <a:cs typeface="Arial" pitchFamily="34" charset="0"/>
              </a:rPr>
              <a:t>odstraňování technických překážek obchodu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214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Kapacitní norma výrobnosti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195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714375" y="1714500"/>
                <a:ext cx="7715250" cy="4666828"/>
              </a:xfrm>
            </p:spPr>
            <p:txBody>
              <a:bodyPr/>
              <a:lstStyle/>
              <a:p>
                <a:pPr marL="8890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Vyrábí-li podnik jeden druh výrobků nebo výroby na sebe převoditelné (např. automatická linka), používáme pro výpočet výrobní kapacity vzorec:</a:t>
                </a:r>
              </a:p>
              <a:p>
                <a:pPr marL="447675" indent="-377825">
                  <a:buNone/>
                </a:pP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	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Arial" pitchFamily="34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𝑉𝐾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Č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𝐹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 ∗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𝐾𝑁𝑉</m:t>
                    </m:r>
                  </m:oMath>
                </a14:m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	</a:t>
                </a:r>
              </a:p>
              <a:p>
                <a:pPr marL="447675" indent="-377825">
                  <a:buNone/>
                </a:pPr>
                <a:r>
                  <a:rPr lang="cs-CZ" sz="1200" dirty="0">
                    <a:latin typeface="Arial" pitchFamily="34" charset="0"/>
                    <a:cs typeface="Arial" pitchFamily="34" charset="0"/>
                  </a:rPr>
                  <a:t>	</a:t>
                </a:r>
                <a:endParaRPr lang="cs-CZ" sz="1200" dirty="0" smtClean="0">
                  <a:latin typeface="Arial" pitchFamily="34" charset="0"/>
                  <a:cs typeface="Arial" pitchFamily="34" charset="0"/>
                </a:endParaRPr>
              </a:p>
              <a:p>
                <a:pPr marL="447675" indent="-358775">
                  <a:buNone/>
                </a:pPr>
                <a:r>
                  <a:rPr lang="cs-CZ" b="1" dirty="0" smtClean="0">
                    <a:latin typeface="Arial" pitchFamily="34" charset="0"/>
                    <a:cs typeface="Arial" pitchFamily="34" charset="0"/>
                  </a:rPr>
                  <a:t>kde: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  VK = výrobní kapacita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VČF = využitelný časový fond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KNV = kapacitní norma výrobnosti </a:t>
                </a:r>
              </a:p>
              <a:p>
                <a:pPr marL="6985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Bef>
                    <a:spcPts val="0"/>
                  </a:spcBef>
                  <a:buNone/>
                  <a:defRPr/>
                </a:pPr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1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4375" y="1714500"/>
                <a:ext cx="7715250" cy="4666828"/>
              </a:xfrm>
              <a:blipFill rotWithShape="1">
                <a:blip r:embed="rId2"/>
                <a:stretch>
                  <a:fillRect t="-9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069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Kapacitní norma pracnosti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195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</p:spPr>
            <p:txBody>
              <a:bodyPr/>
              <a:lstStyle/>
              <a:p>
                <a:pPr marL="88900" indent="0"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Vyrábí-li podnik široký sortiment výrobků s různou délkou jednotlivých výrobních operací (např. mechanické obrábění), používáme pro výpočet výrobní kapacity vzorec:</a:t>
                </a:r>
              </a:p>
              <a:p>
                <a:pPr marL="447675" indent="-377825">
                  <a:buNone/>
                </a:pPr>
                <a:r>
                  <a:rPr lang="cs-CZ" sz="1200" dirty="0" smtClean="0">
                    <a:latin typeface="Arial" pitchFamily="34" charset="0"/>
                    <a:cs typeface="Arial" pitchFamily="34" charset="0"/>
                  </a:rPr>
                  <a:t>	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𝑉𝐾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𝑉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Č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𝐹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/</m:t>
                    </m:r>
                    <m:r>
                      <a:rPr lang="cs-CZ" b="0" i="1" smtClean="0">
                        <a:latin typeface="Cambria Math"/>
                        <a:cs typeface="Arial" pitchFamily="34" charset="0"/>
                      </a:rPr>
                      <m:t>𝐾𝑁𝑃</m:t>
                    </m:r>
                  </m:oMath>
                </a14:m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	</a:t>
                </a:r>
              </a:p>
              <a:p>
                <a:pPr marL="447675" indent="-377825">
                  <a:buNone/>
                </a:pPr>
                <a:r>
                  <a:rPr lang="cs-CZ" sz="1200" dirty="0">
                    <a:latin typeface="Arial" pitchFamily="34" charset="0"/>
                    <a:cs typeface="Arial" pitchFamily="34" charset="0"/>
                  </a:rPr>
                  <a:t>	</a:t>
                </a:r>
                <a:endParaRPr lang="cs-CZ" sz="1200" dirty="0" smtClean="0">
                  <a:latin typeface="Arial" pitchFamily="34" charset="0"/>
                  <a:cs typeface="Arial" pitchFamily="34" charset="0"/>
                </a:endParaRPr>
              </a:p>
              <a:p>
                <a:pPr marL="447675" indent="-358775">
                  <a:buNone/>
                </a:pPr>
                <a:r>
                  <a:rPr lang="cs-CZ" b="1" dirty="0" smtClean="0">
                    <a:latin typeface="Arial" pitchFamily="34" charset="0"/>
                    <a:cs typeface="Arial" pitchFamily="34" charset="0"/>
                  </a:rPr>
                  <a:t>kde: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  VK = výrobní kapacita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VČF = využitelný časový fond</a:t>
                </a:r>
              </a:p>
              <a:p>
                <a:pPr marL="447675" indent="-377825">
                  <a:buNone/>
                </a:pPr>
                <a:r>
                  <a:rPr lang="cs-CZ" dirty="0">
                    <a:latin typeface="Arial" pitchFamily="34" charset="0"/>
                    <a:cs typeface="Arial" pitchFamily="34" charset="0"/>
                  </a:rPr>
                  <a:t>	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KNP = kapacitní norma pracnosti </a:t>
                </a:r>
              </a:p>
              <a:p>
                <a:pPr marL="6985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spcBef>
                    <a:spcPts val="0"/>
                  </a:spcBef>
                  <a:buNone/>
                  <a:defRPr/>
                </a:pPr>
                <a:endParaRPr lang="cs-CZ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1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4375" y="1714500"/>
                <a:ext cx="7715250" cy="4572000"/>
              </a:xfrm>
              <a:blipFill rotWithShape="1">
                <a:blip r:embed="rId2"/>
                <a:stretch>
                  <a:fillRect t="-933" r="-21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444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Využitelný časový fond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8890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Výrobní kapacita je omezena časovým fondem. Rozlišujeme:</a:t>
            </a:r>
          </a:p>
          <a:p>
            <a:pPr marL="546100" indent="-457200">
              <a:buAutoNum type="arabicPeriod"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alendářní časový fond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je dán počtem dní v roce, používá se u nepřetržitých provozů,</a:t>
            </a:r>
          </a:p>
          <a:p>
            <a:pPr marL="546100" indent="-457200">
              <a:buAutoNum type="arabicPeriod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nominální časový fond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od kalendářního fondu odečteme nepracovní dny a celozávodní dovolenou,</a:t>
            </a:r>
          </a:p>
          <a:p>
            <a:pPr marL="546100" indent="-457200">
              <a:buAutoNum type="arabicPeriod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využitelný časový fond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od nominálního fondu odečteme plánované prostoje (čas nutný na opravu a udržování VZ v pracovní době)</a:t>
            </a:r>
          </a:p>
          <a:p>
            <a:pPr marL="447675" indent="-377825"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447675" indent="-377825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614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VČF výrobního zařízení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572000"/>
          </a:xfrm>
        </p:spPr>
        <p:txBody>
          <a:bodyPr/>
          <a:lstStyle/>
          <a:p>
            <a:pPr marL="447675" indent="-377825"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447675" indent="-377825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04635533"/>
              </p:ext>
            </p:extLst>
          </p:nvPr>
        </p:nvGraphicFramePr>
        <p:xfrm>
          <a:off x="1115616" y="2132856"/>
          <a:ext cx="684076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0923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Příklad I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666828"/>
          </a:xfrm>
        </p:spPr>
        <p:txBody>
          <a:bodyPr/>
          <a:lstStyle/>
          <a:p>
            <a:pPr marL="8890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 roce 20013 je 110 nepracovních dní, firma pojede na 1 směnu (v 1 směně 8 hodinová pracovní doba). Firma vyrábí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tvárnice. Kapacitní norma výkonnosti je stanovena na 5 m</a:t>
            </a:r>
            <a:r>
              <a:rPr lang="cs-CZ" sz="2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/hodinu. </a:t>
            </a: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Jaká je roční VK firmy?</a:t>
            </a:r>
          </a:p>
          <a:p>
            <a:pPr marL="889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VČF = (365 – 110) * 8 = 2.040 hodin</a:t>
            </a: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KNV = 5 m</a:t>
            </a:r>
            <a:r>
              <a:rPr lang="cs-CZ" sz="20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/hodinu</a:t>
            </a:r>
          </a:p>
          <a:p>
            <a:pPr marL="8890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roční VK = 2.040 * 5 =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10.200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m</a:t>
            </a:r>
            <a:r>
              <a:rPr lang="cs-CZ" sz="2000" baseline="30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71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714375" y="642938"/>
            <a:ext cx="7786688" cy="857250"/>
          </a:xfrm>
        </p:spPr>
        <p:txBody>
          <a:bodyPr/>
          <a:lstStyle/>
          <a:p>
            <a:r>
              <a:rPr lang="cs-CZ" sz="4400" dirty="0" smtClean="0">
                <a:latin typeface="Arial" charset="0"/>
                <a:cs typeface="Arial" charset="0"/>
              </a:rPr>
              <a:t>Příklad II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714375" y="1714500"/>
            <a:ext cx="7715250" cy="4666828"/>
          </a:xfrm>
        </p:spPr>
        <p:txBody>
          <a:bodyPr/>
          <a:lstStyle/>
          <a:p>
            <a:pPr marL="8890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 roce 20013 je 110 nepracovních dní, firma pojede na 1 směnu (v 1 směně 8 hodinová pracovní doba). Firma vyrábí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tvárnice.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výrobu 4m</a:t>
            </a:r>
            <a:r>
              <a:rPr lang="cs-CZ" sz="2000" baseline="30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tvárnic potřebuje firma 45 minut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Jaká je roční VK firmy?</a:t>
            </a:r>
          </a:p>
          <a:p>
            <a:pPr marL="889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VČF = ((365 – 110) * 8) * 60 = 122.400 minut</a:t>
            </a: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KNP = 45 min/ 4 m</a:t>
            </a:r>
            <a:r>
              <a:rPr lang="cs-CZ" sz="2000" baseline="30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roční VK = (122.400 / 45) * 4 =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10.880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m</a:t>
            </a:r>
            <a:r>
              <a:rPr lang="cs-CZ" sz="2000" baseline="30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495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684213" y="692150"/>
            <a:ext cx="7775575" cy="720725"/>
          </a:xfrm>
        </p:spPr>
        <p:txBody>
          <a:bodyPr/>
          <a:lstStyle/>
          <a:p>
            <a:r>
              <a:rPr lang="cs-CZ" sz="4400" smtClean="0">
                <a:latin typeface="Arial" charset="0"/>
                <a:cs typeface="Arial" charset="0"/>
              </a:rPr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4213" y="1484313"/>
            <a:ext cx="7775575" cy="47529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Synek, M. a kol.: Podniková ekonomika. Praha: C. H. Beck, 1999.</a:t>
            </a:r>
          </a:p>
          <a:p>
            <a:pPr indent="-342900" eaLnBrk="1" hangingPunct="1">
              <a:buFont typeface="Wingdings" pitchFamily="2" charset="2"/>
              <a:buNone/>
              <a:defRPr/>
            </a:pPr>
            <a:r>
              <a:rPr lang="cs-CZ" dirty="0" err="1" smtClean="0">
                <a:latin typeface="Arial" charset="0"/>
                <a:cs typeface="Arial" charset="0"/>
              </a:rPr>
              <a:t>Blecharz</a:t>
            </a:r>
            <a:r>
              <a:rPr lang="cs-CZ" dirty="0" smtClean="0">
                <a:latin typeface="Arial" charset="0"/>
                <a:cs typeface="Arial" charset="0"/>
              </a:rPr>
              <a:t>, P., </a:t>
            </a:r>
            <a:r>
              <a:rPr lang="cs-CZ" dirty="0" err="1" smtClean="0">
                <a:latin typeface="Arial" charset="0"/>
                <a:cs typeface="Arial" charset="0"/>
              </a:rPr>
              <a:t>Zindulková</a:t>
            </a:r>
            <a:r>
              <a:rPr lang="cs-CZ" dirty="0" smtClean="0">
                <a:latin typeface="Arial" charset="0"/>
                <a:cs typeface="Arial" charset="0"/>
              </a:rPr>
              <a:t>, D.: MSS – Mezinárodní systémové standardy. Ostrava: VŠ podnikání a.s. v Ostravě, 2005.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latin typeface="Arial" charset="0"/>
                <a:cs typeface="Arial" charset="0"/>
              </a:rPr>
              <a:t>	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1066</TotalTime>
  <Words>976</Words>
  <Application>Microsoft Office PowerPoint</Application>
  <PresentationFormat>Předvádění na obrazovce (4:3)</PresentationFormat>
  <Paragraphs>120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Prezentace aplikace PowerPoint</vt:lpstr>
      <vt:lpstr>Výukový materiál</vt:lpstr>
      <vt:lpstr>Prezentace aplikace PowerPoint</vt:lpstr>
      <vt:lpstr>Technická normalizace</vt:lpstr>
      <vt:lpstr>Význam normalizace</vt:lpstr>
      <vt:lpstr>Metody normalizace</vt:lpstr>
      <vt:lpstr>Technická norma (THN)</vt:lpstr>
      <vt:lpstr>Normy podle předmětu</vt:lpstr>
      <vt:lpstr>Normy z hlediska stupně</vt:lpstr>
      <vt:lpstr>Technické podmínky</vt:lpstr>
      <vt:lpstr>Funkce technických norem</vt:lpstr>
      <vt:lpstr>Prezentace aplikace PowerPoint</vt:lpstr>
      <vt:lpstr>Prezentace aplikace PowerPoint</vt:lpstr>
      <vt:lpstr>Kapacitní norma výrobnosti</vt:lpstr>
      <vt:lpstr>Kapacitní norma pracnosti</vt:lpstr>
      <vt:lpstr>Využitelný časový fond</vt:lpstr>
      <vt:lpstr>VČF výrobního zařízení</vt:lpstr>
      <vt:lpstr>Příklad I</vt:lpstr>
      <vt:lpstr>Příklad II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Lenka Kandlerová</cp:lastModifiedBy>
  <cp:revision>127</cp:revision>
  <cp:lastPrinted>2012-07-16T05:40:38Z</cp:lastPrinted>
  <dcterms:created xsi:type="dcterms:W3CDTF">2011-04-17T19:50:20Z</dcterms:created>
  <dcterms:modified xsi:type="dcterms:W3CDTF">2013-04-08T08:33:07Z</dcterms:modified>
</cp:coreProperties>
</file>