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1" r:id="rId2"/>
    <p:sldId id="258" r:id="rId3"/>
    <p:sldId id="260" r:id="rId4"/>
    <p:sldId id="262" r:id="rId5"/>
    <p:sldId id="256" r:id="rId6"/>
    <p:sldId id="263" r:id="rId7"/>
    <p:sldId id="264" r:id="rId8"/>
    <p:sldId id="259" r:id="rId9"/>
    <p:sldId id="266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46" autoAdjust="0"/>
    <p:restoredTop sz="90939" autoAdjust="0"/>
  </p:normalViewPr>
  <p:slideViewPr>
    <p:cSldViewPr>
      <p:cViewPr varScale="1">
        <p:scale>
          <a:sx n="66" d="100"/>
          <a:sy n="66" d="100"/>
        </p:scale>
        <p:origin x="-118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E25B3E-E62C-4184-9026-7F855F3360F2}" type="datetimeFigureOut">
              <a:rPr lang="cs-CZ" smtClean="0"/>
              <a:t>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CC16C6-F636-4455-AE9B-6FA2C669C36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ED71EEC-09D8-4849-9760-3D2A03506DE4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B92CB0-4EB4-4A70-ACAC-7740A4C593A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12FEE-A6B2-4044-B3E0-DA3A5698155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94AD4-5B0B-4A01-BDE6-D34A1CD1AF5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FB0880-D3D3-48A6-A8BF-F6CA6DA4831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EB5A64-7D8E-4B43-99FF-A07A02B9963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47A483-7F5F-44EF-8521-C12FE78B23D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28262-03DA-40D6-BD8E-31828F90EE8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C829D5-6321-4182-9D55-1278CA91A0C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3BFCB-9BDC-47D4-ACC8-B3E0B25B094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5DA38-480C-42D1-90DE-F34C95D75F6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D962C-9CEF-45E1-8C94-6E11F04A0E2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1C8E00-3014-4797-96D0-56BB6E6987AB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04813"/>
            <a:ext cx="32956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619672" y="1124744"/>
            <a:ext cx="5661102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cs-CZ" sz="2800" b="1" cap="all" dirty="0">
                <a:ln w="0"/>
                <a:solidFill>
                  <a:srgbClr val="3366FF"/>
                </a:solidFill>
                <a:effectLst>
                  <a:reflection blurRad="12700" stA="50000" endPos="50000" dist="5000" dir="5400000" sy="-100000" rotWithShape="0"/>
                </a:effectLst>
              </a:rPr>
              <a:t>Digitální učební materiál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9552" y="1628800"/>
          <a:ext cx="8064896" cy="311199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57150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CZ.1.07/1.5.00/34.0891</a:t>
                      </a:r>
                      <a:endParaRPr lang="cs-CZ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404355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VYS_32_INOVACE_05_Rozvodná </a:t>
                      </a:r>
                      <a:r>
                        <a:rPr lang="cs-CZ" sz="1600" dirty="0" smtClean="0"/>
                        <a:t>zařízení_části </a:t>
                      </a:r>
                      <a:r>
                        <a:rPr lang="cs-CZ" sz="1600" dirty="0" smtClean="0"/>
                        <a:t>rozvoden </a:t>
                      </a:r>
                      <a:r>
                        <a:rPr lang="cs-CZ" sz="1600" dirty="0" err="1" smtClean="0"/>
                        <a:t>vn</a:t>
                      </a:r>
                      <a:endParaRPr lang="cs-CZ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Vyšší odborná škola, Střední průmyslová škola a Střední odborná</a:t>
                      </a:r>
                      <a:r>
                        <a:rPr lang="cs-CZ" sz="1200" baseline="0" dirty="0" smtClean="0"/>
                        <a:t> škola řemesel a služeb, Strakonice, Zvolenská 934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Ing. Václav Opatrný</a:t>
                      </a:r>
                      <a:endParaRPr lang="cs-CZ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35741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Rozvodná zařízení</a:t>
                      </a:r>
                      <a:endParaRPr lang="cs-CZ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3. ročník</a:t>
                      </a:r>
                      <a:endParaRPr lang="cs-CZ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26.10</a:t>
                      </a:r>
                      <a:r>
                        <a:rPr lang="cs-CZ" sz="1800" dirty="0" smtClean="0"/>
                        <a:t>. 2012</a:t>
                      </a:r>
                      <a:endParaRPr lang="cs-CZ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3077" name="Obrázek 5" descr="logo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33375"/>
            <a:ext cx="3800475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39552" y="4581127"/>
          <a:ext cx="8064896" cy="19305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2448"/>
                <a:gridCol w="4032448"/>
              </a:tblGrid>
              <a:tr h="213837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Metodický pokyn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25709">
                <a:tc>
                  <a:txBody>
                    <a:bodyPr/>
                    <a:lstStyle/>
                    <a:p>
                      <a:pPr algn="l"/>
                      <a:r>
                        <a:rPr lang="cs-CZ" sz="10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Prezentace, obsahující základní informace o částech </a:t>
                      </a:r>
                      <a:r>
                        <a:rPr lang="cs-CZ" sz="10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rozvoden </a:t>
                      </a:r>
                      <a:r>
                        <a:rPr lang="cs-CZ" sz="1000" b="0" i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vn</a:t>
                      </a:r>
                      <a:r>
                        <a:rPr lang="cs-CZ" sz="10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0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 </a:t>
                      </a:r>
                      <a:r>
                        <a:rPr lang="cs-CZ" sz="10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deseti snímcích </a:t>
                      </a:r>
                      <a:r>
                        <a:rPr lang="cs-CZ" sz="10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rozebírá základní problematiku jednotlivých částí </a:t>
                      </a:r>
                      <a:r>
                        <a:rPr lang="cs-CZ" sz="10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rozvoden. </a:t>
                      </a:r>
                      <a:r>
                        <a:rPr lang="cs-CZ" sz="10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je doplněna několika snímky z rozvodny </a:t>
                      </a:r>
                      <a:r>
                        <a:rPr lang="cs-CZ" sz="1000" b="0" i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vn</a:t>
                      </a:r>
                      <a:r>
                        <a:rPr lang="cs-CZ" sz="10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cs-CZ" sz="10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 této elektronické podobě je kladen důraz na přehledné podání celé problematiky. Přezkoušení učiva je prováděno pomocí pracovního listu nebo testem. Materiál je určen žákům k výuce i opakování učiva. </a:t>
                      </a:r>
                      <a:endParaRPr lang="cs-CZ" sz="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00" dirty="0" smtClean="0"/>
                        <a:t>Jednotlivé snímky </a:t>
                      </a:r>
                      <a:r>
                        <a:rPr lang="cs-CZ" sz="1000" baseline="0" dirty="0" smtClean="0"/>
                        <a:t> lze promítat na plátno, lépe však na interaktivní tabuli. Text je určen k výuce nebo pro bezprostřední opakování látky frontálně se všemi žáky nebo po skupinách. K vypracování otázek, které se objevují v jednotlivých snímcích, slouží upravené pracovní listy.</a:t>
                      </a:r>
                      <a:endParaRPr lang="cs-CZ" sz="10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32138" y="64928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cs-CZ" sz="1100" i="1" dirty="0"/>
              <a:t>všechny animace a obrázky - archiv autora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915816" y="404664"/>
            <a:ext cx="3516312" cy="4572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Druhy rozvodných zařízení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67544" y="1124744"/>
            <a:ext cx="4248472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1400" b="1" dirty="0"/>
              <a:t>Podle provedení</a:t>
            </a:r>
            <a:r>
              <a:rPr lang="cs-CZ" sz="1400" dirty="0"/>
              <a:t> můžeme rozvodná zařízení rozdělit na </a:t>
            </a:r>
            <a:r>
              <a:rPr lang="cs-CZ" sz="1400" b="1" dirty="0"/>
              <a:t>vnitřní</a:t>
            </a:r>
            <a:r>
              <a:rPr lang="cs-CZ" sz="1400" dirty="0"/>
              <a:t> a </a:t>
            </a:r>
            <a:r>
              <a:rPr lang="cs-CZ" sz="1400" b="1" dirty="0"/>
              <a:t>venkovní</a:t>
            </a:r>
          </a:p>
          <a:p>
            <a:r>
              <a:rPr lang="cs-CZ" sz="1400" b="1" dirty="0"/>
              <a:t>Podle začlenění do rozvodné </a:t>
            </a:r>
            <a:r>
              <a:rPr lang="cs-CZ" sz="1400" b="1" dirty="0" smtClean="0"/>
              <a:t>soustavy: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/>
              <a:t>Koncové</a:t>
            </a:r>
            <a:r>
              <a:rPr lang="cs-CZ" sz="1400" dirty="0" smtClean="0"/>
              <a:t> – napájené z jedné strany</a:t>
            </a:r>
            <a:endParaRPr lang="cs-CZ" sz="1400" b="1" dirty="0"/>
          </a:p>
          <a:p>
            <a:pPr>
              <a:buFontTx/>
              <a:buChar char="•"/>
            </a:pPr>
            <a:r>
              <a:rPr lang="cs-CZ" sz="1400" b="1" dirty="0"/>
              <a:t>Uzlové </a:t>
            </a:r>
            <a:r>
              <a:rPr lang="cs-CZ" sz="1400" dirty="0"/>
              <a:t> - napájené z několika </a:t>
            </a:r>
            <a:r>
              <a:rPr lang="cs-CZ" sz="1400" dirty="0" smtClean="0"/>
              <a:t>stran</a:t>
            </a:r>
            <a:endParaRPr lang="cs-CZ" sz="1400" dirty="0"/>
          </a:p>
          <a:p>
            <a:pPr>
              <a:buFontTx/>
              <a:buChar char="•"/>
            </a:pPr>
            <a:r>
              <a:rPr lang="cs-CZ" sz="1400" b="1" dirty="0"/>
              <a:t>Styčné – </a:t>
            </a:r>
            <a:r>
              <a:rPr lang="cs-CZ" sz="1400" dirty="0"/>
              <a:t>propojující elektrizační soustavy</a:t>
            </a:r>
          </a:p>
          <a:p>
            <a:pPr>
              <a:buFontTx/>
              <a:buChar char="•"/>
            </a:pPr>
            <a:r>
              <a:rPr lang="cs-CZ" sz="1400" b="1" dirty="0"/>
              <a:t>Rozvodné – </a:t>
            </a:r>
            <a:r>
              <a:rPr lang="cs-CZ" sz="1400" dirty="0"/>
              <a:t>z nichž jsou napájeny rozvodné sítě</a:t>
            </a:r>
            <a:endParaRPr lang="cs-CZ" sz="1400" b="1" dirty="0"/>
          </a:p>
        </p:txBody>
      </p:sp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1271588" y="3192463"/>
            <a:ext cx="1223962" cy="649287"/>
          </a:xfrm>
          <a:prstGeom prst="flowChartAlternateProcess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dirty="0"/>
              <a:t>RZ</a:t>
            </a:r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>
            <a:off x="552450" y="3552825"/>
            <a:ext cx="7191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2928938" y="3192463"/>
            <a:ext cx="1223962" cy="649287"/>
          </a:xfrm>
          <a:prstGeom prst="flowChartAlternateProcess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RZ</a:t>
            </a:r>
          </a:p>
        </p:txBody>
      </p:sp>
      <p:sp>
        <p:nvSpPr>
          <p:cNvPr id="5131" name="Line 11"/>
          <p:cNvSpPr>
            <a:spLocks noChangeShapeType="1"/>
          </p:cNvSpPr>
          <p:nvPr/>
        </p:nvSpPr>
        <p:spPr bwMode="auto">
          <a:xfrm>
            <a:off x="3217863" y="2759075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32" name="Line 12"/>
          <p:cNvSpPr>
            <a:spLocks noChangeShapeType="1"/>
          </p:cNvSpPr>
          <p:nvPr/>
        </p:nvSpPr>
        <p:spPr bwMode="auto">
          <a:xfrm flipV="1">
            <a:off x="3649663" y="384016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33" name="Line 13"/>
          <p:cNvSpPr>
            <a:spLocks noChangeShapeType="1"/>
          </p:cNvSpPr>
          <p:nvPr/>
        </p:nvSpPr>
        <p:spPr bwMode="auto">
          <a:xfrm>
            <a:off x="3937000" y="2759075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35" name="Line 15"/>
          <p:cNvSpPr>
            <a:spLocks noChangeShapeType="1"/>
          </p:cNvSpPr>
          <p:nvPr/>
        </p:nvSpPr>
        <p:spPr bwMode="auto">
          <a:xfrm flipH="1">
            <a:off x="4152900" y="3479800"/>
            <a:ext cx="504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36" name="AutoShape 16"/>
          <p:cNvSpPr>
            <a:spLocks noChangeArrowheads="1"/>
          </p:cNvSpPr>
          <p:nvPr/>
        </p:nvSpPr>
        <p:spPr bwMode="auto">
          <a:xfrm>
            <a:off x="4872038" y="3192463"/>
            <a:ext cx="1223962" cy="649287"/>
          </a:xfrm>
          <a:prstGeom prst="flowChartAlternateProcess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RZ</a:t>
            </a:r>
          </a:p>
        </p:txBody>
      </p:sp>
      <p:sp>
        <p:nvSpPr>
          <p:cNvPr id="5137" name="AutoShape 17"/>
          <p:cNvSpPr>
            <a:spLocks noChangeArrowheads="1"/>
          </p:cNvSpPr>
          <p:nvPr/>
        </p:nvSpPr>
        <p:spPr bwMode="auto">
          <a:xfrm>
            <a:off x="4932040" y="2276872"/>
            <a:ext cx="1139552" cy="483791"/>
          </a:xfrm>
          <a:prstGeom prst="flowChart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ES1</a:t>
            </a:r>
          </a:p>
        </p:txBody>
      </p:sp>
      <p:sp>
        <p:nvSpPr>
          <p:cNvPr id="5138" name="AutoShape 18"/>
          <p:cNvSpPr>
            <a:spLocks noChangeArrowheads="1"/>
          </p:cNvSpPr>
          <p:nvPr/>
        </p:nvSpPr>
        <p:spPr bwMode="auto">
          <a:xfrm>
            <a:off x="4932040" y="4293096"/>
            <a:ext cx="1140122" cy="451594"/>
          </a:xfrm>
          <a:prstGeom prst="flowChart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ES2</a:t>
            </a:r>
          </a:p>
        </p:txBody>
      </p:sp>
      <p:sp>
        <p:nvSpPr>
          <p:cNvPr id="5139" name="Line 19"/>
          <p:cNvSpPr>
            <a:spLocks noChangeShapeType="1"/>
          </p:cNvSpPr>
          <p:nvPr/>
        </p:nvSpPr>
        <p:spPr bwMode="auto">
          <a:xfrm>
            <a:off x="5521325" y="384175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40" name="Line 20"/>
          <p:cNvSpPr>
            <a:spLocks noChangeShapeType="1"/>
          </p:cNvSpPr>
          <p:nvPr/>
        </p:nvSpPr>
        <p:spPr bwMode="auto">
          <a:xfrm flipV="1">
            <a:off x="5521325" y="276066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41" name="AutoShape 21"/>
          <p:cNvSpPr>
            <a:spLocks noChangeArrowheads="1"/>
          </p:cNvSpPr>
          <p:nvPr/>
        </p:nvSpPr>
        <p:spPr bwMode="auto">
          <a:xfrm>
            <a:off x="6457950" y="3192463"/>
            <a:ext cx="1223963" cy="649287"/>
          </a:xfrm>
          <a:prstGeom prst="flowChartAlternateProcess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RZ</a:t>
            </a:r>
          </a:p>
        </p:txBody>
      </p:sp>
      <p:sp>
        <p:nvSpPr>
          <p:cNvPr id="5142" name="Line 22"/>
          <p:cNvSpPr>
            <a:spLocks noChangeShapeType="1"/>
          </p:cNvSpPr>
          <p:nvPr/>
        </p:nvSpPr>
        <p:spPr bwMode="auto">
          <a:xfrm flipV="1">
            <a:off x="7392988" y="2543175"/>
            <a:ext cx="431800" cy="649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43" name="Line 23"/>
          <p:cNvSpPr>
            <a:spLocks noChangeShapeType="1"/>
          </p:cNvSpPr>
          <p:nvPr/>
        </p:nvSpPr>
        <p:spPr bwMode="auto">
          <a:xfrm flipV="1">
            <a:off x="6961188" y="2543175"/>
            <a:ext cx="0" cy="649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44" name="Line 24"/>
          <p:cNvSpPr>
            <a:spLocks noChangeShapeType="1"/>
          </p:cNvSpPr>
          <p:nvPr/>
        </p:nvSpPr>
        <p:spPr bwMode="auto">
          <a:xfrm>
            <a:off x="7105650" y="3840163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45" name="AutoShape 25"/>
          <p:cNvSpPr>
            <a:spLocks noChangeArrowheads="1"/>
          </p:cNvSpPr>
          <p:nvPr/>
        </p:nvSpPr>
        <p:spPr bwMode="auto">
          <a:xfrm>
            <a:off x="6529388" y="2184400"/>
            <a:ext cx="792162" cy="360363"/>
          </a:xfrm>
          <a:prstGeom prst="flowChart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RS</a:t>
            </a:r>
          </a:p>
        </p:txBody>
      </p:sp>
      <p:sp>
        <p:nvSpPr>
          <p:cNvPr id="5146" name="AutoShape 26"/>
          <p:cNvSpPr>
            <a:spLocks noChangeArrowheads="1"/>
          </p:cNvSpPr>
          <p:nvPr/>
        </p:nvSpPr>
        <p:spPr bwMode="auto">
          <a:xfrm>
            <a:off x="7464425" y="2182813"/>
            <a:ext cx="792163" cy="360362"/>
          </a:xfrm>
          <a:prstGeom prst="flowChart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RS</a:t>
            </a:r>
          </a:p>
        </p:txBody>
      </p:sp>
      <p:sp>
        <p:nvSpPr>
          <p:cNvPr id="5147" name="AutoShape 27"/>
          <p:cNvSpPr>
            <a:spLocks noChangeArrowheads="1"/>
          </p:cNvSpPr>
          <p:nvPr/>
        </p:nvSpPr>
        <p:spPr bwMode="auto">
          <a:xfrm>
            <a:off x="6745288" y="4343400"/>
            <a:ext cx="792162" cy="360363"/>
          </a:xfrm>
          <a:prstGeom prst="flowChart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RS</a:t>
            </a:r>
          </a:p>
        </p:txBody>
      </p:sp>
      <p:sp>
        <p:nvSpPr>
          <p:cNvPr id="5148" name="Text Box 28"/>
          <p:cNvSpPr txBox="1">
            <a:spLocks noChangeArrowheads="1"/>
          </p:cNvSpPr>
          <p:nvPr/>
        </p:nvSpPr>
        <p:spPr bwMode="auto">
          <a:xfrm>
            <a:off x="251520" y="5013176"/>
            <a:ext cx="869930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600" b="1" dirty="0"/>
              <a:t>Přípojnice</a:t>
            </a:r>
            <a:r>
              <a:rPr lang="cs-CZ" sz="1600" dirty="0"/>
              <a:t> – jejich pomocí se uskutečňuje vlastní rozvádění elektrické energie do potřebných odboček.</a:t>
            </a:r>
          </a:p>
          <a:p>
            <a:r>
              <a:rPr lang="cs-CZ" sz="1600" dirty="0"/>
              <a:t>V praxi se používá </a:t>
            </a:r>
            <a:r>
              <a:rPr lang="cs-CZ" sz="1600" b="1" dirty="0"/>
              <a:t>jednoduchá, dvojitá, popřípadě trojitá soustava přípojnic.</a:t>
            </a:r>
          </a:p>
        </p:txBody>
      </p:sp>
      <p:sp>
        <p:nvSpPr>
          <p:cNvPr id="5149" name="Line 29"/>
          <p:cNvSpPr>
            <a:spLocks noChangeShapeType="1"/>
          </p:cNvSpPr>
          <p:nvPr/>
        </p:nvSpPr>
        <p:spPr bwMode="auto">
          <a:xfrm>
            <a:off x="1200150" y="6000750"/>
            <a:ext cx="17287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50" name="Line 30"/>
          <p:cNvSpPr>
            <a:spLocks noChangeShapeType="1"/>
          </p:cNvSpPr>
          <p:nvPr/>
        </p:nvSpPr>
        <p:spPr bwMode="auto">
          <a:xfrm>
            <a:off x="1489075" y="556895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51" name="Line 31"/>
          <p:cNvSpPr>
            <a:spLocks noChangeShapeType="1"/>
          </p:cNvSpPr>
          <p:nvPr/>
        </p:nvSpPr>
        <p:spPr bwMode="auto">
          <a:xfrm>
            <a:off x="1992313" y="600075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52" name="Line 32"/>
          <p:cNvSpPr>
            <a:spLocks noChangeShapeType="1"/>
          </p:cNvSpPr>
          <p:nvPr/>
        </p:nvSpPr>
        <p:spPr bwMode="auto">
          <a:xfrm>
            <a:off x="2568575" y="600075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53" name="Line 33"/>
          <p:cNvSpPr>
            <a:spLocks noChangeShapeType="1"/>
          </p:cNvSpPr>
          <p:nvPr/>
        </p:nvSpPr>
        <p:spPr bwMode="auto">
          <a:xfrm>
            <a:off x="3648075" y="5927725"/>
            <a:ext cx="20891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54" name="Line 34"/>
          <p:cNvSpPr>
            <a:spLocks noChangeShapeType="1"/>
          </p:cNvSpPr>
          <p:nvPr/>
        </p:nvSpPr>
        <p:spPr bwMode="auto">
          <a:xfrm>
            <a:off x="3648075" y="6288088"/>
            <a:ext cx="21605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55" name="Line 35"/>
          <p:cNvSpPr>
            <a:spLocks noChangeShapeType="1"/>
          </p:cNvSpPr>
          <p:nvPr/>
        </p:nvSpPr>
        <p:spPr bwMode="auto">
          <a:xfrm flipV="1">
            <a:off x="3937000" y="571182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56" name="Line 36"/>
          <p:cNvSpPr>
            <a:spLocks noChangeShapeType="1"/>
          </p:cNvSpPr>
          <p:nvPr/>
        </p:nvSpPr>
        <p:spPr bwMode="auto">
          <a:xfrm>
            <a:off x="3937000" y="5711825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58" name="Line 38"/>
          <p:cNvSpPr>
            <a:spLocks noChangeShapeType="1"/>
          </p:cNvSpPr>
          <p:nvPr/>
        </p:nvSpPr>
        <p:spPr bwMode="auto">
          <a:xfrm>
            <a:off x="4368800" y="57118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59" name="Line 39"/>
          <p:cNvSpPr>
            <a:spLocks noChangeShapeType="1"/>
          </p:cNvSpPr>
          <p:nvPr/>
        </p:nvSpPr>
        <p:spPr bwMode="auto">
          <a:xfrm>
            <a:off x="4152900" y="5567363"/>
            <a:ext cx="0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60" name="Oval 40"/>
          <p:cNvSpPr>
            <a:spLocks noChangeArrowheads="1"/>
          </p:cNvSpPr>
          <p:nvPr/>
        </p:nvSpPr>
        <p:spPr bwMode="auto">
          <a:xfrm>
            <a:off x="3886200" y="6254750"/>
            <a:ext cx="71438" cy="71438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61" name="Oval 41"/>
          <p:cNvSpPr>
            <a:spLocks noChangeArrowheads="1"/>
          </p:cNvSpPr>
          <p:nvPr/>
        </p:nvSpPr>
        <p:spPr bwMode="auto">
          <a:xfrm>
            <a:off x="4330700" y="5876925"/>
            <a:ext cx="71438" cy="71438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62" name="Oval 42"/>
          <p:cNvSpPr>
            <a:spLocks noChangeArrowheads="1"/>
          </p:cNvSpPr>
          <p:nvPr/>
        </p:nvSpPr>
        <p:spPr bwMode="auto">
          <a:xfrm>
            <a:off x="2530475" y="5978525"/>
            <a:ext cx="71438" cy="71438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163" name="Oval 43"/>
          <p:cNvSpPr>
            <a:spLocks noChangeArrowheads="1"/>
          </p:cNvSpPr>
          <p:nvPr/>
        </p:nvSpPr>
        <p:spPr bwMode="auto">
          <a:xfrm>
            <a:off x="1933575" y="5965825"/>
            <a:ext cx="71438" cy="71438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683568" y="3933056"/>
            <a:ext cx="24529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RZ … rozvodné zařízení</a:t>
            </a:r>
          </a:p>
          <a:p>
            <a:r>
              <a:rPr lang="cs-CZ" sz="1600" dirty="0" smtClean="0"/>
              <a:t>ES … elektrizační soustava</a:t>
            </a:r>
          </a:p>
          <a:p>
            <a:r>
              <a:rPr lang="cs-CZ" sz="1600" dirty="0" smtClean="0"/>
              <a:t>RS … rozvodná síť</a:t>
            </a:r>
            <a:endParaRPr lang="cs-CZ" sz="1600" dirty="0"/>
          </a:p>
        </p:txBody>
      </p:sp>
      <p:sp>
        <p:nvSpPr>
          <p:cNvPr id="41" name="Obdélník 40"/>
          <p:cNvSpPr/>
          <p:nvPr/>
        </p:nvSpPr>
        <p:spPr>
          <a:xfrm>
            <a:off x="323528" y="980728"/>
            <a:ext cx="4536504" cy="180020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Obrázky naznačují uspořádání rozvodných zařízení </a:t>
            </a:r>
            <a:r>
              <a:rPr lang="cs-CZ" sz="1600" b="1" dirty="0" smtClean="0">
                <a:solidFill>
                  <a:schemeClr val="tx1"/>
                </a:solidFill>
              </a:rPr>
              <a:t>podle začlenění do rozvodné soustavy</a:t>
            </a:r>
            <a:r>
              <a:rPr lang="cs-CZ" sz="1600" dirty="0" smtClean="0">
                <a:solidFill>
                  <a:schemeClr val="tx1"/>
                </a:solidFill>
              </a:rPr>
              <a:t>. Do pracovních listů přiřaďte správné označení rozvodných zařízení.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Jaký druh vodičů lze použít na přípojnice?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691680" y="4653136"/>
            <a:ext cx="5638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                  b)                      c)                  d)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483768" y="404664"/>
            <a:ext cx="4092575" cy="4572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Vnitřní a venkovní rozvodny </a:t>
            </a:r>
            <a:r>
              <a:rPr lang="cs-CZ" dirty="0" err="1"/>
              <a:t>vn</a:t>
            </a:r>
            <a:endParaRPr lang="cs-CZ" dirty="0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115616" y="1052736"/>
            <a:ext cx="73517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600" b="1" dirty="0"/>
              <a:t>Vnitřní rozvodny </a:t>
            </a:r>
            <a:r>
              <a:rPr lang="cs-CZ" sz="1600" b="1" dirty="0" err="1"/>
              <a:t>vn</a:t>
            </a:r>
            <a:r>
              <a:rPr lang="cs-CZ" sz="1600" dirty="0"/>
              <a:t>: bývají uspořádány jako </a:t>
            </a:r>
            <a:r>
              <a:rPr lang="cs-CZ" sz="1600" b="1" dirty="0"/>
              <a:t>rozvodny kobkové</a:t>
            </a:r>
            <a:r>
              <a:rPr lang="cs-CZ" sz="1600" dirty="0"/>
              <a:t>. Každý vývod či odbočka je umístěn v samostatném prostoru (kobce), odděleném od ostatních kobek </a:t>
            </a:r>
            <a:r>
              <a:rPr lang="cs-CZ" sz="1600" i="1" dirty="0"/>
              <a:t>nehořlavými mezistěnami</a:t>
            </a:r>
            <a:r>
              <a:rPr lang="cs-CZ" sz="1600" dirty="0"/>
              <a:t>. Jejich účelem je kromě viditelného členění i oddělení obsluhy od živých částí kobky sousední a zabránění přeskoku elektrického oblouku.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116013" y="2276475"/>
            <a:ext cx="3462337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400" b="1" dirty="0"/>
              <a:t>Výhody:</a:t>
            </a:r>
          </a:p>
          <a:p>
            <a:pPr>
              <a:buFontTx/>
              <a:buChar char="•"/>
            </a:pPr>
            <a:r>
              <a:rPr lang="cs-CZ" sz="1400" dirty="0"/>
              <a:t>Dobrá přehlednost</a:t>
            </a:r>
          </a:p>
          <a:p>
            <a:pPr>
              <a:buFontTx/>
              <a:buChar char="•"/>
            </a:pPr>
            <a:r>
              <a:rPr lang="cs-CZ" sz="1400" dirty="0"/>
              <a:t>Ochrana před atmosférickými vlivy</a:t>
            </a:r>
          </a:p>
          <a:p>
            <a:pPr>
              <a:buFontTx/>
              <a:buChar char="•"/>
            </a:pPr>
            <a:r>
              <a:rPr lang="cs-CZ" sz="1400" dirty="0"/>
              <a:t>Snadná přístupnost při revizi a údržbě</a:t>
            </a:r>
          </a:p>
          <a:p>
            <a:pPr>
              <a:buFontTx/>
              <a:buChar char="•"/>
            </a:pPr>
            <a:r>
              <a:rPr lang="cs-CZ" sz="1400" dirty="0"/>
              <a:t>Možnost kontroly bez vypínání odboček</a:t>
            </a:r>
          </a:p>
          <a:p>
            <a:pPr>
              <a:buFontTx/>
              <a:buChar char="•"/>
            </a:pPr>
            <a:r>
              <a:rPr lang="cs-CZ" sz="1400" dirty="0"/>
              <a:t>Použití dvou nebo několika soustav přípojnic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116013" y="3644900"/>
            <a:ext cx="728345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400" b="1" dirty="0"/>
              <a:t>Venkovní rozvodny </a:t>
            </a:r>
            <a:r>
              <a:rPr lang="cs-CZ" sz="1400" b="1" dirty="0" err="1"/>
              <a:t>vn</a:t>
            </a:r>
            <a:r>
              <a:rPr lang="cs-CZ" sz="1400" dirty="0"/>
              <a:t> jsou méně časté a používají se většinou jen pro napětí 35 </a:t>
            </a:r>
            <a:r>
              <a:rPr lang="cs-CZ" sz="1400" dirty="0" err="1"/>
              <a:t>kV</a:t>
            </a:r>
            <a:r>
              <a:rPr lang="cs-CZ" sz="1400" dirty="0"/>
              <a:t>. Veškeré zařízení je vystaveno trvale povětrnostním vlivům. Jsou náročnější na potřebu zastavěné půdorysné plochy. Budovy jsou zřizovány jen pro pomocné provozy, dozorny.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1187450" y="4437063"/>
            <a:ext cx="74890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1400" b="1" i="1" dirty="0"/>
              <a:t>Při návrhu přípojnic je třeba respektovat jejich mechanické namáhání zkratovými proudy, oteplení vlivem provozního proudu, ale i mechanické namáhání způsobené případnou námrazou.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1095375" y="5011738"/>
            <a:ext cx="72215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1400"/>
              <a:t>Hlavními přístroji používanými v rozvodnách jsou: </a:t>
            </a:r>
            <a:r>
              <a:rPr lang="cs-CZ" sz="1400" b="1">
                <a:latin typeface="Arial" charset="0"/>
              </a:rPr>
              <a:t>odpojovače, odpínače, vypínače, pojistky, přístrojové transformárory, reaktory a bleskojistky.</a:t>
            </a: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4716463" y="2492375"/>
            <a:ext cx="935037" cy="73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4716463" y="2565400"/>
            <a:ext cx="7143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5580063" y="2565400"/>
            <a:ext cx="7143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5651500" y="2492375"/>
            <a:ext cx="935038" cy="73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6516688" y="2565400"/>
            <a:ext cx="7143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184" name="Line 16"/>
          <p:cNvSpPr>
            <a:spLocks noChangeShapeType="1"/>
          </p:cNvSpPr>
          <p:nvPr/>
        </p:nvSpPr>
        <p:spPr bwMode="auto">
          <a:xfrm>
            <a:off x="4787900" y="3141663"/>
            <a:ext cx="7921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7185" name="Line 17"/>
          <p:cNvSpPr>
            <a:spLocks noChangeShapeType="1"/>
          </p:cNvSpPr>
          <p:nvPr/>
        </p:nvSpPr>
        <p:spPr bwMode="auto">
          <a:xfrm>
            <a:off x="5651500" y="3141663"/>
            <a:ext cx="8651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7186" name="AutoShape 18"/>
          <p:cNvSpPr>
            <a:spLocks/>
          </p:cNvSpPr>
          <p:nvPr/>
        </p:nvSpPr>
        <p:spPr bwMode="auto">
          <a:xfrm>
            <a:off x="7164388" y="2133600"/>
            <a:ext cx="914400" cy="609600"/>
          </a:xfrm>
          <a:prstGeom prst="borderCallout1">
            <a:avLst>
              <a:gd name="adj1" fmla="val 18750"/>
              <a:gd name="adj2" fmla="val -8333"/>
              <a:gd name="adj3" fmla="val 90884"/>
              <a:gd name="adj4" fmla="val -84722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200" b="1"/>
              <a:t>Kobka</a:t>
            </a:r>
            <a:r>
              <a:rPr lang="cs-CZ" sz="1200"/>
              <a:t> – pohled shora</a:t>
            </a:r>
          </a:p>
        </p:txBody>
      </p:sp>
      <p:sp>
        <p:nvSpPr>
          <p:cNvPr id="7187" name="Rectangle 19"/>
          <p:cNvSpPr>
            <a:spLocks noChangeArrowheads="1"/>
          </p:cNvSpPr>
          <p:nvPr/>
        </p:nvSpPr>
        <p:spPr bwMode="auto">
          <a:xfrm>
            <a:off x="4932363" y="2708275"/>
            <a:ext cx="503237" cy="21590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188" name="Rectangle 20"/>
          <p:cNvSpPr>
            <a:spLocks noChangeArrowheads="1"/>
          </p:cNvSpPr>
          <p:nvPr/>
        </p:nvSpPr>
        <p:spPr bwMode="auto">
          <a:xfrm>
            <a:off x="5795963" y="2708275"/>
            <a:ext cx="503237" cy="21590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189" name="AutoShape 21"/>
          <p:cNvSpPr>
            <a:spLocks/>
          </p:cNvSpPr>
          <p:nvPr/>
        </p:nvSpPr>
        <p:spPr bwMode="auto">
          <a:xfrm>
            <a:off x="7164388" y="2852738"/>
            <a:ext cx="914400" cy="258762"/>
          </a:xfrm>
          <a:prstGeom prst="borderCallout1">
            <a:avLst>
              <a:gd name="adj1" fmla="val 44171"/>
              <a:gd name="adj2" fmla="val -8333"/>
              <a:gd name="adj3" fmla="val -11657"/>
              <a:gd name="adj4" fmla="val -110764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200" b="1"/>
              <a:t>RZ</a:t>
            </a:r>
          </a:p>
        </p:txBody>
      </p:sp>
      <p:sp>
        <p:nvSpPr>
          <p:cNvPr id="7190" name="AutoShape 22"/>
          <p:cNvSpPr>
            <a:spLocks/>
          </p:cNvSpPr>
          <p:nvPr/>
        </p:nvSpPr>
        <p:spPr bwMode="auto">
          <a:xfrm>
            <a:off x="7164388" y="3284538"/>
            <a:ext cx="914400" cy="258762"/>
          </a:xfrm>
          <a:prstGeom prst="borderCallout1">
            <a:avLst>
              <a:gd name="adj1" fmla="val 44171"/>
              <a:gd name="adj2" fmla="val -8333"/>
              <a:gd name="adj3" fmla="val -60125"/>
              <a:gd name="adj4" fmla="val -12743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200" b="1"/>
              <a:t>zábrana</a:t>
            </a:r>
          </a:p>
        </p:txBody>
      </p:sp>
      <p:sp>
        <p:nvSpPr>
          <p:cNvPr id="7191" name="Line 23"/>
          <p:cNvSpPr>
            <a:spLocks noChangeShapeType="1"/>
          </p:cNvSpPr>
          <p:nvPr/>
        </p:nvSpPr>
        <p:spPr bwMode="auto">
          <a:xfrm>
            <a:off x="4500563" y="2636838"/>
            <a:ext cx="23034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7192" name="Line 24"/>
          <p:cNvSpPr>
            <a:spLocks noChangeShapeType="1"/>
          </p:cNvSpPr>
          <p:nvPr/>
        </p:nvSpPr>
        <p:spPr bwMode="auto">
          <a:xfrm flipV="1">
            <a:off x="5148263" y="263683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7193" name="Line 25"/>
          <p:cNvSpPr>
            <a:spLocks noChangeShapeType="1"/>
          </p:cNvSpPr>
          <p:nvPr/>
        </p:nvSpPr>
        <p:spPr bwMode="auto">
          <a:xfrm flipV="1">
            <a:off x="6011863" y="263683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83568" y="2132856"/>
            <a:ext cx="3888432" cy="1512168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Do pracovního listu napište všechny výhody, které plynou z uspořádání vnitřních rozvoden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  <p:bldP spid="7175" grpId="0"/>
      <p:bldP spid="7176" grpId="0"/>
      <p:bldP spid="7177" grpId="0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Vnitřní (kobková) rozvodna</a:t>
            </a:r>
          </a:p>
        </p:txBody>
      </p:sp>
      <p:pic>
        <p:nvPicPr>
          <p:cNvPr id="120837" name="Picture 5" descr="P1010185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30363" y="1719263"/>
            <a:ext cx="5881687" cy="4411662"/>
          </a:xfrm>
          <a:noFill/>
          <a:ln/>
        </p:spPr>
      </p:pic>
      <p:sp>
        <p:nvSpPr>
          <p:cNvPr id="4" name="Obdélník 3"/>
          <p:cNvSpPr/>
          <p:nvPr/>
        </p:nvSpPr>
        <p:spPr>
          <a:xfrm>
            <a:off x="1763688" y="4005064"/>
            <a:ext cx="5616624" cy="2088232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Do pracovního listu napište jak se nazývají oranžově natřené části v kobkové rozvodně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Jak se odborně nazývá „oplocení“, které je vidět na spodním okraji </a:t>
            </a:r>
            <a:r>
              <a:rPr lang="cs-CZ" sz="1600" dirty="0" err="1" smtClean="0">
                <a:solidFill>
                  <a:schemeClr val="tx1"/>
                </a:solidFill>
              </a:rPr>
              <a:t>odrázku</a:t>
            </a:r>
            <a:r>
              <a:rPr lang="cs-CZ" sz="1600" dirty="0" smtClean="0">
                <a:solidFill>
                  <a:schemeClr val="tx1"/>
                </a:solidFill>
              </a:rPr>
              <a:t>?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Oval 4"/>
          <p:cNvSpPr>
            <a:spLocks noChangeArrowheads="1"/>
          </p:cNvSpPr>
          <p:nvPr/>
        </p:nvSpPr>
        <p:spPr bwMode="auto">
          <a:xfrm>
            <a:off x="1844675" y="5216525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grpSp>
        <p:nvGrpSpPr>
          <p:cNvPr id="2097" name="Group 49"/>
          <p:cNvGrpSpPr>
            <a:grpSpLocks/>
          </p:cNvGrpSpPr>
          <p:nvPr/>
        </p:nvGrpSpPr>
        <p:grpSpPr bwMode="auto">
          <a:xfrm rot="10800000" flipH="1">
            <a:off x="1768475" y="3082925"/>
            <a:ext cx="304800" cy="685800"/>
            <a:chOff x="720" y="1920"/>
            <a:chExt cx="192" cy="432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auto">
            <a:xfrm>
              <a:off x="720" y="1920"/>
              <a:ext cx="192" cy="4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1" name="Oval 3"/>
            <p:cNvSpPr>
              <a:spLocks noChangeArrowheads="1"/>
            </p:cNvSpPr>
            <p:nvPr/>
          </p:nvSpPr>
          <p:spPr bwMode="auto">
            <a:xfrm>
              <a:off x="768" y="2150"/>
              <a:ext cx="48" cy="3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3" name="Oval 5"/>
            <p:cNvSpPr>
              <a:spLocks noChangeArrowheads="1"/>
            </p:cNvSpPr>
            <p:nvPr/>
          </p:nvSpPr>
          <p:spPr bwMode="auto">
            <a:xfrm>
              <a:off x="768" y="2035"/>
              <a:ext cx="48" cy="3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55" name="Line 7"/>
            <p:cNvSpPr>
              <a:spLocks noChangeShapeType="1"/>
            </p:cNvSpPr>
            <p:nvPr/>
          </p:nvSpPr>
          <p:spPr bwMode="auto">
            <a:xfrm flipV="1">
              <a:off x="816" y="1920"/>
              <a:ext cx="0" cy="1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056" name="Line 8"/>
            <p:cNvSpPr>
              <a:spLocks noChangeShapeType="1"/>
            </p:cNvSpPr>
            <p:nvPr/>
          </p:nvSpPr>
          <p:spPr bwMode="auto">
            <a:xfrm flipV="1">
              <a:off x="816" y="2189"/>
              <a:ext cx="0" cy="1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057" name="Line 9"/>
            <p:cNvSpPr>
              <a:spLocks noChangeShapeType="1"/>
            </p:cNvSpPr>
            <p:nvPr/>
          </p:nvSpPr>
          <p:spPr bwMode="auto">
            <a:xfrm flipV="1">
              <a:off x="720" y="2074"/>
              <a:ext cx="48" cy="11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1920875" y="3692525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1920875" y="2778125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063" name="Group 15"/>
          <p:cNvGrpSpPr>
            <a:grpSpLocks/>
          </p:cNvGrpSpPr>
          <p:nvPr/>
        </p:nvGrpSpPr>
        <p:grpSpPr bwMode="auto">
          <a:xfrm rot="5400000">
            <a:off x="3673475" y="3768725"/>
            <a:ext cx="457200" cy="304800"/>
            <a:chOff x="1248" y="2352"/>
            <a:chExt cx="288" cy="192"/>
          </a:xfrm>
        </p:grpSpPr>
        <p:sp>
          <p:nvSpPr>
            <p:cNvPr id="2061" name="Oval 13"/>
            <p:cNvSpPr>
              <a:spLocks noChangeArrowheads="1"/>
            </p:cNvSpPr>
            <p:nvPr/>
          </p:nvSpPr>
          <p:spPr bwMode="auto">
            <a:xfrm>
              <a:off x="1248" y="2352"/>
              <a:ext cx="192" cy="19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2" name="Oval 14"/>
            <p:cNvSpPr>
              <a:spLocks noChangeArrowheads="1"/>
            </p:cNvSpPr>
            <p:nvPr/>
          </p:nvSpPr>
          <p:spPr bwMode="auto">
            <a:xfrm>
              <a:off x="1344" y="2352"/>
              <a:ext cx="192" cy="19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2068" name="Group 20"/>
          <p:cNvGrpSpPr>
            <a:grpSpLocks/>
          </p:cNvGrpSpPr>
          <p:nvPr/>
        </p:nvGrpSpPr>
        <p:grpSpPr bwMode="auto">
          <a:xfrm>
            <a:off x="1768475" y="4378325"/>
            <a:ext cx="457200" cy="304800"/>
            <a:chOff x="1344" y="2688"/>
            <a:chExt cx="288" cy="192"/>
          </a:xfrm>
        </p:grpSpPr>
        <p:sp>
          <p:nvSpPr>
            <p:cNvPr id="2065" name="Oval 17"/>
            <p:cNvSpPr>
              <a:spLocks noChangeArrowheads="1"/>
            </p:cNvSpPr>
            <p:nvPr/>
          </p:nvSpPr>
          <p:spPr bwMode="auto">
            <a:xfrm>
              <a:off x="1344" y="2688"/>
              <a:ext cx="192" cy="19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67" name="Line 19"/>
            <p:cNvSpPr>
              <a:spLocks noChangeShapeType="1"/>
            </p:cNvSpPr>
            <p:nvPr/>
          </p:nvSpPr>
          <p:spPr bwMode="auto">
            <a:xfrm>
              <a:off x="1536" y="278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2069" name="Group 21"/>
          <p:cNvGrpSpPr>
            <a:grpSpLocks/>
          </p:cNvGrpSpPr>
          <p:nvPr/>
        </p:nvGrpSpPr>
        <p:grpSpPr bwMode="auto">
          <a:xfrm>
            <a:off x="1768475" y="3997325"/>
            <a:ext cx="457200" cy="304800"/>
            <a:chOff x="1344" y="2688"/>
            <a:chExt cx="288" cy="192"/>
          </a:xfrm>
        </p:grpSpPr>
        <p:sp>
          <p:nvSpPr>
            <p:cNvPr id="2070" name="Oval 22"/>
            <p:cNvSpPr>
              <a:spLocks noChangeArrowheads="1"/>
            </p:cNvSpPr>
            <p:nvPr/>
          </p:nvSpPr>
          <p:spPr bwMode="auto">
            <a:xfrm>
              <a:off x="1344" y="2688"/>
              <a:ext cx="192" cy="19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71" name="Line 23"/>
            <p:cNvSpPr>
              <a:spLocks noChangeShapeType="1"/>
            </p:cNvSpPr>
            <p:nvPr/>
          </p:nvSpPr>
          <p:spPr bwMode="auto">
            <a:xfrm>
              <a:off x="1536" y="278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072" name="Line 24"/>
          <p:cNvSpPr>
            <a:spLocks noChangeShapeType="1"/>
          </p:cNvSpPr>
          <p:nvPr/>
        </p:nvSpPr>
        <p:spPr bwMode="auto">
          <a:xfrm>
            <a:off x="1844675" y="4835525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73" name="Oval 25"/>
          <p:cNvSpPr>
            <a:spLocks noChangeArrowheads="1"/>
          </p:cNvSpPr>
          <p:nvPr/>
        </p:nvSpPr>
        <p:spPr bwMode="auto">
          <a:xfrm>
            <a:off x="1844675" y="4987925"/>
            <a:ext cx="76200" cy="762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74" name="Line 26"/>
          <p:cNvSpPr>
            <a:spLocks noChangeShapeType="1"/>
          </p:cNvSpPr>
          <p:nvPr/>
        </p:nvSpPr>
        <p:spPr bwMode="auto">
          <a:xfrm flipH="1" flipV="1">
            <a:off x="1768475" y="4835525"/>
            <a:ext cx="76200" cy="152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75" name="Line 27"/>
          <p:cNvSpPr>
            <a:spLocks noChangeShapeType="1"/>
          </p:cNvSpPr>
          <p:nvPr/>
        </p:nvSpPr>
        <p:spPr bwMode="auto">
          <a:xfrm>
            <a:off x="1920875" y="5064125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76" name="Oval 28"/>
          <p:cNvSpPr>
            <a:spLocks noChangeArrowheads="1"/>
          </p:cNvSpPr>
          <p:nvPr/>
        </p:nvSpPr>
        <p:spPr bwMode="auto">
          <a:xfrm>
            <a:off x="1539875" y="2016125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78" name="Freeform 30"/>
          <p:cNvSpPr>
            <a:spLocks/>
          </p:cNvSpPr>
          <p:nvPr/>
        </p:nvSpPr>
        <p:spPr bwMode="auto">
          <a:xfrm>
            <a:off x="1635125" y="5254625"/>
            <a:ext cx="533400" cy="9525"/>
          </a:xfrm>
          <a:custGeom>
            <a:avLst/>
            <a:gdLst/>
            <a:ahLst/>
            <a:cxnLst>
              <a:cxn ang="0">
                <a:pos x="0" y="6"/>
              </a:cxn>
              <a:cxn ang="0">
                <a:pos x="336" y="0"/>
              </a:cxn>
            </a:cxnLst>
            <a:rect l="0" t="0" r="r" b="b"/>
            <a:pathLst>
              <a:path w="336" h="6">
                <a:moveTo>
                  <a:pt x="0" y="6"/>
                </a:moveTo>
                <a:lnTo>
                  <a:pt x="336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79" name="Freeform 31"/>
          <p:cNvSpPr>
            <a:spLocks/>
          </p:cNvSpPr>
          <p:nvPr/>
        </p:nvSpPr>
        <p:spPr bwMode="auto">
          <a:xfrm>
            <a:off x="1616075" y="5264150"/>
            <a:ext cx="1588" cy="2571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" y="162"/>
              </a:cxn>
            </a:cxnLst>
            <a:rect l="0" t="0" r="r" b="b"/>
            <a:pathLst>
              <a:path w="1" h="162">
                <a:moveTo>
                  <a:pt x="0" y="0"/>
                </a:moveTo>
                <a:lnTo>
                  <a:pt x="1" y="16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80" name="Freeform 32"/>
          <p:cNvSpPr>
            <a:spLocks/>
          </p:cNvSpPr>
          <p:nvPr/>
        </p:nvSpPr>
        <p:spPr bwMode="auto">
          <a:xfrm>
            <a:off x="2149475" y="5254625"/>
            <a:ext cx="1588" cy="2667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" y="168"/>
              </a:cxn>
            </a:cxnLst>
            <a:rect l="0" t="0" r="r" b="b"/>
            <a:pathLst>
              <a:path w="1" h="168">
                <a:moveTo>
                  <a:pt x="0" y="0"/>
                </a:moveTo>
                <a:lnTo>
                  <a:pt x="1" y="16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81" name="Line 33"/>
          <p:cNvSpPr>
            <a:spLocks noChangeShapeType="1"/>
          </p:cNvSpPr>
          <p:nvPr/>
        </p:nvSpPr>
        <p:spPr bwMode="auto">
          <a:xfrm>
            <a:off x="1539875" y="5521325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82" name="Oval 34"/>
          <p:cNvSpPr>
            <a:spLocks noChangeArrowheads="1"/>
          </p:cNvSpPr>
          <p:nvPr/>
        </p:nvSpPr>
        <p:spPr bwMode="auto">
          <a:xfrm>
            <a:off x="1539875" y="5673725"/>
            <a:ext cx="76200" cy="762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83" name="Line 35"/>
          <p:cNvSpPr>
            <a:spLocks noChangeShapeType="1"/>
          </p:cNvSpPr>
          <p:nvPr/>
        </p:nvSpPr>
        <p:spPr bwMode="auto">
          <a:xfrm flipH="1" flipV="1">
            <a:off x="1463675" y="5521325"/>
            <a:ext cx="76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84" name="Line 36"/>
          <p:cNvSpPr>
            <a:spLocks noChangeShapeType="1"/>
          </p:cNvSpPr>
          <p:nvPr/>
        </p:nvSpPr>
        <p:spPr bwMode="auto">
          <a:xfrm>
            <a:off x="1616075" y="5749925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088" name="Group 40"/>
          <p:cNvGrpSpPr>
            <a:grpSpLocks/>
          </p:cNvGrpSpPr>
          <p:nvPr/>
        </p:nvGrpSpPr>
        <p:grpSpPr bwMode="auto">
          <a:xfrm>
            <a:off x="1463675" y="6054725"/>
            <a:ext cx="304800" cy="153988"/>
            <a:chOff x="480" y="3840"/>
            <a:chExt cx="192" cy="97"/>
          </a:xfrm>
        </p:grpSpPr>
        <p:sp>
          <p:nvSpPr>
            <p:cNvPr id="2085" name="Line 37"/>
            <p:cNvSpPr>
              <a:spLocks noChangeShapeType="1"/>
            </p:cNvSpPr>
            <p:nvPr/>
          </p:nvSpPr>
          <p:spPr bwMode="auto">
            <a:xfrm>
              <a:off x="480" y="3840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086" name="Line 38"/>
            <p:cNvSpPr>
              <a:spLocks noChangeShapeType="1"/>
            </p:cNvSpPr>
            <p:nvPr/>
          </p:nvSpPr>
          <p:spPr bwMode="auto">
            <a:xfrm>
              <a:off x="528" y="3888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auto">
            <a:xfrm>
              <a:off x="546" y="3936"/>
              <a:ext cx="54" cy="1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0" y="0"/>
                </a:cxn>
              </a:cxnLst>
              <a:rect l="0" t="0" r="r" b="b"/>
              <a:pathLst>
                <a:path w="54" h="1">
                  <a:moveTo>
                    <a:pt x="54" y="0"/>
                  </a:move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089" name="Rectangle 41"/>
          <p:cNvSpPr>
            <a:spLocks noChangeArrowheads="1"/>
          </p:cNvSpPr>
          <p:nvPr/>
        </p:nvSpPr>
        <p:spPr bwMode="auto">
          <a:xfrm>
            <a:off x="2073275" y="5521325"/>
            <a:ext cx="1524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90" name="Line 42"/>
          <p:cNvSpPr>
            <a:spLocks noChangeShapeType="1"/>
          </p:cNvSpPr>
          <p:nvPr/>
        </p:nvSpPr>
        <p:spPr bwMode="auto">
          <a:xfrm>
            <a:off x="2149475" y="5521325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091" name="Group 43"/>
          <p:cNvGrpSpPr>
            <a:grpSpLocks/>
          </p:cNvGrpSpPr>
          <p:nvPr/>
        </p:nvGrpSpPr>
        <p:grpSpPr bwMode="auto">
          <a:xfrm>
            <a:off x="1997075" y="6054725"/>
            <a:ext cx="304800" cy="153988"/>
            <a:chOff x="480" y="3840"/>
            <a:chExt cx="192" cy="97"/>
          </a:xfrm>
        </p:grpSpPr>
        <p:sp>
          <p:nvSpPr>
            <p:cNvPr id="2092" name="Line 44"/>
            <p:cNvSpPr>
              <a:spLocks noChangeShapeType="1"/>
            </p:cNvSpPr>
            <p:nvPr/>
          </p:nvSpPr>
          <p:spPr bwMode="auto">
            <a:xfrm>
              <a:off x="480" y="3840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093" name="Line 45"/>
            <p:cNvSpPr>
              <a:spLocks noChangeShapeType="1"/>
            </p:cNvSpPr>
            <p:nvPr/>
          </p:nvSpPr>
          <p:spPr bwMode="auto">
            <a:xfrm>
              <a:off x="528" y="3888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094" name="Freeform 46"/>
            <p:cNvSpPr>
              <a:spLocks/>
            </p:cNvSpPr>
            <p:nvPr/>
          </p:nvSpPr>
          <p:spPr bwMode="auto">
            <a:xfrm>
              <a:off x="546" y="3936"/>
              <a:ext cx="54" cy="1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0" y="0"/>
                </a:cxn>
              </a:cxnLst>
              <a:rect l="0" t="0" r="r" b="b"/>
              <a:pathLst>
                <a:path w="54" h="1">
                  <a:moveTo>
                    <a:pt x="54" y="0"/>
                  </a:move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095" name="Line 47"/>
          <p:cNvSpPr>
            <a:spLocks noChangeShapeType="1"/>
          </p:cNvSpPr>
          <p:nvPr/>
        </p:nvSpPr>
        <p:spPr bwMode="auto">
          <a:xfrm>
            <a:off x="2149475" y="5902325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96" name="Freeform 48"/>
          <p:cNvSpPr>
            <a:spLocks/>
          </p:cNvSpPr>
          <p:nvPr/>
        </p:nvSpPr>
        <p:spPr bwMode="auto">
          <a:xfrm>
            <a:off x="1892300" y="5302250"/>
            <a:ext cx="1588" cy="1066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72"/>
              </a:cxn>
            </a:cxnLst>
            <a:rect l="0" t="0" r="r" b="b"/>
            <a:pathLst>
              <a:path w="1" h="672">
                <a:moveTo>
                  <a:pt x="0" y="0"/>
                </a:moveTo>
                <a:lnTo>
                  <a:pt x="0" y="67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98" name="Line 50"/>
          <p:cNvSpPr>
            <a:spLocks noChangeShapeType="1"/>
          </p:cNvSpPr>
          <p:nvPr/>
        </p:nvSpPr>
        <p:spPr bwMode="auto">
          <a:xfrm>
            <a:off x="1539875" y="2778125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99" name="Line 51"/>
          <p:cNvSpPr>
            <a:spLocks noChangeShapeType="1"/>
          </p:cNvSpPr>
          <p:nvPr/>
        </p:nvSpPr>
        <p:spPr bwMode="auto">
          <a:xfrm flipV="1">
            <a:off x="1539875" y="2549525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00" name="Line 52"/>
          <p:cNvSpPr>
            <a:spLocks noChangeShapeType="1"/>
          </p:cNvSpPr>
          <p:nvPr/>
        </p:nvSpPr>
        <p:spPr bwMode="auto">
          <a:xfrm flipH="1">
            <a:off x="2225675" y="2549525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105" name="Group 57"/>
          <p:cNvGrpSpPr>
            <a:grpSpLocks/>
          </p:cNvGrpSpPr>
          <p:nvPr/>
        </p:nvGrpSpPr>
        <p:grpSpPr bwMode="auto">
          <a:xfrm>
            <a:off x="1387475" y="2244725"/>
            <a:ext cx="228600" cy="381000"/>
            <a:chOff x="1680" y="2736"/>
            <a:chExt cx="144" cy="240"/>
          </a:xfrm>
        </p:grpSpPr>
        <p:sp>
          <p:nvSpPr>
            <p:cNvPr id="2101" name="Line 53"/>
            <p:cNvSpPr>
              <a:spLocks noChangeShapeType="1"/>
            </p:cNvSpPr>
            <p:nvPr/>
          </p:nvSpPr>
          <p:spPr bwMode="auto">
            <a:xfrm>
              <a:off x="1728" y="273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02" name="Oval 54"/>
            <p:cNvSpPr>
              <a:spLocks noChangeArrowheads="1"/>
            </p:cNvSpPr>
            <p:nvPr/>
          </p:nvSpPr>
          <p:spPr bwMode="auto">
            <a:xfrm>
              <a:off x="1728" y="2832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03" name="Line 55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48" cy="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04" name="Line 56"/>
            <p:cNvSpPr>
              <a:spLocks noChangeShapeType="1"/>
            </p:cNvSpPr>
            <p:nvPr/>
          </p:nvSpPr>
          <p:spPr bwMode="auto">
            <a:xfrm>
              <a:off x="1776" y="288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2106" name="Group 58"/>
          <p:cNvGrpSpPr>
            <a:grpSpLocks/>
          </p:cNvGrpSpPr>
          <p:nvPr/>
        </p:nvGrpSpPr>
        <p:grpSpPr bwMode="auto">
          <a:xfrm>
            <a:off x="2073275" y="2244725"/>
            <a:ext cx="228600" cy="381000"/>
            <a:chOff x="1680" y="2736"/>
            <a:chExt cx="144" cy="240"/>
          </a:xfrm>
        </p:grpSpPr>
        <p:sp>
          <p:nvSpPr>
            <p:cNvPr id="2107" name="Line 59"/>
            <p:cNvSpPr>
              <a:spLocks noChangeShapeType="1"/>
            </p:cNvSpPr>
            <p:nvPr/>
          </p:nvSpPr>
          <p:spPr bwMode="auto">
            <a:xfrm>
              <a:off x="1728" y="273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08" name="Oval 60"/>
            <p:cNvSpPr>
              <a:spLocks noChangeArrowheads="1"/>
            </p:cNvSpPr>
            <p:nvPr/>
          </p:nvSpPr>
          <p:spPr bwMode="auto">
            <a:xfrm>
              <a:off x="1728" y="2832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09" name="Line 61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48" cy="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10" name="Line 62"/>
            <p:cNvSpPr>
              <a:spLocks noChangeShapeType="1"/>
            </p:cNvSpPr>
            <p:nvPr/>
          </p:nvSpPr>
          <p:spPr bwMode="auto">
            <a:xfrm>
              <a:off x="1776" y="288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111" name="Line 63"/>
          <p:cNvSpPr>
            <a:spLocks noChangeShapeType="1"/>
          </p:cNvSpPr>
          <p:nvPr/>
        </p:nvSpPr>
        <p:spPr bwMode="auto">
          <a:xfrm flipV="1">
            <a:off x="1539875" y="2092325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12" name="Line 64"/>
          <p:cNvSpPr>
            <a:spLocks noChangeShapeType="1"/>
          </p:cNvSpPr>
          <p:nvPr/>
        </p:nvSpPr>
        <p:spPr bwMode="auto">
          <a:xfrm flipV="1">
            <a:off x="2225675" y="1787525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13" name="Line 65"/>
          <p:cNvSpPr>
            <a:spLocks noChangeShapeType="1"/>
          </p:cNvSpPr>
          <p:nvPr/>
        </p:nvSpPr>
        <p:spPr bwMode="auto">
          <a:xfrm>
            <a:off x="1082675" y="2092325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14" name="Line 66"/>
          <p:cNvSpPr>
            <a:spLocks noChangeShapeType="1"/>
          </p:cNvSpPr>
          <p:nvPr/>
        </p:nvSpPr>
        <p:spPr bwMode="auto">
          <a:xfrm>
            <a:off x="1082675" y="1787525"/>
            <a:ext cx="487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15" name="Oval 67"/>
          <p:cNvSpPr>
            <a:spLocks noChangeArrowheads="1"/>
          </p:cNvSpPr>
          <p:nvPr/>
        </p:nvSpPr>
        <p:spPr bwMode="auto">
          <a:xfrm>
            <a:off x="2225675" y="1711325"/>
            <a:ext cx="7620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17" name="Line 69"/>
          <p:cNvSpPr>
            <a:spLocks noChangeShapeType="1"/>
          </p:cNvSpPr>
          <p:nvPr/>
        </p:nvSpPr>
        <p:spPr bwMode="auto">
          <a:xfrm flipV="1">
            <a:off x="3902075" y="2549525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18" name="Line 70"/>
          <p:cNvSpPr>
            <a:spLocks noChangeShapeType="1"/>
          </p:cNvSpPr>
          <p:nvPr/>
        </p:nvSpPr>
        <p:spPr bwMode="auto">
          <a:xfrm flipH="1">
            <a:off x="4587875" y="2549525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119" name="Group 71"/>
          <p:cNvGrpSpPr>
            <a:grpSpLocks/>
          </p:cNvGrpSpPr>
          <p:nvPr/>
        </p:nvGrpSpPr>
        <p:grpSpPr bwMode="auto">
          <a:xfrm>
            <a:off x="3749675" y="2244725"/>
            <a:ext cx="228600" cy="381000"/>
            <a:chOff x="1680" y="2736"/>
            <a:chExt cx="144" cy="240"/>
          </a:xfrm>
        </p:grpSpPr>
        <p:sp>
          <p:nvSpPr>
            <p:cNvPr id="2120" name="Line 72"/>
            <p:cNvSpPr>
              <a:spLocks noChangeShapeType="1"/>
            </p:cNvSpPr>
            <p:nvPr/>
          </p:nvSpPr>
          <p:spPr bwMode="auto">
            <a:xfrm>
              <a:off x="1728" y="273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21" name="Oval 73"/>
            <p:cNvSpPr>
              <a:spLocks noChangeArrowheads="1"/>
            </p:cNvSpPr>
            <p:nvPr/>
          </p:nvSpPr>
          <p:spPr bwMode="auto">
            <a:xfrm>
              <a:off x="1728" y="2832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22" name="Line 74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48" cy="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23" name="Line 75"/>
            <p:cNvSpPr>
              <a:spLocks noChangeShapeType="1"/>
            </p:cNvSpPr>
            <p:nvPr/>
          </p:nvSpPr>
          <p:spPr bwMode="auto">
            <a:xfrm>
              <a:off x="1776" y="288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2124" name="Group 76"/>
          <p:cNvGrpSpPr>
            <a:grpSpLocks/>
          </p:cNvGrpSpPr>
          <p:nvPr/>
        </p:nvGrpSpPr>
        <p:grpSpPr bwMode="auto">
          <a:xfrm>
            <a:off x="4435475" y="2244725"/>
            <a:ext cx="228600" cy="381000"/>
            <a:chOff x="1680" y="2736"/>
            <a:chExt cx="144" cy="240"/>
          </a:xfrm>
        </p:grpSpPr>
        <p:sp>
          <p:nvSpPr>
            <p:cNvPr id="2125" name="Line 77"/>
            <p:cNvSpPr>
              <a:spLocks noChangeShapeType="1"/>
            </p:cNvSpPr>
            <p:nvPr/>
          </p:nvSpPr>
          <p:spPr bwMode="auto">
            <a:xfrm>
              <a:off x="1728" y="273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26" name="Oval 78"/>
            <p:cNvSpPr>
              <a:spLocks noChangeArrowheads="1"/>
            </p:cNvSpPr>
            <p:nvPr/>
          </p:nvSpPr>
          <p:spPr bwMode="auto">
            <a:xfrm>
              <a:off x="1728" y="2832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27" name="Line 79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48" cy="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28" name="Line 80"/>
            <p:cNvSpPr>
              <a:spLocks noChangeShapeType="1"/>
            </p:cNvSpPr>
            <p:nvPr/>
          </p:nvSpPr>
          <p:spPr bwMode="auto">
            <a:xfrm>
              <a:off x="1776" y="288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129" name="Line 81"/>
          <p:cNvSpPr>
            <a:spLocks noChangeShapeType="1"/>
          </p:cNvSpPr>
          <p:nvPr/>
        </p:nvSpPr>
        <p:spPr bwMode="auto">
          <a:xfrm flipV="1">
            <a:off x="4587875" y="1787525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30" name="Line 82"/>
          <p:cNvSpPr>
            <a:spLocks noChangeShapeType="1"/>
          </p:cNvSpPr>
          <p:nvPr/>
        </p:nvSpPr>
        <p:spPr bwMode="auto">
          <a:xfrm flipV="1">
            <a:off x="3902075" y="2092325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65" name="Line 117"/>
          <p:cNvSpPr>
            <a:spLocks noChangeShapeType="1"/>
          </p:cNvSpPr>
          <p:nvPr/>
        </p:nvSpPr>
        <p:spPr bwMode="auto">
          <a:xfrm>
            <a:off x="2835275" y="2778125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166" name="Group 118"/>
          <p:cNvGrpSpPr>
            <a:grpSpLocks/>
          </p:cNvGrpSpPr>
          <p:nvPr/>
        </p:nvGrpSpPr>
        <p:grpSpPr bwMode="auto">
          <a:xfrm>
            <a:off x="2682875" y="4378325"/>
            <a:ext cx="457200" cy="304800"/>
            <a:chOff x="1344" y="2688"/>
            <a:chExt cx="288" cy="192"/>
          </a:xfrm>
        </p:grpSpPr>
        <p:sp>
          <p:nvSpPr>
            <p:cNvPr id="2167" name="Oval 119"/>
            <p:cNvSpPr>
              <a:spLocks noChangeArrowheads="1"/>
            </p:cNvSpPr>
            <p:nvPr/>
          </p:nvSpPr>
          <p:spPr bwMode="auto">
            <a:xfrm>
              <a:off x="1344" y="2688"/>
              <a:ext cx="192" cy="19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68" name="Line 120"/>
            <p:cNvSpPr>
              <a:spLocks noChangeShapeType="1"/>
            </p:cNvSpPr>
            <p:nvPr/>
          </p:nvSpPr>
          <p:spPr bwMode="auto">
            <a:xfrm>
              <a:off x="1536" y="278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2169" name="Group 121"/>
          <p:cNvGrpSpPr>
            <a:grpSpLocks/>
          </p:cNvGrpSpPr>
          <p:nvPr/>
        </p:nvGrpSpPr>
        <p:grpSpPr bwMode="auto">
          <a:xfrm>
            <a:off x="2682875" y="3997325"/>
            <a:ext cx="457200" cy="304800"/>
            <a:chOff x="1344" y="2688"/>
            <a:chExt cx="288" cy="192"/>
          </a:xfrm>
        </p:grpSpPr>
        <p:sp>
          <p:nvSpPr>
            <p:cNvPr id="2170" name="Oval 122"/>
            <p:cNvSpPr>
              <a:spLocks noChangeArrowheads="1"/>
            </p:cNvSpPr>
            <p:nvPr/>
          </p:nvSpPr>
          <p:spPr bwMode="auto">
            <a:xfrm>
              <a:off x="1344" y="2688"/>
              <a:ext cx="192" cy="19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71" name="Line 123"/>
            <p:cNvSpPr>
              <a:spLocks noChangeShapeType="1"/>
            </p:cNvSpPr>
            <p:nvPr/>
          </p:nvSpPr>
          <p:spPr bwMode="auto">
            <a:xfrm>
              <a:off x="1536" y="278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172" name="Line 124"/>
          <p:cNvSpPr>
            <a:spLocks noChangeShapeType="1"/>
          </p:cNvSpPr>
          <p:nvPr/>
        </p:nvSpPr>
        <p:spPr bwMode="auto">
          <a:xfrm flipV="1">
            <a:off x="2835275" y="3616325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73" name="Line 125"/>
          <p:cNvSpPr>
            <a:spLocks noChangeShapeType="1"/>
          </p:cNvSpPr>
          <p:nvPr/>
        </p:nvSpPr>
        <p:spPr bwMode="auto">
          <a:xfrm flipV="1">
            <a:off x="2835275" y="2549525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74" name="Line 126"/>
          <p:cNvSpPr>
            <a:spLocks noChangeShapeType="1"/>
          </p:cNvSpPr>
          <p:nvPr/>
        </p:nvSpPr>
        <p:spPr bwMode="auto">
          <a:xfrm flipH="1">
            <a:off x="3521075" y="2549525"/>
            <a:ext cx="0" cy="2362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175" name="Group 127"/>
          <p:cNvGrpSpPr>
            <a:grpSpLocks/>
          </p:cNvGrpSpPr>
          <p:nvPr/>
        </p:nvGrpSpPr>
        <p:grpSpPr bwMode="auto">
          <a:xfrm>
            <a:off x="2682875" y="2244725"/>
            <a:ext cx="228600" cy="381000"/>
            <a:chOff x="1680" y="2736"/>
            <a:chExt cx="144" cy="240"/>
          </a:xfrm>
        </p:grpSpPr>
        <p:sp>
          <p:nvSpPr>
            <p:cNvPr id="2176" name="Line 128"/>
            <p:cNvSpPr>
              <a:spLocks noChangeShapeType="1"/>
            </p:cNvSpPr>
            <p:nvPr/>
          </p:nvSpPr>
          <p:spPr bwMode="auto">
            <a:xfrm>
              <a:off x="1728" y="273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77" name="Oval 129"/>
            <p:cNvSpPr>
              <a:spLocks noChangeArrowheads="1"/>
            </p:cNvSpPr>
            <p:nvPr/>
          </p:nvSpPr>
          <p:spPr bwMode="auto">
            <a:xfrm>
              <a:off x="1728" y="2832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78" name="Line 130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48" cy="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79" name="Line 131"/>
            <p:cNvSpPr>
              <a:spLocks noChangeShapeType="1"/>
            </p:cNvSpPr>
            <p:nvPr/>
          </p:nvSpPr>
          <p:spPr bwMode="auto">
            <a:xfrm>
              <a:off x="1776" y="288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2180" name="Group 132"/>
          <p:cNvGrpSpPr>
            <a:grpSpLocks/>
          </p:cNvGrpSpPr>
          <p:nvPr/>
        </p:nvGrpSpPr>
        <p:grpSpPr bwMode="auto">
          <a:xfrm>
            <a:off x="3368675" y="2244725"/>
            <a:ext cx="228600" cy="381000"/>
            <a:chOff x="1680" y="2736"/>
            <a:chExt cx="144" cy="240"/>
          </a:xfrm>
        </p:grpSpPr>
        <p:sp>
          <p:nvSpPr>
            <p:cNvPr id="2181" name="Line 133"/>
            <p:cNvSpPr>
              <a:spLocks noChangeShapeType="1"/>
            </p:cNvSpPr>
            <p:nvPr/>
          </p:nvSpPr>
          <p:spPr bwMode="auto">
            <a:xfrm>
              <a:off x="1728" y="273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82" name="Oval 134"/>
            <p:cNvSpPr>
              <a:spLocks noChangeArrowheads="1"/>
            </p:cNvSpPr>
            <p:nvPr/>
          </p:nvSpPr>
          <p:spPr bwMode="auto">
            <a:xfrm>
              <a:off x="1728" y="2832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83" name="Line 135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48" cy="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84" name="Line 136"/>
            <p:cNvSpPr>
              <a:spLocks noChangeShapeType="1"/>
            </p:cNvSpPr>
            <p:nvPr/>
          </p:nvSpPr>
          <p:spPr bwMode="auto">
            <a:xfrm>
              <a:off x="1776" y="288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185" name="Line 137"/>
          <p:cNvSpPr>
            <a:spLocks noChangeShapeType="1"/>
          </p:cNvSpPr>
          <p:nvPr/>
        </p:nvSpPr>
        <p:spPr bwMode="auto">
          <a:xfrm>
            <a:off x="2835275" y="4911725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86" name="Line 138"/>
          <p:cNvSpPr>
            <a:spLocks noChangeShapeType="1"/>
          </p:cNvSpPr>
          <p:nvPr/>
        </p:nvSpPr>
        <p:spPr bwMode="auto">
          <a:xfrm flipV="1">
            <a:off x="2835275" y="2092325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187" name="Line 139"/>
          <p:cNvSpPr>
            <a:spLocks noChangeShapeType="1"/>
          </p:cNvSpPr>
          <p:nvPr/>
        </p:nvSpPr>
        <p:spPr bwMode="auto">
          <a:xfrm flipV="1">
            <a:off x="3521075" y="1787525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188" name="Group 140"/>
          <p:cNvGrpSpPr>
            <a:grpSpLocks/>
          </p:cNvGrpSpPr>
          <p:nvPr/>
        </p:nvGrpSpPr>
        <p:grpSpPr bwMode="auto">
          <a:xfrm rot="10800000" flipH="1">
            <a:off x="2682875" y="3082925"/>
            <a:ext cx="304800" cy="685800"/>
            <a:chOff x="720" y="1920"/>
            <a:chExt cx="192" cy="432"/>
          </a:xfrm>
        </p:grpSpPr>
        <p:sp>
          <p:nvSpPr>
            <p:cNvPr id="2189" name="Rectangle 141"/>
            <p:cNvSpPr>
              <a:spLocks noChangeArrowheads="1"/>
            </p:cNvSpPr>
            <p:nvPr/>
          </p:nvSpPr>
          <p:spPr bwMode="auto">
            <a:xfrm>
              <a:off x="720" y="1920"/>
              <a:ext cx="192" cy="4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90" name="Oval 142"/>
            <p:cNvSpPr>
              <a:spLocks noChangeArrowheads="1"/>
            </p:cNvSpPr>
            <p:nvPr/>
          </p:nvSpPr>
          <p:spPr bwMode="auto">
            <a:xfrm>
              <a:off x="768" y="2150"/>
              <a:ext cx="48" cy="39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91" name="Oval 143"/>
            <p:cNvSpPr>
              <a:spLocks noChangeArrowheads="1"/>
            </p:cNvSpPr>
            <p:nvPr/>
          </p:nvSpPr>
          <p:spPr bwMode="auto">
            <a:xfrm>
              <a:off x="768" y="2035"/>
              <a:ext cx="48" cy="39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92" name="Line 144"/>
            <p:cNvSpPr>
              <a:spLocks noChangeShapeType="1"/>
            </p:cNvSpPr>
            <p:nvPr/>
          </p:nvSpPr>
          <p:spPr bwMode="auto">
            <a:xfrm flipV="1">
              <a:off x="816" y="1920"/>
              <a:ext cx="0" cy="1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93" name="Line 145"/>
            <p:cNvSpPr>
              <a:spLocks noChangeShapeType="1"/>
            </p:cNvSpPr>
            <p:nvPr/>
          </p:nvSpPr>
          <p:spPr bwMode="auto">
            <a:xfrm flipV="1">
              <a:off x="816" y="2189"/>
              <a:ext cx="0" cy="1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194" name="Line 146"/>
            <p:cNvSpPr>
              <a:spLocks noChangeShapeType="1"/>
            </p:cNvSpPr>
            <p:nvPr/>
          </p:nvSpPr>
          <p:spPr bwMode="auto">
            <a:xfrm flipV="1">
              <a:off x="720" y="2074"/>
              <a:ext cx="48" cy="115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2196" name="Group 148"/>
          <p:cNvGrpSpPr>
            <a:grpSpLocks/>
          </p:cNvGrpSpPr>
          <p:nvPr/>
        </p:nvGrpSpPr>
        <p:grpSpPr bwMode="auto">
          <a:xfrm rot="5400000">
            <a:off x="4359275" y="3768725"/>
            <a:ext cx="457200" cy="304800"/>
            <a:chOff x="1248" y="2352"/>
            <a:chExt cx="288" cy="192"/>
          </a:xfrm>
        </p:grpSpPr>
        <p:sp>
          <p:nvSpPr>
            <p:cNvPr id="2197" name="Oval 149"/>
            <p:cNvSpPr>
              <a:spLocks noChangeArrowheads="1"/>
            </p:cNvSpPr>
            <p:nvPr/>
          </p:nvSpPr>
          <p:spPr bwMode="auto">
            <a:xfrm>
              <a:off x="1248" y="2352"/>
              <a:ext cx="192" cy="19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98" name="Oval 150"/>
            <p:cNvSpPr>
              <a:spLocks noChangeArrowheads="1"/>
            </p:cNvSpPr>
            <p:nvPr/>
          </p:nvSpPr>
          <p:spPr bwMode="auto">
            <a:xfrm>
              <a:off x="1344" y="2352"/>
              <a:ext cx="192" cy="19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199" name="Line 151"/>
          <p:cNvSpPr>
            <a:spLocks noChangeShapeType="1"/>
          </p:cNvSpPr>
          <p:nvPr/>
        </p:nvSpPr>
        <p:spPr bwMode="auto">
          <a:xfrm>
            <a:off x="3902075" y="4149725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00" name="Line 152"/>
          <p:cNvSpPr>
            <a:spLocks noChangeShapeType="1"/>
          </p:cNvSpPr>
          <p:nvPr/>
        </p:nvSpPr>
        <p:spPr bwMode="auto">
          <a:xfrm>
            <a:off x="4587875" y="4149725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01" name="Rectangle 153"/>
          <p:cNvSpPr>
            <a:spLocks noChangeArrowheads="1"/>
          </p:cNvSpPr>
          <p:nvPr/>
        </p:nvSpPr>
        <p:spPr bwMode="auto">
          <a:xfrm>
            <a:off x="3825875" y="2854325"/>
            <a:ext cx="152400" cy="60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202" name="Rectangle 154"/>
          <p:cNvSpPr>
            <a:spLocks noChangeArrowheads="1"/>
          </p:cNvSpPr>
          <p:nvPr/>
        </p:nvSpPr>
        <p:spPr bwMode="auto">
          <a:xfrm>
            <a:off x="4511675" y="2854325"/>
            <a:ext cx="152400" cy="60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204" name="Rectangle 156"/>
          <p:cNvSpPr>
            <a:spLocks noChangeArrowheads="1"/>
          </p:cNvSpPr>
          <p:nvPr/>
        </p:nvSpPr>
        <p:spPr bwMode="auto">
          <a:xfrm rot="10800000" flipH="1">
            <a:off x="5197475" y="3006725"/>
            <a:ext cx="3048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205" name="Oval 157"/>
          <p:cNvSpPr>
            <a:spLocks noChangeArrowheads="1"/>
          </p:cNvSpPr>
          <p:nvPr/>
        </p:nvSpPr>
        <p:spPr bwMode="auto">
          <a:xfrm rot="10800000" flipH="1">
            <a:off x="5272088" y="3262313"/>
            <a:ext cx="76200" cy="6191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206" name="Oval 158"/>
          <p:cNvSpPr>
            <a:spLocks noChangeArrowheads="1"/>
          </p:cNvSpPr>
          <p:nvPr/>
        </p:nvSpPr>
        <p:spPr bwMode="auto">
          <a:xfrm rot="10800000" flipH="1">
            <a:off x="5272088" y="3444875"/>
            <a:ext cx="76200" cy="6191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207" name="Line 159"/>
          <p:cNvSpPr>
            <a:spLocks noChangeShapeType="1"/>
          </p:cNvSpPr>
          <p:nvPr/>
        </p:nvSpPr>
        <p:spPr bwMode="auto">
          <a:xfrm rot="-10800000" flipH="1" flipV="1">
            <a:off x="5348288" y="3506788"/>
            <a:ext cx="1587" cy="1176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08" name="Line 160"/>
          <p:cNvSpPr>
            <a:spLocks noChangeShapeType="1"/>
          </p:cNvSpPr>
          <p:nvPr/>
        </p:nvSpPr>
        <p:spPr bwMode="auto">
          <a:xfrm rot="10800000" flipV="1">
            <a:off x="5348288" y="2778125"/>
            <a:ext cx="1587" cy="484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09" name="Line 161"/>
          <p:cNvSpPr>
            <a:spLocks noChangeShapeType="1"/>
          </p:cNvSpPr>
          <p:nvPr/>
        </p:nvSpPr>
        <p:spPr bwMode="auto">
          <a:xfrm rot="-10800000" flipH="1" flipV="1">
            <a:off x="5195888" y="3262313"/>
            <a:ext cx="76200" cy="1825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10" name="Line 162"/>
          <p:cNvSpPr>
            <a:spLocks noChangeShapeType="1"/>
          </p:cNvSpPr>
          <p:nvPr/>
        </p:nvSpPr>
        <p:spPr bwMode="auto">
          <a:xfrm>
            <a:off x="4968875" y="2778125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11" name="Line 163"/>
          <p:cNvSpPr>
            <a:spLocks noChangeShapeType="1"/>
          </p:cNvSpPr>
          <p:nvPr/>
        </p:nvSpPr>
        <p:spPr bwMode="auto">
          <a:xfrm flipV="1">
            <a:off x="4968875" y="2549525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12" name="Line 164"/>
          <p:cNvSpPr>
            <a:spLocks noChangeShapeType="1"/>
          </p:cNvSpPr>
          <p:nvPr/>
        </p:nvSpPr>
        <p:spPr bwMode="auto">
          <a:xfrm flipH="1">
            <a:off x="5654675" y="2549525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2213" name="Group 165"/>
          <p:cNvGrpSpPr>
            <a:grpSpLocks/>
          </p:cNvGrpSpPr>
          <p:nvPr/>
        </p:nvGrpSpPr>
        <p:grpSpPr bwMode="auto">
          <a:xfrm>
            <a:off x="4816475" y="2244725"/>
            <a:ext cx="228600" cy="381000"/>
            <a:chOff x="1680" y="2736"/>
            <a:chExt cx="144" cy="240"/>
          </a:xfrm>
        </p:grpSpPr>
        <p:sp>
          <p:nvSpPr>
            <p:cNvPr id="2214" name="Line 166"/>
            <p:cNvSpPr>
              <a:spLocks noChangeShapeType="1"/>
            </p:cNvSpPr>
            <p:nvPr/>
          </p:nvSpPr>
          <p:spPr bwMode="auto">
            <a:xfrm>
              <a:off x="1728" y="273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215" name="Oval 167"/>
            <p:cNvSpPr>
              <a:spLocks noChangeArrowheads="1"/>
            </p:cNvSpPr>
            <p:nvPr/>
          </p:nvSpPr>
          <p:spPr bwMode="auto">
            <a:xfrm>
              <a:off x="1728" y="2832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216" name="Line 168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48" cy="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217" name="Line 169"/>
            <p:cNvSpPr>
              <a:spLocks noChangeShapeType="1"/>
            </p:cNvSpPr>
            <p:nvPr/>
          </p:nvSpPr>
          <p:spPr bwMode="auto">
            <a:xfrm>
              <a:off x="1776" y="288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2218" name="Group 170"/>
          <p:cNvGrpSpPr>
            <a:grpSpLocks/>
          </p:cNvGrpSpPr>
          <p:nvPr/>
        </p:nvGrpSpPr>
        <p:grpSpPr bwMode="auto">
          <a:xfrm>
            <a:off x="5502275" y="2244725"/>
            <a:ext cx="228600" cy="381000"/>
            <a:chOff x="1680" y="2736"/>
            <a:chExt cx="144" cy="240"/>
          </a:xfrm>
        </p:grpSpPr>
        <p:sp>
          <p:nvSpPr>
            <p:cNvPr id="2219" name="Line 171"/>
            <p:cNvSpPr>
              <a:spLocks noChangeShapeType="1"/>
            </p:cNvSpPr>
            <p:nvPr/>
          </p:nvSpPr>
          <p:spPr bwMode="auto">
            <a:xfrm>
              <a:off x="1728" y="2736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220" name="Oval 172"/>
            <p:cNvSpPr>
              <a:spLocks noChangeArrowheads="1"/>
            </p:cNvSpPr>
            <p:nvPr/>
          </p:nvSpPr>
          <p:spPr bwMode="auto">
            <a:xfrm>
              <a:off x="1728" y="2832"/>
              <a:ext cx="48" cy="4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221" name="Line 173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48" cy="96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2222" name="Line 174"/>
            <p:cNvSpPr>
              <a:spLocks noChangeShapeType="1"/>
            </p:cNvSpPr>
            <p:nvPr/>
          </p:nvSpPr>
          <p:spPr bwMode="auto">
            <a:xfrm>
              <a:off x="1776" y="288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223" name="Line 175"/>
          <p:cNvSpPr>
            <a:spLocks noChangeShapeType="1"/>
          </p:cNvSpPr>
          <p:nvPr/>
        </p:nvSpPr>
        <p:spPr bwMode="auto">
          <a:xfrm flipV="1">
            <a:off x="4968875" y="2092325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24" name="Line 176"/>
          <p:cNvSpPr>
            <a:spLocks noChangeShapeType="1"/>
          </p:cNvSpPr>
          <p:nvPr/>
        </p:nvSpPr>
        <p:spPr bwMode="auto">
          <a:xfrm flipV="1">
            <a:off x="5654675" y="1787525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225" name="Rectangle 177"/>
          <p:cNvSpPr>
            <a:spLocks noChangeArrowheads="1"/>
          </p:cNvSpPr>
          <p:nvPr/>
        </p:nvSpPr>
        <p:spPr bwMode="auto">
          <a:xfrm>
            <a:off x="5273675" y="3692525"/>
            <a:ext cx="152400" cy="45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grpSp>
        <p:nvGrpSpPr>
          <p:cNvPr id="2226" name="Group 178"/>
          <p:cNvGrpSpPr>
            <a:grpSpLocks/>
          </p:cNvGrpSpPr>
          <p:nvPr/>
        </p:nvGrpSpPr>
        <p:grpSpPr bwMode="auto">
          <a:xfrm rot="5400000">
            <a:off x="4930775" y="4797425"/>
            <a:ext cx="838200" cy="609600"/>
            <a:chOff x="1248" y="2352"/>
            <a:chExt cx="288" cy="192"/>
          </a:xfrm>
        </p:grpSpPr>
        <p:sp>
          <p:nvSpPr>
            <p:cNvPr id="2227" name="Oval 179"/>
            <p:cNvSpPr>
              <a:spLocks noChangeArrowheads="1"/>
            </p:cNvSpPr>
            <p:nvPr/>
          </p:nvSpPr>
          <p:spPr bwMode="auto">
            <a:xfrm>
              <a:off x="1248" y="2352"/>
              <a:ext cx="192" cy="192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228" name="Oval 180"/>
            <p:cNvSpPr>
              <a:spLocks noChangeArrowheads="1"/>
            </p:cNvSpPr>
            <p:nvPr/>
          </p:nvSpPr>
          <p:spPr bwMode="auto">
            <a:xfrm>
              <a:off x="1344" y="2352"/>
              <a:ext cx="192" cy="19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229" name="Text Box 181"/>
          <p:cNvSpPr txBox="1">
            <a:spLocks noChangeArrowheads="1"/>
          </p:cNvSpPr>
          <p:nvPr/>
        </p:nvSpPr>
        <p:spPr bwMode="auto">
          <a:xfrm>
            <a:off x="1600200" y="1219200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a</a:t>
            </a:r>
          </a:p>
        </p:txBody>
      </p:sp>
      <p:sp>
        <p:nvSpPr>
          <p:cNvPr id="2230" name="Text Box 182"/>
          <p:cNvSpPr txBox="1">
            <a:spLocks noChangeArrowheads="1"/>
          </p:cNvSpPr>
          <p:nvPr/>
        </p:nvSpPr>
        <p:spPr bwMode="auto">
          <a:xfrm>
            <a:off x="2835275" y="125412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b</a:t>
            </a:r>
          </a:p>
        </p:txBody>
      </p:sp>
      <p:sp>
        <p:nvSpPr>
          <p:cNvPr id="2231" name="Text Box 183"/>
          <p:cNvSpPr txBox="1">
            <a:spLocks noChangeArrowheads="1"/>
          </p:cNvSpPr>
          <p:nvPr/>
        </p:nvSpPr>
        <p:spPr bwMode="auto">
          <a:xfrm>
            <a:off x="3978275" y="1254125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c</a:t>
            </a:r>
          </a:p>
        </p:txBody>
      </p:sp>
      <p:sp>
        <p:nvSpPr>
          <p:cNvPr id="2232" name="Text Box 184"/>
          <p:cNvSpPr txBox="1">
            <a:spLocks noChangeArrowheads="1"/>
          </p:cNvSpPr>
          <p:nvPr/>
        </p:nvSpPr>
        <p:spPr bwMode="auto">
          <a:xfrm>
            <a:off x="5045075" y="125412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d</a:t>
            </a:r>
          </a:p>
        </p:txBody>
      </p:sp>
      <p:sp>
        <p:nvSpPr>
          <p:cNvPr id="2233" name="Text Box 185"/>
          <p:cNvSpPr txBox="1">
            <a:spLocks noChangeArrowheads="1"/>
          </p:cNvSpPr>
          <p:nvPr/>
        </p:nvSpPr>
        <p:spPr bwMode="auto">
          <a:xfrm>
            <a:off x="914400" y="20574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1</a:t>
            </a:r>
          </a:p>
        </p:txBody>
      </p:sp>
      <p:sp>
        <p:nvSpPr>
          <p:cNvPr id="2234" name="Text Box 186"/>
          <p:cNvSpPr txBox="1">
            <a:spLocks noChangeArrowheads="1"/>
          </p:cNvSpPr>
          <p:nvPr/>
        </p:nvSpPr>
        <p:spPr bwMode="auto">
          <a:xfrm>
            <a:off x="914400" y="30480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2</a:t>
            </a:r>
          </a:p>
        </p:txBody>
      </p:sp>
      <p:sp>
        <p:nvSpPr>
          <p:cNvPr id="2235" name="Text Box 187"/>
          <p:cNvSpPr txBox="1">
            <a:spLocks noChangeArrowheads="1"/>
          </p:cNvSpPr>
          <p:nvPr/>
        </p:nvSpPr>
        <p:spPr bwMode="auto">
          <a:xfrm>
            <a:off x="914400" y="38862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3</a:t>
            </a:r>
          </a:p>
        </p:txBody>
      </p:sp>
      <p:sp>
        <p:nvSpPr>
          <p:cNvPr id="2236" name="Text Box 188"/>
          <p:cNvSpPr txBox="1">
            <a:spLocks noChangeArrowheads="1"/>
          </p:cNvSpPr>
          <p:nvPr/>
        </p:nvSpPr>
        <p:spPr bwMode="auto">
          <a:xfrm>
            <a:off x="914400" y="52578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4</a:t>
            </a:r>
          </a:p>
        </p:txBody>
      </p:sp>
      <p:sp>
        <p:nvSpPr>
          <p:cNvPr id="2237" name="Text Box 189"/>
          <p:cNvSpPr txBox="1">
            <a:spLocks noChangeArrowheads="1"/>
          </p:cNvSpPr>
          <p:nvPr/>
        </p:nvSpPr>
        <p:spPr bwMode="auto">
          <a:xfrm>
            <a:off x="2454275" y="5292725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5</a:t>
            </a:r>
          </a:p>
        </p:txBody>
      </p:sp>
      <p:sp>
        <p:nvSpPr>
          <p:cNvPr id="2238" name="Text Box 190"/>
          <p:cNvSpPr txBox="1">
            <a:spLocks noChangeArrowheads="1"/>
          </p:cNvSpPr>
          <p:nvPr/>
        </p:nvSpPr>
        <p:spPr bwMode="auto">
          <a:xfrm>
            <a:off x="3962400" y="28956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6</a:t>
            </a:r>
          </a:p>
        </p:txBody>
      </p:sp>
      <p:sp>
        <p:nvSpPr>
          <p:cNvPr id="2239" name="Text Box 191"/>
          <p:cNvSpPr txBox="1">
            <a:spLocks noChangeArrowheads="1"/>
          </p:cNvSpPr>
          <p:nvPr/>
        </p:nvSpPr>
        <p:spPr bwMode="auto">
          <a:xfrm>
            <a:off x="4038600" y="39624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7</a:t>
            </a:r>
          </a:p>
        </p:txBody>
      </p:sp>
      <p:sp>
        <p:nvSpPr>
          <p:cNvPr id="2240" name="Text Box 192"/>
          <p:cNvSpPr txBox="1">
            <a:spLocks noChangeArrowheads="1"/>
          </p:cNvSpPr>
          <p:nvPr/>
        </p:nvSpPr>
        <p:spPr bwMode="auto">
          <a:xfrm>
            <a:off x="5715000" y="33528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8</a:t>
            </a:r>
          </a:p>
        </p:txBody>
      </p:sp>
      <p:sp>
        <p:nvSpPr>
          <p:cNvPr id="2241" name="Text Box 193"/>
          <p:cNvSpPr txBox="1">
            <a:spLocks noChangeArrowheads="1"/>
          </p:cNvSpPr>
          <p:nvPr/>
        </p:nvSpPr>
        <p:spPr bwMode="auto">
          <a:xfrm>
            <a:off x="974725" y="498475"/>
            <a:ext cx="283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Rozvodná zařízení vn</a:t>
            </a:r>
          </a:p>
        </p:txBody>
      </p:sp>
      <p:sp>
        <p:nvSpPr>
          <p:cNvPr id="2242" name="Text Box 194"/>
          <p:cNvSpPr txBox="1">
            <a:spLocks noChangeArrowheads="1"/>
          </p:cNvSpPr>
          <p:nvPr/>
        </p:nvSpPr>
        <p:spPr bwMode="auto">
          <a:xfrm>
            <a:off x="6012160" y="4005064"/>
            <a:ext cx="281940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cs-CZ" sz="1400" dirty="0" err="1"/>
              <a:t>Přípojnicový</a:t>
            </a:r>
            <a:r>
              <a:rPr lang="cs-CZ" sz="1400" dirty="0"/>
              <a:t> odpojovač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Vypínače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Přístrojové transformátory proudu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Vývodové odpojovače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Bleskojistky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Pojistky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Přístrojové transformátory napětí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Odpínače s pojistkami</a:t>
            </a:r>
          </a:p>
        </p:txBody>
      </p:sp>
      <p:sp>
        <p:nvSpPr>
          <p:cNvPr id="2243" name="Text Box 195"/>
          <p:cNvSpPr txBox="1">
            <a:spLocks noChangeArrowheads="1"/>
          </p:cNvSpPr>
          <p:nvPr/>
        </p:nvSpPr>
        <p:spPr bwMode="auto">
          <a:xfrm>
            <a:off x="6227763" y="1844675"/>
            <a:ext cx="2468562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buFontTx/>
              <a:buAutoNum type="alphaLcParenR"/>
            </a:pPr>
            <a:r>
              <a:rPr lang="cs-CZ" sz="1400"/>
              <a:t>Odbočka venkovního vývodu</a:t>
            </a:r>
          </a:p>
          <a:p>
            <a:pPr marL="457200" indent="-457200">
              <a:buFontTx/>
              <a:buAutoNum type="alphaLcParenR"/>
            </a:pPr>
            <a:r>
              <a:rPr lang="cs-CZ" sz="1400"/>
              <a:t>Odbočka příčného spínače přípojnic</a:t>
            </a:r>
          </a:p>
          <a:p>
            <a:pPr marL="457200" indent="-457200">
              <a:buFontTx/>
              <a:buAutoNum type="alphaLcParenR"/>
            </a:pPr>
            <a:r>
              <a:rPr lang="cs-CZ" sz="1400"/>
              <a:t>Odbočka měření</a:t>
            </a:r>
          </a:p>
          <a:p>
            <a:pPr marL="457200" indent="-457200">
              <a:buFontTx/>
              <a:buAutoNum type="alphaLcParenR"/>
            </a:pPr>
            <a:r>
              <a:rPr lang="cs-CZ" sz="1400"/>
              <a:t>Odbočka transformátoru</a:t>
            </a:r>
          </a:p>
        </p:txBody>
      </p:sp>
      <p:cxnSp>
        <p:nvCxnSpPr>
          <p:cNvPr id="157" name="Přímá spojovací šipka 156"/>
          <p:cNvCxnSpPr>
            <a:stCxn id="2228" idx="6"/>
          </p:cNvCxnSpPr>
          <p:nvPr/>
        </p:nvCxnSpPr>
        <p:spPr>
          <a:xfrm>
            <a:off x="5349875" y="5521325"/>
            <a:ext cx="14213" cy="4279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8" name="Obdélník 157"/>
          <p:cNvSpPr/>
          <p:nvPr/>
        </p:nvSpPr>
        <p:spPr>
          <a:xfrm>
            <a:off x="5868144" y="3933056"/>
            <a:ext cx="3096344" cy="2592288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Na obrázku je číslicemi označeno několik základních částí přístrojového vybavení rozvodny. Do pracovních listů napište ke každému číslu správný název přístrojů.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2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59160"/>
          </a:xfrm>
          <a:solidFill>
            <a:srgbClr val="FFC000"/>
          </a:solidFill>
        </p:spPr>
        <p:txBody>
          <a:bodyPr/>
          <a:lstStyle/>
          <a:p>
            <a:r>
              <a:rPr lang="cs-CZ" sz="2700" dirty="0"/>
              <a:t>Detail odpojovače, barevné značení přívodů</a:t>
            </a:r>
          </a:p>
        </p:txBody>
      </p:sp>
      <p:pic>
        <p:nvPicPr>
          <p:cNvPr id="126981" name="Picture 5" descr="P1010187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776" y="1700808"/>
            <a:ext cx="5881687" cy="4411662"/>
          </a:xfrm>
          <a:noFill/>
          <a:ln/>
        </p:spPr>
      </p:pic>
      <p:sp>
        <p:nvSpPr>
          <p:cNvPr id="126984" name="Text Box 8"/>
          <p:cNvSpPr txBox="1">
            <a:spLocks noChangeArrowheads="1"/>
          </p:cNvSpPr>
          <p:nvPr/>
        </p:nvSpPr>
        <p:spPr bwMode="auto">
          <a:xfrm>
            <a:off x="231775" y="1720850"/>
            <a:ext cx="227177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cs-CZ" dirty="0"/>
              <a:t>Vypni</a:t>
            </a:r>
          </a:p>
          <a:p>
            <a:pPr>
              <a:buFontTx/>
              <a:buChar char="•"/>
            </a:pPr>
            <a:r>
              <a:rPr lang="cs-CZ" dirty="0"/>
              <a:t>Odzkoušej</a:t>
            </a:r>
          </a:p>
          <a:p>
            <a:pPr>
              <a:buFontTx/>
              <a:buChar char="•"/>
            </a:pPr>
            <a:r>
              <a:rPr lang="cs-CZ" dirty="0"/>
              <a:t>Uzemni</a:t>
            </a:r>
          </a:p>
          <a:p>
            <a:pPr>
              <a:buFontTx/>
              <a:buChar char="•"/>
            </a:pPr>
            <a:r>
              <a:rPr lang="cs-CZ" dirty="0"/>
              <a:t>Zkratuj</a:t>
            </a:r>
          </a:p>
          <a:p>
            <a:pPr>
              <a:buFontTx/>
              <a:buChar char="•"/>
            </a:pPr>
            <a:r>
              <a:rPr lang="cs-CZ" dirty="0"/>
              <a:t>Odděl živé </a:t>
            </a:r>
            <a:r>
              <a:rPr lang="cs-CZ" dirty="0" smtClean="0"/>
              <a:t>části</a:t>
            </a:r>
          </a:p>
          <a:p>
            <a:r>
              <a:rPr lang="cs-CZ" dirty="0" smtClean="0"/>
              <a:t> </a:t>
            </a:r>
            <a:r>
              <a:rPr lang="cs-CZ" dirty="0"/>
              <a:t>od neživých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1520" y="1700808"/>
            <a:ext cx="2952328" cy="4392488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Jaké základní úkony musí provést pracovníci po podepsání příkazu „B“ k zabezpečení pracoviště?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Jsou na obrázku vidět přípojnice?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K čemu slouží modře natřené trubky na boční stěně kobkové rozvodny?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4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587152"/>
          </a:xfrm>
          <a:solidFill>
            <a:srgbClr val="FFC000"/>
          </a:solidFill>
        </p:spPr>
        <p:txBody>
          <a:bodyPr/>
          <a:lstStyle/>
          <a:p>
            <a:r>
              <a:rPr lang="cs-CZ" sz="2700" dirty="0"/>
              <a:t>Druhy bezpečnostních sdělení (tabulky)</a:t>
            </a:r>
          </a:p>
        </p:txBody>
      </p:sp>
      <p:pic>
        <p:nvPicPr>
          <p:cNvPr id="130053" name="Picture 5" descr="P1010189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776" y="1556792"/>
            <a:ext cx="5881688" cy="4411662"/>
          </a:xfrm>
          <a:noFill/>
          <a:ln/>
        </p:spPr>
      </p:pic>
      <p:sp>
        <p:nvSpPr>
          <p:cNvPr id="130056" name="Text Box 8"/>
          <p:cNvSpPr txBox="1">
            <a:spLocks noChangeArrowheads="1"/>
          </p:cNvSpPr>
          <p:nvPr/>
        </p:nvSpPr>
        <p:spPr bwMode="auto">
          <a:xfrm>
            <a:off x="231775" y="1647825"/>
            <a:ext cx="189667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cs-CZ" dirty="0"/>
              <a:t>Nebezpečí – </a:t>
            </a:r>
            <a:endParaRPr lang="cs-CZ" dirty="0" smtClean="0"/>
          </a:p>
          <a:p>
            <a:r>
              <a:rPr lang="cs-CZ" dirty="0" smtClean="0"/>
              <a:t>výstraha</a:t>
            </a:r>
            <a:endParaRPr lang="cs-CZ" dirty="0"/>
          </a:p>
          <a:p>
            <a:pPr>
              <a:buFontTx/>
              <a:buChar char="•"/>
            </a:pPr>
            <a:r>
              <a:rPr lang="cs-CZ" dirty="0"/>
              <a:t>Příkaz</a:t>
            </a:r>
          </a:p>
          <a:p>
            <a:pPr>
              <a:buFontTx/>
              <a:buChar char="•"/>
            </a:pPr>
            <a:r>
              <a:rPr lang="cs-CZ" dirty="0"/>
              <a:t>Zákaz</a:t>
            </a:r>
          </a:p>
          <a:p>
            <a:pPr>
              <a:buFontTx/>
              <a:buChar char="•"/>
            </a:pPr>
            <a:r>
              <a:rPr lang="cs-CZ" dirty="0"/>
              <a:t>Bezpečí</a:t>
            </a:r>
          </a:p>
          <a:p>
            <a:pPr>
              <a:buFontTx/>
              <a:buChar char="•"/>
            </a:pPr>
            <a:r>
              <a:rPr lang="cs-CZ" dirty="0"/>
              <a:t>Pozor</a:t>
            </a:r>
          </a:p>
        </p:txBody>
      </p:sp>
      <p:sp>
        <p:nvSpPr>
          <p:cNvPr id="130057" name="Text Box 9"/>
          <p:cNvSpPr txBox="1">
            <a:spLocks noChangeArrowheads="1"/>
          </p:cNvSpPr>
          <p:nvPr/>
        </p:nvSpPr>
        <p:spPr bwMode="auto">
          <a:xfrm>
            <a:off x="539552" y="4293096"/>
            <a:ext cx="155575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cs-CZ" sz="1400" dirty="0"/>
              <a:t>Oranžová, černá</a:t>
            </a:r>
          </a:p>
          <a:p>
            <a:pPr>
              <a:buFontTx/>
              <a:buChar char="•"/>
            </a:pPr>
            <a:r>
              <a:rPr lang="cs-CZ" sz="1400" dirty="0"/>
              <a:t>Modrá, bílá</a:t>
            </a:r>
          </a:p>
          <a:p>
            <a:pPr>
              <a:buFontTx/>
              <a:buChar char="•"/>
            </a:pPr>
            <a:r>
              <a:rPr lang="cs-CZ" sz="1400" dirty="0"/>
              <a:t>Červená, bílá</a:t>
            </a:r>
          </a:p>
          <a:p>
            <a:pPr>
              <a:buFontTx/>
              <a:buChar char="•"/>
            </a:pPr>
            <a:r>
              <a:rPr lang="cs-CZ" sz="1400" dirty="0"/>
              <a:t>Zelená, bílá</a:t>
            </a:r>
          </a:p>
          <a:p>
            <a:pPr>
              <a:buFontTx/>
              <a:buChar char="•"/>
            </a:pPr>
            <a:r>
              <a:rPr lang="cs-CZ" sz="1400" dirty="0"/>
              <a:t>Žlutá, černá</a:t>
            </a:r>
          </a:p>
        </p:txBody>
      </p:sp>
      <p:sp>
        <p:nvSpPr>
          <p:cNvPr id="6" name="Obdélník 5"/>
          <p:cNvSpPr/>
          <p:nvPr/>
        </p:nvSpPr>
        <p:spPr>
          <a:xfrm>
            <a:off x="323528" y="4005064"/>
            <a:ext cx="2232248" cy="1944216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Do pracovních sešitů napište, jakou barvu mají tabulky pro sdělení v pořadí, které je uvedeno vlevo nahoře.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635896" y="548680"/>
            <a:ext cx="2012950" cy="4572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 err="1"/>
              <a:t>Rozváděče</a:t>
            </a:r>
            <a:r>
              <a:rPr lang="cs-CZ" dirty="0"/>
              <a:t> </a:t>
            </a:r>
            <a:r>
              <a:rPr lang="cs-CZ" dirty="0" err="1"/>
              <a:t>vn</a:t>
            </a:r>
            <a:r>
              <a:rPr lang="cs-CZ" dirty="0"/>
              <a:t>	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95536" y="1196752"/>
            <a:ext cx="842493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1600" dirty="0"/>
              <a:t>Požadavky provozu si vynutily přesun rozvodných zařízení do výrobních provozů ke spotřebičům. Byly vyvinuty i </a:t>
            </a:r>
            <a:r>
              <a:rPr lang="cs-CZ" sz="1600" b="1" dirty="0"/>
              <a:t>skříňové </a:t>
            </a:r>
            <a:r>
              <a:rPr lang="cs-CZ" sz="1600" b="1" dirty="0" err="1"/>
              <a:t>rozváděče</a:t>
            </a:r>
            <a:r>
              <a:rPr lang="cs-CZ" sz="1600" b="1" dirty="0"/>
              <a:t> </a:t>
            </a:r>
            <a:r>
              <a:rPr lang="cs-CZ" sz="1600" b="1" dirty="0" err="1"/>
              <a:t>vn</a:t>
            </a:r>
            <a:r>
              <a:rPr lang="cs-CZ" sz="1600" b="1" dirty="0"/>
              <a:t>, </a:t>
            </a:r>
            <a:r>
              <a:rPr lang="cs-CZ" sz="1600" dirty="0"/>
              <a:t> které se vyrobí ve specializovaných provozech a v místě spotřeby se připojují. Funkci odpojovačů zde nahradily výsuvné kontakty vypínačů. Jednotlivá pole mívají samostatné prostory navzájem od sebe oddělené kovovými zemněnými mezistěnami.</a:t>
            </a:r>
            <a:endParaRPr lang="cs-CZ" sz="1600" b="1" dirty="0"/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>
            <a:off x="1244600" y="28956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>
            <a:off x="1739900" y="2895600"/>
            <a:ext cx="0" cy="55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6158" name="Group 14"/>
          <p:cNvGrpSpPr>
            <a:grpSpLocks/>
          </p:cNvGrpSpPr>
          <p:nvPr/>
        </p:nvGrpSpPr>
        <p:grpSpPr bwMode="auto">
          <a:xfrm>
            <a:off x="1562100" y="3429000"/>
            <a:ext cx="342900" cy="317500"/>
            <a:chOff x="872" y="2784"/>
            <a:chExt cx="216" cy="200"/>
          </a:xfrm>
        </p:grpSpPr>
        <p:grpSp>
          <p:nvGrpSpPr>
            <p:cNvPr id="6154" name="Group 10"/>
            <p:cNvGrpSpPr>
              <a:grpSpLocks/>
            </p:cNvGrpSpPr>
            <p:nvPr/>
          </p:nvGrpSpPr>
          <p:grpSpPr bwMode="auto">
            <a:xfrm>
              <a:off x="880" y="2784"/>
              <a:ext cx="208" cy="112"/>
              <a:chOff x="880" y="2784"/>
              <a:chExt cx="208" cy="112"/>
            </a:xfrm>
          </p:grpSpPr>
          <p:sp>
            <p:nvSpPr>
              <p:cNvPr id="6152" name="Line 8"/>
              <p:cNvSpPr>
                <a:spLocks noChangeShapeType="1"/>
              </p:cNvSpPr>
              <p:nvPr/>
            </p:nvSpPr>
            <p:spPr bwMode="auto">
              <a:xfrm flipV="1">
                <a:off x="880" y="2784"/>
                <a:ext cx="112" cy="1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153" name="Line 9"/>
              <p:cNvSpPr>
                <a:spLocks noChangeShapeType="1"/>
              </p:cNvSpPr>
              <p:nvPr/>
            </p:nvSpPr>
            <p:spPr bwMode="auto">
              <a:xfrm flipH="1" flipV="1">
                <a:off x="976" y="2784"/>
                <a:ext cx="112" cy="1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6155" name="Group 11"/>
            <p:cNvGrpSpPr>
              <a:grpSpLocks/>
            </p:cNvGrpSpPr>
            <p:nvPr/>
          </p:nvGrpSpPr>
          <p:grpSpPr bwMode="auto">
            <a:xfrm>
              <a:off x="872" y="2872"/>
              <a:ext cx="208" cy="112"/>
              <a:chOff x="880" y="2784"/>
              <a:chExt cx="208" cy="112"/>
            </a:xfrm>
          </p:grpSpPr>
          <p:sp>
            <p:nvSpPr>
              <p:cNvPr id="6156" name="Line 12"/>
              <p:cNvSpPr>
                <a:spLocks noChangeShapeType="1"/>
              </p:cNvSpPr>
              <p:nvPr/>
            </p:nvSpPr>
            <p:spPr bwMode="auto">
              <a:xfrm flipV="1">
                <a:off x="880" y="2784"/>
                <a:ext cx="112" cy="1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157" name="Line 13"/>
              <p:cNvSpPr>
                <a:spLocks noChangeShapeType="1"/>
              </p:cNvSpPr>
              <p:nvPr/>
            </p:nvSpPr>
            <p:spPr bwMode="auto">
              <a:xfrm flipH="1" flipV="1">
                <a:off x="976" y="2784"/>
                <a:ext cx="112" cy="1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6159" name="Line 15"/>
          <p:cNvSpPr>
            <a:spLocks noChangeShapeType="1"/>
          </p:cNvSpPr>
          <p:nvPr/>
        </p:nvSpPr>
        <p:spPr bwMode="auto">
          <a:xfrm>
            <a:off x="1714500" y="3581400"/>
            <a:ext cx="0" cy="368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60" name="Oval 16"/>
          <p:cNvSpPr>
            <a:spLocks noChangeArrowheads="1"/>
          </p:cNvSpPr>
          <p:nvPr/>
        </p:nvSpPr>
        <p:spPr bwMode="auto">
          <a:xfrm>
            <a:off x="1663700" y="3962400"/>
            <a:ext cx="101600" cy="101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61" name="Oval 17"/>
          <p:cNvSpPr>
            <a:spLocks noChangeArrowheads="1"/>
          </p:cNvSpPr>
          <p:nvPr/>
        </p:nvSpPr>
        <p:spPr bwMode="auto">
          <a:xfrm>
            <a:off x="1644650" y="4292600"/>
            <a:ext cx="101600" cy="101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62" name="Line 18"/>
          <p:cNvSpPr>
            <a:spLocks noChangeShapeType="1"/>
          </p:cNvSpPr>
          <p:nvPr/>
        </p:nvSpPr>
        <p:spPr bwMode="auto">
          <a:xfrm flipH="1" flipV="1">
            <a:off x="1562100" y="4025900"/>
            <a:ext cx="1016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63" name="Line 19"/>
          <p:cNvSpPr>
            <a:spLocks noChangeShapeType="1"/>
          </p:cNvSpPr>
          <p:nvPr/>
        </p:nvSpPr>
        <p:spPr bwMode="auto">
          <a:xfrm>
            <a:off x="1701800" y="4406900"/>
            <a:ext cx="0" cy="35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64" name="Rectangle 20"/>
          <p:cNvSpPr>
            <a:spLocks noChangeArrowheads="1"/>
          </p:cNvSpPr>
          <p:nvPr/>
        </p:nvSpPr>
        <p:spPr bwMode="auto">
          <a:xfrm>
            <a:off x="1536700" y="3886200"/>
            <a:ext cx="292100" cy="673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grpSp>
        <p:nvGrpSpPr>
          <p:cNvPr id="6165" name="Group 21"/>
          <p:cNvGrpSpPr>
            <a:grpSpLocks/>
          </p:cNvGrpSpPr>
          <p:nvPr/>
        </p:nvGrpSpPr>
        <p:grpSpPr bwMode="auto">
          <a:xfrm rot="10800000">
            <a:off x="1524000" y="4610100"/>
            <a:ext cx="342900" cy="317500"/>
            <a:chOff x="872" y="2784"/>
            <a:chExt cx="216" cy="200"/>
          </a:xfrm>
        </p:grpSpPr>
        <p:grpSp>
          <p:nvGrpSpPr>
            <p:cNvPr id="6166" name="Group 22"/>
            <p:cNvGrpSpPr>
              <a:grpSpLocks/>
            </p:cNvGrpSpPr>
            <p:nvPr/>
          </p:nvGrpSpPr>
          <p:grpSpPr bwMode="auto">
            <a:xfrm>
              <a:off x="880" y="2784"/>
              <a:ext cx="208" cy="112"/>
              <a:chOff x="880" y="2784"/>
              <a:chExt cx="208" cy="112"/>
            </a:xfrm>
          </p:grpSpPr>
          <p:sp>
            <p:nvSpPr>
              <p:cNvPr id="6167" name="Line 23"/>
              <p:cNvSpPr>
                <a:spLocks noChangeShapeType="1"/>
              </p:cNvSpPr>
              <p:nvPr/>
            </p:nvSpPr>
            <p:spPr bwMode="auto">
              <a:xfrm flipV="1">
                <a:off x="880" y="2784"/>
                <a:ext cx="112" cy="1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168" name="Line 24"/>
              <p:cNvSpPr>
                <a:spLocks noChangeShapeType="1"/>
              </p:cNvSpPr>
              <p:nvPr/>
            </p:nvSpPr>
            <p:spPr bwMode="auto">
              <a:xfrm flipH="1" flipV="1">
                <a:off x="976" y="2784"/>
                <a:ext cx="112" cy="1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6169" name="Group 25"/>
            <p:cNvGrpSpPr>
              <a:grpSpLocks/>
            </p:cNvGrpSpPr>
            <p:nvPr/>
          </p:nvGrpSpPr>
          <p:grpSpPr bwMode="auto">
            <a:xfrm>
              <a:off x="872" y="2872"/>
              <a:ext cx="208" cy="112"/>
              <a:chOff x="880" y="2784"/>
              <a:chExt cx="208" cy="112"/>
            </a:xfrm>
          </p:grpSpPr>
          <p:sp>
            <p:nvSpPr>
              <p:cNvPr id="6170" name="Line 26"/>
              <p:cNvSpPr>
                <a:spLocks noChangeShapeType="1"/>
              </p:cNvSpPr>
              <p:nvPr/>
            </p:nvSpPr>
            <p:spPr bwMode="auto">
              <a:xfrm flipV="1">
                <a:off x="880" y="2784"/>
                <a:ext cx="112" cy="1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6171" name="Line 27"/>
              <p:cNvSpPr>
                <a:spLocks noChangeShapeType="1"/>
              </p:cNvSpPr>
              <p:nvPr/>
            </p:nvSpPr>
            <p:spPr bwMode="auto">
              <a:xfrm flipH="1" flipV="1">
                <a:off x="976" y="2784"/>
                <a:ext cx="112" cy="1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6172" name="Line 28"/>
          <p:cNvSpPr>
            <a:spLocks noChangeShapeType="1"/>
          </p:cNvSpPr>
          <p:nvPr/>
        </p:nvSpPr>
        <p:spPr bwMode="auto">
          <a:xfrm>
            <a:off x="1689100" y="49276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73" name="AutoShape 29"/>
          <p:cNvSpPr>
            <a:spLocks noChangeArrowheads="1"/>
          </p:cNvSpPr>
          <p:nvPr/>
        </p:nvSpPr>
        <p:spPr bwMode="auto">
          <a:xfrm flipV="1">
            <a:off x="1536700" y="5537200"/>
            <a:ext cx="292100" cy="330200"/>
          </a:xfrm>
          <a:prstGeom prst="triangle">
            <a:avLst>
              <a:gd name="adj" fmla="val 53801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74" name="Oval 30"/>
          <p:cNvSpPr>
            <a:spLocks noChangeArrowheads="1"/>
          </p:cNvSpPr>
          <p:nvPr/>
        </p:nvSpPr>
        <p:spPr bwMode="auto">
          <a:xfrm>
            <a:off x="1498600" y="5054600"/>
            <a:ext cx="355600" cy="330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76" name="Line 32"/>
          <p:cNvSpPr>
            <a:spLocks noChangeShapeType="1"/>
          </p:cNvSpPr>
          <p:nvPr/>
        </p:nvSpPr>
        <p:spPr bwMode="auto">
          <a:xfrm>
            <a:off x="1854200" y="52197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77" name="Oval 33"/>
          <p:cNvSpPr>
            <a:spLocks noChangeArrowheads="1"/>
          </p:cNvSpPr>
          <p:nvPr/>
        </p:nvSpPr>
        <p:spPr bwMode="auto">
          <a:xfrm>
            <a:off x="1689100" y="2844800"/>
            <a:ext cx="101600" cy="1016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178" name="AutoShape 34"/>
          <p:cNvSpPr>
            <a:spLocks/>
          </p:cNvSpPr>
          <p:nvPr/>
        </p:nvSpPr>
        <p:spPr bwMode="auto">
          <a:xfrm>
            <a:off x="2286000" y="3060700"/>
            <a:ext cx="381000" cy="304800"/>
          </a:xfrm>
          <a:prstGeom prst="borderCallout1">
            <a:avLst>
              <a:gd name="adj1" fmla="val 37500"/>
              <a:gd name="adj2" fmla="val -20000"/>
              <a:gd name="adj3" fmla="val -41667"/>
              <a:gd name="adj4" fmla="val -13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200"/>
              <a:t>1</a:t>
            </a:r>
          </a:p>
        </p:txBody>
      </p:sp>
      <p:sp>
        <p:nvSpPr>
          <p:cNvPr id="6179" name="AutoShape 35"/>
          <p:cNvSpPr>
            <a:spLocks/>
          </p:cNvSpPr>
          <p:nvPr/>
        </p:nvSpPr>
        <p:spPr bwMode="auto">
          <a:xfrm>
            <a:off x="2324100" y="3568700"/>
            <a:ext cx="342900" cy="279400"/>
          </a:xfrm>
          <a:prstGeom prst="borderCallout1">
            <a:avLst>
              <a:gd name="adj1" fmla="val 40907"/>
              <a:gd name="adj2" fmla="val -22222"/>
              <a:gd name="adj3" fmla="val -18181"/>
              <a:gd name="adj4" fmla="val -17407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200"/>
              <a:t>2</a:t>
            </a:r>
          </a:p>
        </p:txBody>
      </p:sp>
      <p:sp>
        <p:nvSpPr>
          <p:cNvPr id="6180" name="AutoShape 36"/>
          <p:cNvSpPr>
            <a:spLocks/>
          </p:cNvSpPr>
          <p:nvPr/>
        </p:nvSpPr>
        <p:spPr bwMode="auto">
          <a:xfrm>
            <a:off x="2324100" y="4191000"/>
            <a:ext cx="355600" cy="254000"/>
          </a:xfrm>
          <a:prstGeom prst="borderCallout1">
            <a:avLst>
              <a:gd name="adj1" fmla="val 45000"/>
              <a:gd name="adj2" fmla="val -21431"/>
              <a:gd name="adj3" fmla="val -25000"/>
              <a:gd name="adj4" fmla="val -1392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200"/>
              <a:t>3</a:t>
            </a:r>
          </a:p>
        </p:txBody>
      </p:sp>
      <p:sp>
        <p:nvSpPr>
          <p:cNvPr id="6181" name="AutoShape 37"/>
          <p:cNvSpPr>
            <a:spLocks/>
          </p:cNvSpPr>
          <p:nvPr/>
        </p:nvSpPr>
        <p:spPr bwMode="auto">
          <a:xfrm>
            <a:off x="2286000" y="5397500"/>
            <a:ext cx="381000" cy="266700"/>
          </a:xfrm>
          <a:prstGeom prst="borderCallout1">
            <a:avLst>
              <a:gd name="adj1" fmla="val 42856"/>
              <a:gd name="adj2" fmla="val -20000"/>
              <a:gd name="adj3" fmla="val -33333"/>
              <a:gd name="adj4" fmla="val -12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cs-CZ" sz="1200"/>
              <a:t>4</a:t>
            </a:r>
          </a:p>
        </p:txBody>
      </p:sp>
      <p:sp>
        <p:nvSpPr>
          <p:cNvPr id="6182" name="Text Box 38"/>
          <p:cNvSpPr txBox="1">
            <a:spLocks noChangeArrowheads="1"/>
          </p:cNvSpPr>
          <p:nvPr/>
        </p:nvSpPr>
        <p:spPr bwMode="auto">
          <a:xfrm>
            <a:off x="3514725" y="2779713"/>
            <a:ext cx="3516313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cs-CZ" sz="1400" dirty="0"/>
              <a:t>Izolované přípojnice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Výsuvné kontakty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Výsuvný </a:t>
            </a:r>
            <a:r>
              <a:rPr lang="cs-CZ" sz="1400" dirty="0" err="1"/>
              <a:t>máloolejový</a:t>
            </a:r>
            <a:r>
              <a:rPr lang="cs-CZ" sz="1400" dirty="0"/>
              <a:t> vypínač</a:t>
            </a:r>
          </a:p>
          <a:p>
            <a:pPr marL="457200" indent="-457200">
              <a:buFontTx/>
              <a:buAutoNum type="arabicPeriod"/>
            </a:pPr>
            <a:r>
              <a:rPr lang="cs-CZ" sz="1400" dirty="0"/>
              <a:t>Přístrojový transformátor proudu (MTP)</a:t>
            </a:r>
          </a:p>
        </p:txBody>
      </p:sp>
      <p:sp>
        <p:nvSpPr>
          <p:cNvPr id="6183" name="Text Box 39"/>
          <p:cNvSpPr txBox="1">
            <a:spLocks noChangeArrowheads="1"/>
          </p:cNvSpPr>
          <p:nvPr/>
        </p:nvSpPr>
        <p:spPr bwMode="auto">
          <a:xfrm>
            <a:off x="1139825" y="2335213"/>
            <a:ext cx="27289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600" b="1" i="1"/>
              <a:t>Příklad skříňového rozváděče:</a:t>
            </a:r>
          </a:p>
        </p:txBody>
      </p:sp>
      <p:sp>
        <p:nvSpPr>
          <p:cNvPr id="6184" name="Text Box 40"/>
          <p:cNvSpPr txBox="1">
            <a:spLocks noChangeArrowheads="1"/>
          </p:cNvSpPr>
          <p:nvPr/>
        </p:nvSpPr>
        <p:spPr bwMode="auto">
          <a:xfrm>
            <a:off x="3502025" y="3884613"/>
            <a:ext cx="4341813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1600" b="1" i="1"/>
              <a:t>Vybavení:</a:t>
            </a:r>
          </a:p>
          <a:p>
            <a:pPr>
              <a:buFontTx/>
              <a:buChar char="•"/>
            </a:pPr>
            <a:r>
              <a:rPr lang="cs-CZ" sz="1400"/>
              <a:t>Prostor přípojnic</a:t>
            </a:r>
          </a:p>
          <a:p>
            <a:pPr>
              <a:buFontTx/>
              <a:buChar char="•"/>
            </a:pPr>
            <a:r>
              <a:rPr lang="cs-CZ" sz="1400"/>
              <a:t>Vypínače</a:t>
            </a:r>
          </a:p>
          <a:p>
            <a:pPr>
              <a:buFontTx/>
              <a:buChar char="•"/>
            </a:pPr>
            <a:r>
              <a:rPr lang="cs-CZ" sz="1400"/>
              <a:t>Prostor měření</a:t>
            </a:r>
          </a:p>
          <a:p>
            <a:pPr>
              <a:buFontTx/>
              <a:buChar char="•"/>
            </a:pPr>
            <a:r>
              <a:rPr lang="cs-CZ" sz="1400"/>
              <a:t>Ovládání</a:t>
            </a:r>
          </a:p>
          <a:p>
            <a:pPr>
              <a:buFontTx/>
              <a:buChar char="•"/>
            </a:pPr>
            <a:r>
              <a:rPr lang="cs-CZ" sz="1400"/>
              <a:t>Jištění</a:t>
            </a:r>
          </a:p>
          <a:p>
            <a:pPr>
              <a:buFontTx/>
              <a:buChar char="•"/>
            </a:pPr>
            <a:r>
              <a:rPr lang="cs-CZ" sz="1400"/>
              <a:t>Signalizace</a:t>
            </a:r>
          </a:p>
          <a:p>
            <a:pPr>
              <a:buFontTx/>
              <a:buChar char="•"/>
            </a:pPr>
            <a:r>
              <a:rPr lang="cs-CZ" sz="1400"/>
              <a:t>Prostor přístrojů nn, kabelových koncovek a uzemňovačů</a:t>
            </a:r>
          </a:p>
        </p:txBody>
      </p:sp>
      <p:sp>
        <p:nvSpPr>
          <p:cNvPr id="40" name="Obdélník 39"/>
          <p:cNvSpPr/>
          <p:nvPr/>
        </p:nvSpPr>
        <p:spPr>
          <a:xfrm>
            <a:off x="3275856" y="2708920"/>
            <a:ext cx="5256584" cy="1152128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Do pracovního listu popište jednotlivé části skříňového </a:t>
            </a:r>
            <a:r>
              <a:rPr lang="cs-CZ" sz="1600" dirty="0" err="1" smtClean="0">
                <a:solidFill>
                  <a:schemeClr val="tx1"/>
                </a:solidFill>
              </a:rPr>
              <a:t>rozváděče</a:t>
            </a:r>
            <a:endParaRPr lang="cs-CZ" sz="1600" dirty="0" smtClean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>
                <a:solidFill>
                  <a:schemeClr val="tx1"/>
                </a:solidFill>
              </a:rPr>
              <a:t>Které části – uvedené v dolním seznamu - na obrázku chybí?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3275856" y="4797152"/>
            <a:ext cx="5256584" cy="115212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90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587152"/>
          </a:xfrm>
          <a:solidFill>
            <a:srgbClr val="FFC000"/>
          </a:solidFill>
        </p:spPr>
        <p:txBody>
          <a:bodyPr/>
          <a:lstStyle/>
          <a:p>
            <a:r>
              <a:rPr lang="cs-CZ" sz="3200" dirty="0"/>
              <a:t>Rozvaděč s přístroji pro ovládání VN</a:t>
            </a:r>
          </a:p>
        </p:txBody>
      </p:sp>
      <p:pic>
        <p:nvPicPr>
          <p:cNvPr id="144389" name="Picture 5" descr="P1010194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30363" y="1719263"/>
            <a:ext cx="5881687" cy="4411662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50"/>
          </a:xfrm>
          <a:solidFill>
            <a:srgbClr val="FFC000"/>
          </a:solidFill>
          <a:ln>
            <a:solidFill>
              <a:srgbClr val="FFC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Konec prezentace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© Ing. Václav Opatrný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316118-264D-4ECA-8664-2C8822758154}" type="slidenum">
              <a:rPr lang="cs-CZ"/>
              <a:pPr>
                <a:defRPr/>
              </a:pPr>
              <a:t>10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98475" y="5805488"/>
            <a:ext cx="835501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dirty="0">
                <a:solidFill>
                  <a:schemeClr val="bg1">
                    <a:lumMod val="65000"/>
                  </a:schemeClr>
                </a:solidFill>
              </a:rPr>
              <a:t>Všechny </a:t>
            </a:r>
            <a:r>
              <a:rPr lang="cs-CZ" sz="2400" dirty="0" smtClean="0">
                <a:solidFill>
                  <a:schemeClr val="bg1">
                    <a:lumMod val="65000"/>
                  </a:schemeClr>
                </a:solidFill>
              </a:rPr>
              <a:t>materiály </a:t>
            </a:r>
            <a:r>
              <a:rPr lang="cs-CZ" sz="2400" dirty="0">
                <a:solidFill>
                  <a:schemeClr val="bg1">
                    <a:lumMod val="65000"/>
                  </a:schemeClr>
                </a:solidFill>
              </a:rPr>
              <a:t>a obrázky jsou z archivu autora.</a:t>
            </a:r>
          </a:p>
        </p:txBody>
      </p:sp>
      <p:pic>
        <p:nvPicPr>
          <p:cNvPr id="6" name="Picture 5" descr="P10101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91680" y="1268760"/>
            <a:ext cx="5881687" cy="4411662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815</Words>
  <Application>Microsoft Office PowerPoint</Application>
  <PresentationFormat>Předvádění na obrazovce (4:3)</PresentationFormat>
  <Paragraphs>138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Times New Roman</vt:lpstr>
      <vt:lpstr>Arial</vt:lpstr>
      <vt:lpstr>Default Design</vt:lpstr>
      <vt:lpstr>Snímek 1</vt:lpstr>
      <vt:lpstr>Snímek 2</vt:lpstr>
      <vt:lpstr>Snímek 3</vt:lpstr>
      <vt:lpstr>Vnitřní (kobková) rozvodna</vt:lpstr>
      <vt:lpstr>Snímek 5</vt:lpstr>
      <vt:lpstr>Detail odpojovače, barevné značení přívodů</vt:lpstr>
      <vt:lpstr>Druhy bezpečnostních sdělení (tabulky)</vt:lpstr>
      <vt:lpstr>Snímek 8</vt:lpstr>
      <vt:lpstr>Rozvaděč s přístroji pro ovládání VN</vt:lpstr>
      <vt:lpstr>Konec prezentace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David Opatrny</dc:creator>
  <cp:lastModifiedBy>Opatrný</cp:lastModifiedBy>
  <cp:revision>12</cp:revision>
  <dcterms:created xsi:type="dcterms:W3CDTF">2004-09-23T18:32:33Z</dcterms:created>
  <dcterms:modified xsi:type="dcterms:W3CDTF">2013-04-08T08:47:52Z</dcterms:modified>
</cp:coreProperties>
</file>