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2" r:id="rId6"/>
    <p:sldId id="259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00"/>
    <a:srgbClr val="FF6600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754205-09D8-42F0-8028-F820033D591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78298-50B7-4E2F-BE3E-C83B403515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544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Pláštěnka</a:t>
            </a:r>
            <a:r>
              <a:rPr lang="cs-CZ" baseline="0" dirty="0" smtClean="0"/>
              <a:t> – jednobuněčná, sladkovodní, </a:t>
            </a:r>
            <a:r>
              <a:rPr lang="cs-CZ" baseline="0" dirty="0" err="1" smtClean="0"/>
              <a:t>eutrofizované</a:t>
            </a:r>
            <a:r>
              <a:rPr lang="cs-CZ" baseline="0" dirty="0" smtClean="0"/>
              <a:t> vody, bičíkatá, s buněčnou stěnou</a:t>
            </a:r>
          </a:p>
          <a:p>
            <a:r>
              <a:rPr lang="cs-CZ" baseline="0" dirty="0" err="1" smtClean="0"/>
              <a:t>Zelenivka</a:t>
            </a:r>
            <a:r>
              <a:rPr lang="cs-CZ" baseline="0" dirty="0" smtClean="0"/>
              <a:t> – jednobuněčná, sladkovodní, s buněčnou stěnou, eutrofní vody</a:t>
            </a:r>
          </a:p>
          <a:p>
            <a:r>
              <a:rPr lang="cs-CZ" baseline="0" dirty="0" smtClean="0"/>
              <a:t>Krásnoočko – jednobuněčná, sladkovodní, bez buněčné stěny, světločivná skvrna</a:t>
            </a:r>
          </a:p>
          <a:p>
            <a:r>
              <a:rPr lang="cs-CZ" baseline="0" dirty="0" smtClean="0"/>
              <a:t>Zrněnka – jednobuněčná, suchozemská, s buněčnou stěnou</a:t>
            </a:r>
          </a:p>
          <a:p>
            <a:r>
              <a:rPr lang="cs-CZ" baseline="0" dirty="0" smtClean="0"/>
              <a:t>Šroubatka- vláknitá, sladkovodní, volně se vznáší, chloroplast šroubovitě zatočený</a:t>
            </a:r>
          </a:p>
          <a:p>
            <a:r>
              <a:rPr lang="cs-CZ" baseline="0" dirty="0" smtClean="0"/>
              <a:t>Váleč – bičíkatá, sladkovodní, vytváří </a:t>
            </a:r>
            <a:r>
              <a:rPr lang="cs-CZ" baseline="0" dirty="0" err="1" smtClean="0"/>
              <a:t>cenobia</a:t>
            </a:r>
            <a:endParaRPr lang="cs-CZ" baseline="0" dirty="0" smtClean="0"/>
          </a:p>
          <a:p>
            <a:r>
              <a:rPr lang="cs-CZ" baseline="0" dirty="0" smtClean="0"/>
              <a:t>Žabí vlas – vláknitá, přisedlá, sladkovodní, vodní toky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78298-50B7-4E2F-BE3E-C83B403515E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6806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0000">
              <a:schemeClr val="bg1"/>
            </a:gs>
            <a:gs pos="74000">
              <a:schemeClr val="accent1">
                <a:lumMod val="20000"/>
                <a:lumOff val="80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path path="circle">
            <a:fillToRect l="20000" t="-40000" r="20000" b="14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CD97EAF-5BE9-4350-95FB-9933BA3877CA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5ABA517-F5E8-42DB-B690-C8670D51626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5/Volvocales.png" TargetMode="External"/><Relationship Id="rId3" Type="http://schemas.openxmlformats.org/officeDocument/2006/relationships/hyperlink" Target="http://upload.wikimedia.org/wikipedia/commons/c/ce/Pacific_rockweed,_Olympic_National_Park,_USA.jpg" TargetMode="External"/><Relationship Id="rId7" Type="http://schemas.openxmlformats.org/officeDocument/2006/relationships/hyperlink" Target="http://upload.wikimedia.org/wikipedia/commons/e/ef/Chlorella.png" TargetMode="External"/><Relationship Id="rId2" Type="http://schemas.openxmlformats.org/officeDocument/2006/relationships/hyperlink" Target="http://upload.wikimedia.org/wikipedia/commons/b/ba/Chaetomorpha_linum-salt_marsh_algae.jpg?uselang=cs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thumb/3/3c/Chlamydomonas6-1.jpg/234px-Chlamydomonas6-1.jpg" TargetMode="External"/><Relationship Id="rId11" Type="http://schemas.openxmlformats.org/officeDocument/2006/relationships/hyperlink" Target="http://is.muni.cz/do/ped/kat/biologie/pokusy/pages/zrnenka.html" TargetMode="External"/><Relationship Id="rId5" Type="http://schemas.openxmlformats.org/officeDocument/2006/relationships/hyperlink" Target="http://upload.wikimedia.org/wikipedia/commons/thumb/e/ee/Mikrofoto.de-volvox-8.jpg/640px-Mikrofoto.de-volvox-8.jpg" TargetMode="External"/><Relationship Id="rId10" Type="http://schemas.openxmlformats.org/officeDocument/2006/relationships/hyperlink" Target="http://upload.wikimedia.org/wikipedia/commons/1/18/Euglena_sp.jpg" TargetMode="External"/><Relationship Id="rId4" Type="http://schemas.openxmlformats.org/officeDocument/2006/relationships/hyperlink" Target="http://upload.wikimedia.org/wikipedia/commons/b/be/Mikrofoto.de-Dinobryon_divergens.jpg?uselang=cs" TargetMode="External"/><Relationship Id="rId9" Type="http://schemas.openxmlformats.org/officeDocument/2006/relationships/hyperlink" Target="http://upload.wikimedia.org/wikipedia/commons/f/f5/Spirogyra_s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764704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996952"/>
            <a:ext cx="7489825" cy="64633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ŘASY I</a:t>
            </a:r>
            <a:endParaRPr lang="cs-CZ" sz="36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295180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31. 10. 2012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653211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1124065"/>
              </p:ext>
            </p:extLst>
          </p:nvPr>
        </p:nvGraphicFramePr>
        <p:xfrm>
          <a:off x="1403648" y="1196752"/>
          <a:ext cx="6696744" cy="4901319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VY_32_INOVACE_BIO.PRIMA -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03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ŘASY I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Botanika pro první ročník osmiletého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prima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list/Anotace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materiál je určen k 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výkladu 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následným krátkým procvičením nových pojmů.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Procvičovací část je možné vytisknout jako pracovní list.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Délka: 45 minut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 tento materiál navazují další dvě části ŘASY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II a ŘASY III určené k procvičení a laboratornímu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pozorování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922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76418" y="260648"/>
            <a:ext cx="7499176" cy="77809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ŘASY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908719"/>
            <a:ext cx="864096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eukaryotické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fotosyntetizující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organismy </a:t>
            </a:r>
          </a:p>
          <a:p>
            <a:pPr lvl="2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mají chloroplasty s chlorofylem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- z vody, minerálních látek a CO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vyrábějí organické látky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- uvolňují O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342900" lvl="1" indent="-342900">
              <a:buFont typeface="Courier New" pitchFamily="49" charset="0"/>
              <a:buChar char="o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obsahují další barviva - podle jejich kombinací rozlišujeme řasy</a:t>
            </a:r>
          </a:p>
          <a:p>
            <a:pPr marL="0" lvl="1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zelené, hnědé a červené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nepříbuzné skupiny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voda a vlhké prostředí - moře, sladké vody, vlhká půda …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600"/>
              </a:spcBef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spcBef>
                <a:spcPts val="600"/>
              </a:spcBef>
              <a:buFont typeface="Courier New" pitchFamily="49" charset="0"/>
              <a:buChar char="o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upload.wikimedia.org/wikipedia/commons/b/ba/Chaetomorpha_linum-salt_marsh_algae.jpg?uselang=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25775" y="4221145"/>
            <a:ext cx="2727914" cy="2211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c/ce/Pacific_rockweed%2C_Olympic_National_Park%2C_US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86" y="3913051"/>
            <a:ext cx="2769215" cy="2769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b/be/Mikrofoto.de-Dinobryon_divergens.jpg?uselang=c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118" y="3913051"/>
            <a:ext cx="1844204" cy="2769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343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1052736"/>
            <a:ext cx="8640960" cy="47551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Font typeface="Courier New" pitchFamily="49" charset="0"/>
              <a:buChar char="o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stélka = tělo není rozlišené na orgány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jednobuněčná  - př.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zelenivka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 zrněnka, rozsivka</a:t>
            </a:r>
          </a:p>
          <a:p>
            <a:pPr>
              <a:spcBef>
                <a:spcPts val="600"/>
              </a:spcBef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soubor buněk - př. váleč</a:t>
            </a:r>
          </a:p>
          <a:p>
            <a:pPr>
              <a:spcBef>
                <a:spcPts val="600"/>
              </a:spcBef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mnohobuněčná - př. šroubatka,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bobulák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pohyblivé s bičíkem - př. pláštěnka, váleč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volně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se vznášející -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zelenivka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šroubatka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přisedlé - př.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bobulák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žabí vlas</a:t>
            </a:r>
          </a:p>
          <a:p>
            <a:pPr marL="342900" indent="-342900">
              <a:spcBef>
                <a:spcPts val="600"/>
              </a:spcBef>
              <a:buFont typeface="Courier New" pitchFamily="49" charset="0"/>
              <a:buChar char="o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součást fytoplanktonu, krmivo,</a:t>
            </a:r>
          </a:p>
          <a:p>
            <a:pPr>
              <a:spcBef>
                <a:spcPts val="600"/>
              </a:spcBef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hnojivo, surovina  pro průmysl </a:t>
            </a:r>
          </a:p>
          <a:p>
            <a:pPr marL="342900" indent="-342900">
              <a:spcBef>
                <a:spcPts val="600"/>
              </a:spcBef>
              <a:buFont typeface="Courier New" pitchFamily="49" charset="0"/>
              <a:buChar char="o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lgologie - věda zkoumající řasy</a:t>
            </a: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76418" y="260648"/>
            <a:ext cx="7499176" cy="77809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ŘASY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755576" y="1772816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755576" y="1772816"/>
            <a:ext cx="504056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755576" y="1772816"/>
            <a:ext cx="504056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755576" y="3068960"/>
            <a:ext cx="50405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755576" y="3068960"/>
            <a:ext cx="504056" cy="43204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755576" y="3068960"/>
            <a:ext cx="504056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http://upload.wikimedia.org/wikipedia/commons/thumb/e/ee/Mikrofoto.de-volvox-8.jpg/640px-Mikrofoto.de-volvox-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9080"/>
            <a:ext cx="3558815" cy="2374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50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47614" y="268004"/>
            <a:ext cx="7499176" cy="778098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CCFF3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Zelené řasy</a:t>
            </a:r>
            <a:endParaRPr lang="cs-CZ" sz="3600" b="1" dirty="0">
              <a:solidFill>
                <a:srgbClr val="CCFF3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http://upload.wikimedia.org/wikipedia/commons/thumb/3/3c/Chlamydomonas6-1.jpg/234px-Chlamydomonas6-1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113" b="30759"/>
          <a:stretch/>
        </p:blipFill>
        <p:spPr bwMode="auto">
          <a:xfrm>
            <a:off x="251519" y="1124744"/>
            <a:ext cx="262673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e/ef/Chlorella.pn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5" t="22611" r="8831" b="21945"/>
          <a:stretch/>
        </p:blipFill>
        <p:spPr bwMode="auto">
          <a:xfrm>
            <a:off x="318548" y="2699847"/>
            <a:ext cx="25887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c/c5/Volvocales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9582" b="5582"/>
          <a:stretch/>
        </p:blipFill>
        <p:spPr bwMode="auto">
          <a:xfrm>
            <a:off x="6322069" y="3187524"/>
            <a:ext cx="2293813" cy="1873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upload.wikimedia.org/wikipedia/commons/f/f5/Spirogyra_sp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99" t="31602" r="20736" b="21881"/>
          <a:stretch/>
        </p:blipFill>
        <p:spPr bwMode="auto">
          <a:xfrm>
            <a:off x="6319853" y="1491721"/>
            <a:ext cx="2592288" cy="164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upload.wikimedia.org/wikipedia/commons/1/18/Euglena_sp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t="5628" r="7753" b="4454"/>
          <a:stretch/>
        </p:blipFill>
        <p:spPr bwMode="auto">
          <a:xfrm>
            <a:off x="347614" y="4391633"/>
            <a:ext cx="2530644" cy="2035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upload.wikimedia.org/wikipedia/commons/thumb/c/c1/Cladophora.JPG/200px-Cladophora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56" r="6100"/>
          <a:stretch/>
        </p:blipFill>
        <p:spPr bwMode="auto">
          <a:xfrm rot="16200000">
            <a:off x="6754658" y="4727938"/>
            <a:ext cx="1460091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78258" y="2084659"/>
            <a:ext cx="190976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pláštěnka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07324" y="3822358"/>
            <a:ext cx="190976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zelenivka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41353" y="5617571"/>
            <a:ext cx="190976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krásnoočko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403455" y="2636912"/>
            <a:ext cx="190976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šroubatka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437135" y="4599505"/>
            <a:ext cx="190976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váleč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410087" y="6139319"/>
            <a:ext cx="190976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žabí vlas</a:t>
            </a:r>
          </a:p>
        </p:txBody>
      </p:sp>
      <p:pic>
        <p:nvPicPr>
          <p:cNvPr id="1026" name="Picture 2" descr="http://is.muni.cz/do/ped/kat/biologie/pokusy/pics/zrnenka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8779"/>
            <a:ext cx="3129538" cy="1694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187380" y="663079"/>
            <a:ext cx="190976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zrněnka</a:t>
            </a:r>
          </a:p>
        </p:txBody>
      </p:sp>
    </p:spTree>
    <p:extLst>
      <p:ext uri="{BB962C8B-B14F-4D97-AF65-F5344CB8AC3E}">
        <p14:creationId xmlns:p14="http://schemas.microsoft.com/office/powerpoint/2010/main" val="130147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8687" y="404664"/>
            <a:ext cx="8424936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Doplň chybějící slova do rámečků: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Řasy patří mezi rostliny, protože jejich buňky obsahují chloroplasty se zeleným barvivem  chlorofylem. Obsahují také další barviva a podle nich rozlišujeme řasy zelené, červené a hnědé. Tělo řas se nazývá stélka. Tělo některých řas tvoří pouze jedna buňka – jedná se o jednobuněčné řasy. Mnohobuněčné řasy tvoří vláknité nebo lupenité stélky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. Řasy žijí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vodě nebo vlhkém prostředí. 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Řasy jsou součástí fytoplanktonu a slouží jiným organismům jako potrava. Řasy jsou důležitým producentem kyslíku.  Váleč tvoří kulovité kolonie zvané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cenobia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Pláštěnka a krásnoočko se mohou pohybovat, protože mají bičík.  Na kmenech stromů můžeme najít řasu zrněnku.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6948264" y="1196752"/>
            <a:ext cx="1368152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627784" y="1700808"/>
            <a:ext cx="1368152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39752" y="2204864"/>
            <a:ext cx="72008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91574" y="2204864"/>
            <a:ext cx="876369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355976" y="2204864"/>
            <a:ext cx="72008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58599" y="2204864"/>
            <a:ext cx="72008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47023" y="2708920"/>
            <a:ext cx="1584176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8687" y="3212976"/>
            <a:ext cx="1867049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108366" y="3212976"/>
            <a:ext cx="645257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41155" y="4725144"/>
            <a:ext cx="885217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29340" y="5229200"/>
            <a:ext cx="576064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56741" y="5733256"/>
            <a:ext cx="878955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364088" y="3717032"/>
            <a:ext cx="1589856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500353" y="4222088"/>
            <a:ext cx="864096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640314" y="4205261"/>
            <a:ext cx="936104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44673" y="4725144"/>
            <a:ext cx="770943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953944" y="4725144"/>
            <a:ext cx="1362472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96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8496944" cy="61401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Odpověz na otázky: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Jakou stélku mají řasy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zelenivka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a zrněnka?</a:t>
            </a:r>
          </a:p>
          <a:p>
            <a:pPr>
              <a:lnSpc>
                <a:spcPct val="150000"/>
              </a:lnSpc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2. Které řasy se pohybují pomocí bičíku?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3. K čemu slouží řasám světločivná skvrna a u které řasy bychom ji našli?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4. Proč dostala řasa šroubatka své jméno?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5. Která  zelená sladkovodní řasa má makroskopickou stélku a je vidět pouhým okem?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412776"/>
            <a:ext cx="71287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Jsou to jednobuněčné řasy, mají buněčnou stěnu, bičík jim chybí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2420888"/>
            <a:ext cx="62646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Například pláštěnka, krásnoočko, váleč.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00236" y="335699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Skvrna slouží k vnímání směru a intenzity světla a má ji krásnoočko.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22333" y="4365104"/>
            <a:ext cx="78488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Jméno dostala podle tvaru svého chloroplastu, který je šroubovitě stočený.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00236" y="5889904"/>
            <a:ext cx="6912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Je to vláknitá řasa žabí vlas.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4231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836712"/>
            <a:ext cx="820891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400" dirty="0" smtClean="0"/>
          </a:p>
          <a:p>
            <a:r>
              <a:rPr lang="cs-CZ" sz="1400" dirty="0" smtClean="0"/>
              <a:t>ČABRADOVÁ</a:t>
            </a:r>
            <a:r>
              <a:rPr lang="cs-CZ" sz="1400" dirty="0"/>
              <a:t>, Věra. </a:t>
            </a:r>
            <a:r>
              <a:rPr lang="cs-CZ" sz="1400" i="1" dirty="0"/>
              <a:t>Přírodopis pro 6. ročník základní školy a primu víceletého gymnázia</a:t>
            </a:r>
            <a:r>
              <a:rPr lang="cs-CZ" sz="1400" dirty="0"/>
              <a:t>. 1. vyd. Plzeň: Fraus, 2003, 120 s. ISBN 80-723-8211-X. </a:t>
            </a:r>
          </a:p>
          <a:p>
            <a:endParaRPr lang="cs-CZ" sz="1400" dirty="0" smtClean="0">
              <a:solidFill>
                <a:srgbClr val="002060"/>
              </a:solidFill>
              <a:hlinkClick r:id="rId2"/>
            </a:endParaRPr>
          </a:p>
          <a:p>
            <a:r>
              <a:rPr lang="cs-CZ" sz="1400" dirty="0" smtClean="0">
                <a:solidFill>
                  <a:srgbClr val="002060"/>
                </a:solidFill>
                <a:hlinkClick r:id="rId2"/>
              </a:rPr>
              <a:t>http</a:t>
            </a:r>
            <a:r>
              <a:rPr lang="cs-CZ" sz="1400" dirty="0" smtClean="0">
                <a:solidFill>
                  <a:srgbClr val="002060"/>
                </a:solidFill>
                <a:hlinkClick r:id="rId2"/>
              </a:rPr>
              <a:t>://upload.wikimedia.org/wikipedia/commons/b/ba/Chaetomorpha_linum-salt_marsh_algae.jpg?uselang=cs</a:t>
            </a:r>
            <a:endParaRPr lang="cs-CZ" sz="1400" dirty="0" smtClean="0">
              <a:solidFill>
                <a:srgbClr val="002060"/>
              </a:solidFill>
            </a:endParaRPr>
          </a:p>
          <a:p>
            <a:r>
              <a:rPr lang="cs-CZ" sz="1400" dirty="0" smtClean="0">
                <a:solidFill>
                  <a:srgbClr val="002060"/>
                </a:solidFill>
                <a:hlinkClick r:id="rId3"/>
              </a:rPr>
              <a:t>http://upload.wikimedia.org/wikipedia/commons/c/ce/Pacific_rockweed%2C_Olympic_National_Park%2C_USA.jpg</a:t>
            </a:r>
            <a:endParaRPr lang="cs-CZ" sz="1400" dirty="0" smtClean="0">
              <a:solidFill>
                <a:srgbClr val="002060"/>
              </a:solidFill>
            </a:endParaRPr>
          </a:p>
          <a:p>
            <a:r>
              <a:rPr lang="cs-CZ" sz="1400" dirty="0" smtClean="0">
                <a:solidFill>
                  <a:srgbClr val="002060"/>
                </a:solidFill>
                <a:hlinkClick r:id="rId4"/>
              </a:rPr>
              <a:t>http://upload.wikimedia.org/wikipedia/commons/b/be/Mikrofoto.de-Dinobryon_divergens.jpg?uselang=cs</a:t>
            </a:r>
            <a:endParaRPr lang="cs-CZ" sz="1400" dirty="0" smtClean="0">
              <a:solidFill>
                <a:srgbClr val="002060"/>
              </a:solidFill>
            </a:endParaRPr>
          </a:p>
          <a:p>
            <a:r>
              <a:rPr lang="cs-CZ" sz="1400" dirty="0" smtClean="0">
                <a:solidFill>
                  <a:srgbClr val="002060"/>
                </a:solidFill>
                <a:hlinkClick r:id="rId5"/>
              </a:rPr>
              <a:t>http://upload.wikimedia.org/wikipedia/commons/thumb/e/ee/Mikrofoto.de-volvox-8.jpg/640px-</a:t>
            </a:r>
            <a:r>
              <a:rPr lang="cs-CZ" sz="1400" dirty="0" smtClean="0">
                <a:hlinkClick r:id="rId5"/>
              </a:rPr>
              <a:t>Mikrofoto.de-volvox-8.jpg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http://upload.wikimedia.org/wikipedia/commons/thumb/3/3c/Chlamydomonas6-1.jpg/234px-Chlamydomonas6-1.jpg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http://upload.wikimedia.org/wikipedia/commons/e/ef/Chlorella.png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http://upload.wikimedia.org/wikipedia/commons/c/c5/Volvocales.png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http://upload.wikimedia.org/wikipedia/commons/f/f5/Spirogyra_sp.jpg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http://upload.wikimedia.org/wikipedia/commons/1/18/Euglena_sp.jpg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</a:t>
            </a:r>
            <a:r>
              <a:rPr lang="cs-CZ" sz="1400" dirty="0">
                <a:hlinkClick r:id="rId11"/>
              </a:rPr>
              <a:t>://</a:t>
            </a:r>
            <a:r>
              <a:rPr lang="cs-CZ" sz="1400" dirty="0" smtClean="0">
                <a:hlinkClick r:id="rId11"/>
              </a:rPr>
              <a:t>is.muni.cz/do/ped/kat/biologie/pokusy/pages/zrnenka.html</a:t>
            </a:r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25671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499</TotalTime>
  <Words>635</Words>
  <Application>Microsoft Office PowerPoint</Application>
  <PresentationFormat>Předvádění na obrazovce (4:3)</PresentationFormat>
  <Paragraphs>95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Prezentace aplikace PowerPoint</vt:lpstr>
      <vt:lpstr>ŘASY</vt:lpstr>
      <vt:lpstr>ŘASY</vt:lpstr>
      <vt:lpstr>Zelené řasy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maskova</dc:creator>
  <cp:lastModifiedBy>User</cp:lastModifiedBy>
  <cp:revision>46</cp:revision>
  <dcterms:created xsi:type="dcterms:W3CDTF">2012-10-31T08:57:03Z</dcterms:created>
  <dcterms:modified xsi:type="dcterms:W3CDTF">2013-04-08T08:57:30Z</dcterms:modified>
</cp:coreProperties>
</file>