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0"/>
  </p:notesMasterIdLst>
  <p:sldIdLst>
    <p:sldId id="256" r:id="rId2"/>
    <p:sldId id="257" r:id="rId3"/>
    <p:sldId id="258" r:id="rId4"/>
    <p:sldId id="263" r:id="rId5"/>
    <p:sldId id="264" r:id="rId6"/>
    <p:sldId id="265" r:id="rId7"/>
    <p:sldId id="266" r:id="rId8"/>
    <p:sldId id="261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00"/>
    <a:srgbClr val="FF6600"/>
    <a:srgbClr val="CCFF3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0110" autoAdjust="0"/>
  </p:normalViewPr>
  <p:slideViewPr>
    <p:cSldViewPr>
      <p:cViewPr varScale="1">
        <p:scale>
          <a:sx n="98" d="100"/>
          <a:sy n="98" d="100"/>
        </p:scale>
        <p:origin x="-35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754205-09D8-42F0-8028-F820033D5914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378298-50B7-4E2F-BE3E-C83B403515E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295443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Gelidium</a:t>
            </a:r>
            <a:r>
              <a:rPr lang="cs-CZ" baseline="0" dirty="0" smtClean="0"/>
              <a:t> – mořská, lupenitá, přisedlá, agar pro mikrobiologii i potravinářský průmysl</a:t>
            </a:r>
          </a:p>
          <a:p>
            <a:r>
              <a:rPr lang="cs-CZ" baseline="0" dirty="0" err="1" smtClean="0"/>
              <a:t>Potěrka</a:t>
            </a:r>
            <a:r>
              <a:rPr lang="cs-CZ" baseline="0" dirty="0" smtClean="0"/>
              <a:t> – vláknitá, sladkovodní, přisedlá</a:t>
            </a:r>
          </a:p>
          <a:p>
            <a:r>
              <a:rPr lang="cs-CZ" baseline="0" dirty="0" err="1" smtClean="0"/>
              <a:t>Porphyra</a:t>
            </a:r>
            <a:r>
              <a:rPr lang="cs-CZ" baseline="0" dirty="0" smtClean="0"/>
              <a:t> – lupenitá, mořská, přisedlá, jedlá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78298-50B7-4E2F-BE3E-C83B403515E7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125040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Rozsivky – jednobuněčné, sladkovodní i mořské,</a:t>
            </a:r>
            <a:r>
              <a:rPr lang="cs-CZ" baseline="0" dirty="0" smtClean="0"/>
              <a:t> na dně, křemičitá schránka, vzory, hornina diatomit - filtry</a:t>
            </a:r>
          </a:p>
          <a:p>
            <a:r>
              <a:rPr lang="cs-CZ" baseline="0" dirty="0" smtClean="0"/>
              <a:t>Chaluha – mořská, lupenitá, přisedlá, krmení i hnojivo</a:t>
            </a:r>
          </a:p>
          <a:p>
            <a:r>
              <a:rPr lang="cs-CZ" baseline="0" dirty="0" err="1" smtClean="0"/>
              <a:t>Hroznovice</a:t>
            </a:r>
            <a:r>
              <a:rPr lang="cs-CZ" baseline="0" dirty="0" smtClean="0"/>
              <a:t> – mořská, lupenitá, plave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78298-50B7-4E2F-BE3E-C83B403515E7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362861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97EAF-5BE9-4350-95FB-9933BA3877CA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BA517-F5E8-42DB-B690-C8670D5162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97EAF-5BE9-4350-95FB-9933BA3877CA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BA517-F5E8-42DB-B690-C8670D51626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97EAF-5BE9-4350-95FB-9933BA3877CA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BA517-F5E8-42DB-B690-C8670D5162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97EAF-5BE9-4350-95FB-9933BA3877CA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BA517-F5E8-42DB-B690-C8670D51626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97EAF-5BE9-4350-95FB-9933BA3877CA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BA517-F5E8-42DB-B690-C8670D5162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97EAF-5BE9-4350-95FB-9933BA3877CA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BA517-F5E8-42DB-B690-C8670D5162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97EAF-5BE9-4350-95FB-9933BA3877CA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BA517-F5E8-42DB-B690-C8670D5162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97EAF-5BE9-4350-95FB-9933BA3877CA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BA517-F5E8-42DB-B690-C8670D51626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97EAF-5BE9-4350-95FB-9933BA3877CA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BA517-F5E8-42DB-B690-C8670D51626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97EAF-5BE9-4350-95FB-9933BA3877CA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BA517-F5E8-42DB-B690-C8670D5162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97EAF-5BE9-4350-95FB-9933BA3877CA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BA517-F5E8-42DB-B690-C8670D516262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0000">
              <a:schemeClr val="bg1"/>
            </a:gs>
            <a:gs pos="74000">
              <a:schemeClr val="accent1">
                <a:lumMod val="20000"/>
                <a:lumOff val="80000"/>
              </a:schemeClr>
            </a:gs>
            <a:gs pos="100000">
              <a:schemeClr val="accent1">
                <a:lumMod val="60000"/>
                <a:lumOff val="40000"/>
              </a:schemeClr>
            </a:gs>
          </a:gsLst>
          <a:path path="circle">
            <a:fillToRect l="20000" t="-40000" r="20000" b="14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1CD97EAF-5BE9-4350-95FB-9933BA3877CA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15ABA517-F5E8-42DB-B690-C8670D51626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6/68/Dinobryon_sp.jpg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hyperlink" Target="//upload.wikimedia.org/wikipedia/commons/b/b6/Batrachospermum_moniliforme.jp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Batrachospermum_moniliforme.jpg" TargetMode="External"/><Relationship Id="rId7" Type="http://schemas.openxmlformats.org/officeDocument/2006/relationships/hyperlink" Target="http://upload.wikimedia.org/wikipedia/commons/6/63/Sargassum_weeds_closeup.jpg" TargetMode="External"/><Relationship Id="rId2" Type="http://schemas.openxmlformats.org/officeDocument/2006/relationships/hyperlink" Target="http://upload.wikimedia.org/wikipedia/commons/thumb/2/26/Porphyra_umbilicalis_Helgoland.JPG/346px-Porphyra_umbilicalis_Helgoland.JPG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upload.wikimedia.org/wikipedia/commons/0/0b/Fucus_vesiculosus.jpeg" TargetMode="External"/><Relationship Id="rId5" Type="http://schemas.openxmlformats.org/officeDocument/2006/relationships/hyperlink" Target="http://upload.wikimedia.org/wikipedia/commons/4/49/Navicula_reinhardtii.jpeg" TargetMode="External"/><Relationship Id="rId4" Type="http://schemas.openxmlformats.org/officeDocument/2006/relationships/hyperlink" Target="http://upload.wikimedia.org/wikipedia/commons/thumb/b/b7/Agar2.JPG/360px-Agar2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OPVK_hor_zakladni_logolink_RGB_cz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2275" y="764704"/>
            <a:ext cx="5759450" cy="1258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27088" y="2996952"/>
            <a:ext cx="7489825" cy="646331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ŘASY II</a:t>
            </a:r>
            <a:endParaRPr lang="cs-CZ" sz="36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Obrázek 5" descr="GT-COL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95738" y="5183981"/>
            <a:ext cx="1152525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900112" y="4642643"/>
            <a:ext cx="295180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cs-CZ" dirty="0"/>
              <a:t>Autor</a:t>
            </a:r>
            <a:r>
              <a:rPr lang="cs-CZ" dirty="0" smtClean="0"/>
              <a:t>: Mgr. Jitka Mašková</a:t>
            </a:r>
            <a:endParaRPr lang="cs-CZ" dirty="0"/>
          </a:p>
        </p:txBody>
      </p:sp>
      <p:sp>
        <p:nvSpPr>
          <p:cNvPr id="8" name="TextovéPole 8"/>
          <p:cNvSpPr txBox="1">
            <a:spLocks noChangeArrowheads="1"/>
          </p:cNvSpPr>
          <p:nvPr/>
        </p:nvSpPr>
        <p:spPr bwMode="auto">
          <a:xfrm>
            <a:off x="5868144" y="4642643"/>
            <a:ext cx="237574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r"/>
            <a:r>
              <a:rPr lang="cs-CZ" dirty="0"/>
              <a:t>Datum</a:t>
            </a:r>
            <a:r>
              <a:rPr lang="cs-CZ" dirty="0" smtClean="0"/>
              <a:t>: 31. 10. 2012</a:t>
            </a:r>
            <a:endParaRPr lang="cs-CZ" dirty="0"/>
          </a:p>
        </p:txBody>
      </p:sp>
      <p:sp>
        <p:nvSpPr>
          <p:cNvPr id="9" name="TextovéPole 9"/>
          <p:cNvSpPr txBox="1">
            <a:spLocks noChangeArrowheads="1"/>
          </p:cNvSpPr>
          <p:nvPr/>
        </p:nvSpPr>
        <p:spPr bwMode="auto">
          <a:xfrm>
            <a:off x="1692275" y="5903118"/>
            <a:ext cx="6048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/>
            <a:r>
              <a:rPr lang="cs-CZ" sz="1400"/>
              <a:t>Gymnázium, Třeboň, Na Sadech 308</a:t>
            </a:r>
          </a:p>
        </p:txBody>
      </p:sp>
    </p:spTree>
    <p:extLst>
      <p:ext uri="{BB962C8B-B14F-4D97-AF65-F5344CB8AC3E}">
        <p14:creationId xmlns:p14="http://schemas.microsoft.com/office/powerpoint/2010/main" xmlns="" val="365321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99668446"/>
              </p:ext>
            </p:extLst>
          </p:nvPr>
        </p:nvGraphicFramePr>
        <p:xfrm>
          <a:off x="1259632" y="908720"/>
          <a:ext cx="6696744" cy="5094105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2036938"/>
                <a:gridCol w="4659806"/>
              </a:tblGrid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Číslo projektu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CZ.1.07/1.5.00/34.0702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Číslo materiálu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VY_32_INOVACE_BIO.PRIMA -</a:t>
                      </a:r>
                      <a:r>
                        <a:rPr lang="cs-CZ" sz="1100" baseline="0" dirty="0" smtClean="0">
                          <a:effectLst/>
                        </a:rPr>
                        <a:t> </a:t>
                      </a:r>
                      <a:r>
                        <a:rPr lang="cs-CZ" sz="1100" dirty="0" smtClean="0">
                          <a:effectLst/>
                        </a:rPr>
                        <a:t>04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Škola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Gymnázium, Třeboň, Na Sadech 308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Autor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Mgr.</a:t>
                      </a:r>
                      <a:r>
                        <a:rPr lang="cs-CZ" sz="11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Jitka Mašková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Název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ŘASY II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Předmět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Biologie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929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Tematická oblast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Botanika pro první ročník osmiletého</a:t>
                      </a: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studia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156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Šablona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000" dirty="0" smtClean="0">
                          <a:effectLst/>
                        </a:rPr>
                        <a:t>III/2 </a:t>
                      </a:r>
                      <a:r>
                        <a:rPr lang="cs-CZ" sz="1000" dirty="0">
                          <a:effectLst/>
                        </a:rPr>
                        <a:t>- Inovace a zkvalitnění výuky prostřednictvím </a:t>
                      </a:r>
                      <a:r>
                        <a:rPr lang="cs-CZ" sz="1000" dirty="0" smtClean="0">
                          <a:effectLst/>
                        </a:rPr>
                        <a:t>ICT</a:t>
                      </a:r>
                      <a:endParaRPr lang="cs-CZ" sz="1100" dirty="0">
                        <a:effectLst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Ročník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effectLst/>
                        </a:rPr>
                        <a:t>prima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Metodický list/Anotace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Tento</a:t>
                      </a: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materiál je pokračováním materiálu ŘASY I a je určen k výkladu </a:t>
                      </a: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                                s </a:t>
                      </a: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následným procvičením nových pojmů z obou částí. Procvičovací část lze vytisknout jako pracovní list.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Délka: 25 – 30 minut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Na tento materiál navazuje třetí část ŘASY III , kde je připravené praktické cvičení.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Pokud není uvedeno jinak, použitý materiál je z vlastních zdrojů autora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869228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76418" y="260648"/>
            <a:ext cx="7499176" cy="778098"/>
          </a:xfrm>
        </p:spPr>
        <p:txBody>
          <a:bodyPr>
            <a:normAutofit/>
          </a:bodyPr>
          <a:lstStyle/>
          <a:p>
            <a:pPr algn="l"/>
            <a:r>
              <a:rPr lang="cs-CZ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ŘASY</a:t>
            </a:r>
            <a:endParaRPr lang="cs-CZ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51520" y="1052736"/>
            <a:ext cx="8640960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Courier New" pitchFamily="49" charset="0"/>
              <a:buChar char="o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eukaryotické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fotosyntetizující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organismy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tělo nazýváme stélka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rozlišujeme řasy zelené, hnědé a červené</a:t>
            </a:r>
          </a:p>
          <a:p>
            <a:pPr marL="342900" indent="-342900">
              <a:buFont typeface="Courier New" pitchFamily="49" charset="0"/>
              <a:buChar char="o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voda a vlhké prostředí - moře, sladké vody, vlhká půda …</a:t>
            </a:r>
          </a:p>
          <a:p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600"/>
              </a:spcBef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spcBef>
                <a:spcPts val="600"/>
              </a:spcBef>
              <a:buFont typeface="Courier New" pitchFamily="49" charset="0"/>
              <a:buChar char="o"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http://upload.wikimedia.org/wikipedia/commons/thumb/3/37/Diatomee.jpg/97px-Diatomee.jpg?uselang=cs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4263" y="3068960"/>
            <a:ext cx="1139775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Soubor:Dinobryon sp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068960"/>
            <a:ext cx="3732893" cy="2799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9343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>
            <a:spLocks noGrp="1"/>
          </p:cNvSpPr>
          <p:nvPr>
            <p:ph type="title"/>
          </p:nvPr>
        </p:nvSpPr>
        <p:spPr>
          <a:xfrm>
            <a:off x="876418" y="260648"/>
            <a:ext cx="7499176" cy="778098"/>
          </a:xfrm>
        </p:spPr>
        <p:txBody>
          <a:bodyPr>
            <a:normAutofit/>
          </a:bodyPr>
          <a:lstStyle/>
          <a:p>
            <a:pPr algn="l"/>
            <a:r>
              <a:rPr lang="cs-CZ" sz="3600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Červené řasy</a:t>
            </a:r>
            <a:endParaRPr lang="cs-CZ" sz="3600" b="1" dirty="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http://upload.wikimedia.org/wikipedia/commons/thumb/2/26/Porphyra_umbilicalis_Helgoland.JPG/346px-Porphyra_umbilicalis_Helgolan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924944"/>
            <a:ext cx="2664296" cy="3686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File:Batrachospermum moniliforme.jpg">
            <a:hlinkClick r:id="rId4"/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5200"/>
          <a:stretch/>
        </p:blipFill>
        <p:spPr bwMode="auto">
          <a:xfrm>
            <a:off x="6228184" y="1048195"/>
            <a:ext cx="2529767" cy="2909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://upload.wikimedia.org/wikipedia/commons/thumb/b/b7/Agar2.JPG/360px-Agar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9187" y="1400626"/>
            <a:ext cx="2661010" cy="354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83568" y="4965540"/>
            <a:ext cx="2232248" cy="4001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průmyslové využití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635896" y="2555612"/>
            <a:ext cx="2232248" cy="4001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porphyra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376943" y="3957479"/>
            <a:ext cx="2232248" cy="4001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potěrka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žabí símě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89761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>
            <a:spLocks noGrp="1"/>
          </p:cNvSpPr>
          <p:nvPr>
            <p:ph type="title"/>
          </p:nvPr>
        </p:nvSpPr>
        <p:spPr>
          <a:xfrm>
            <a:off x="876418" y="260648"/>
            <a:ext cx="7499176" cy="778098"/>
          </a:xfrm>
        </p:spPr>
        <p:txBody>
          <a:bodyPr>
            <a:normAutofit/>
          </a:bodyPr>
          <a:lstStyle/>
          <a:p>
            <a:pPr algn="l"/>
            <a:r>
              <a:rPr lang="cs-CZ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Hnědé řasy</a:t>
            </a:r>
            <a:endParaRPr lang="cs-CZ" sz="3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http://upload.wikimedia.org/wikipedia/commons/4/49/Navicula_reinhardtii.jpe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377" t="19389" r="12972" b="6364"/>
          <a:stretch/>
        </p:blipFill>
        <p:spPr bwMode="auto">
          <a:xfrm>
            <a:off x="272965" y="1141594"/>
            <a:ext cx="3256025" cy="2304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://upload.wikimedia.org/wikipedia/commons/0/0b/Fucus_vesiculosus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0365" y="1122630"/>
            <a:ext cx="3572396" cy="2677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http://upload.wikimedia.org/wikipedia/commons/6/63/Sargassum_weeds_closeup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27065" y="3888412"/>
            <a:ext cx="3716412" cy="2787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528991" y="2093588"/>
            <a:ext cx="1714285" cy="4001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rozsivky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444208" y="3798622"/>
            <a:ext cx="2348260" cy="4001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chaluha bublinatá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95536" y="4992902"/>
            <a:ext cx="2031529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Sargassum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hroznovice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87345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260648"/>
            <a:ext cx="8352928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Roztřiď uvedené řasy do skupin a přiřaď k nim charakteristiky:</a:t>
            </a:r>
          </a:p>
          <a:p>
            <a:endParaRPr lang="cs-CZ" dirty="0"/>
          </a:p>
          <a:p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Gelidium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haluha, krásnoočko,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pláštěnka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potěrka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rozsivka, šroubatka, váleč,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zelenivka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zrněnka, žabí vlas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395536" y="1916832"/>
            <a:ext cx="2232248" cy="361512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Zelené řasy</a:t>
            </a:r>
            <a:endParaRPr lang="cs-CZ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3419872" y="2239996"/>
            <a:ext cx="2088232" cy="327723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Hnědé řasy</a:t>
            </a:r>
            <a:endParaRPr lang="cs-CZ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6251048" y="2880496"/>
            <a:ext cx="2088232" cy="2597556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Červené řasy</a:t>
            </a:r>
            <a:endParaRPr lang="cs-CZ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87614" y="5858232"/>
            <a:ext cx="84969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sladkovodní, mořská, suchozemská, jednobuněčná, vláknitá, lupenitá, s bičíkem, přisedlá,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cenobium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agar, bez buněčné stěny, se schránkou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228184" y="3072229"/>
            <a:ext cx="2520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Gelidium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– mořská, lupenitá, přisedlá, agar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419872" y="2391288"/>
            <a:ext cx="2232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Chaluha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– mořská, lupenitá, přisedlá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24658" y="1916832"/>
            <a:ext cx="2736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Krásnoočko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– sladkovodní, 1 b., s bičíkem, bez b. s.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87614" y="2557331"/>
            <a:ext cx="2520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Pláštěnka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– sladkovodní, 1 b., s bičíkem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233507" y="3718560"/>
            <a:ext cx="2520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Potěrka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sladkovodní, vláknitá, přisedlá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419872" y="3037619"/>
            <a:ext cx="22322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Rozsivka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– sladkovodní i mořské, se schránkou, 1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b.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424658" y="3176118"/>
            <a:ext cx="26505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Šroubatka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– sladkovodní, vláknitá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24658" y="3822449"/>
            <a:ext cx="24832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Váleč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– sladkovodní, s bičíkem,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cenobium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24657" y="4468780"/>
            <a:ext cx="29952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Zelenivka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– sladkovodní, 1 b.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24658" y="4842569"/>
            <a:ext cx="29232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Zrněnka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– suchozemská, 1 b.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24658" y="5211901"/>
            <a:ext cx="29232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Žabí vlas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– sladkovodní, vláknitá, přisedlá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38003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81626" y="548680"/>
            <a:ext cx="8208912" cy="5709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2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Odpověz na otázky:</a:t>
            </a:r>
          </a:p>
          <a:p>
            <a:pPr marL="342900" indent="-342900">
              <a:spcAft>
                <a:spcPts val="1200"/>
              </a:spcAft>
              <a:buAutoNum type="arabicPeriod"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Které řasy si budují křemičité schránky?</a:t>
            </a:r>
          </a:p>
          <a:p>
            <a:pPr marL="342900" indent="-342900">
              <a:spcAft>
                <a:spcPts val="1200"/>
              </a:spcAft>
              <a:buAutoNum type="arabicPeriod"/>
            </a:pP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spcAft>
                <a:spcPts val="1200"/>
              </a:spcAft>
              <a:buAutoNum type="arabicPeriod"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Jaké je technické využití horniny vzniklé ze schránek odumřelých mořských řas?</a:t>
            </a:r>
          </a:p>
          <a:p>
            <a:pPr>
              <a:spcAft>
                <a:spcPts val="1200"/>
              </a:spcAft>
            </a:pP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Aft>
                <a:spcPts val="1200"/>
              </a:spcAft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3. Jaké je využití lupenitých stélek  mořských chaluh?</a:t>
            </a:r>
          </a:p>
          <a:p>
            <a:pPr>
              <a:spcAft>
                <a:spcPts val="1200"/>
              </a:spcAft>
            </a:pP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Aft>
                <a:spcPts val="1200"/>
              </a:spcAft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4. Kde se používá agar?</a:t>
            </a:r>
          </a:p>
          <a:p>
            <a:pPr>
              <a:spcAft>
                <a:spcPts val="1200"/>
              </a:spcAft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spcAft>
                <a:spcPts val="1200"/>
              </a:spcAft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5. Který zástupce červených řas žije ve sladké vodě?</a:t>
            </a:r>
          </a:p>
          <a:p>
            <a:pPr marL="342900" indent="-342900">
              <a:buAutoNum type="arabicPeriod"/>
            </a:pPr>
            <a:endParaRPr lang="cs-CZ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705762" y="1550167"/>
            <a:ext cx="48104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Jsou to rozsivky.</a:t>
            </a:r>
            <a:endParaRPr lang="cs-CZ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705762" y="2780928"/>
            <a:ext cx="63226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Hornina křemelina (diatomit) se využívá do filtrů.</a:t>
            </a:r>
            <a:endParaRPr lang="cs-CZ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705762" y="3645024"/>
            <a:ext cx="69847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Chaluhy lidé využívají jako potravinu, krmivo, </a:t>
            </a:r>
            <a:endParaRPr lang="cs-CZ" sz="24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ke 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hnojení nebo jako surovina pro získávání jódu.</a:t>
            </a:r>
            <a:endParaRPr lang="cs-CZ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705762" y="4616122"/>
            <a:ext cx="71147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Agar se nejvíce využívá v mikrobiologii </a:t>
            </a:r>
            <a:endParaRPr lang="cs-CZ" sz="24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  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potravinářství.</a:t>
            </a:r>
            <a:endParaRPr lang="cs-CZ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705762" y="5796270"/>
            <a:ext cx="5026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Ve sladké vodě žije </a:t>
            </a:r>
            <a:r>
              <a:rPr lang="cs-CZ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potěrka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žabí símě.</a:t>
            </a:r>
            <a:endParaRPr lang="cs-CZ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83176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67544" y="505414"/>
            <a:ext cx="820891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>
                <a:hlinkClick r:id="rId2"/>
              </a:rPr>
              <a:t>http://cs.wikipedia.org/wiki/Soubor:Dinobryon_sp.jpg</a:t>
            </a:r>
            <a:endParaRPr lang="cs-CZ" sz="1400" dirty="0" smtClean="0">
              <a:hlinkClick r:id="rId2"/>
            </a:endParaRPr>
          </a:p>
          <a:p>
            <a:r>
              <a:rPr lang="cs-CZ" sz="1400" dirty="0">
                <a:hlinkClick r:id="rId2"/>
              </a:rPr>
              <a:t>http://commons.wikimedia.org/wiki/File:Diatomee.jpg?uselang=cs</a:t>
            </a:r>
          </a:p>
          <a:p>
            <a:r>
              <a:rPr lang="cs-CZ" sz="1400" dirty="0" smtClean="0">
                <a:hlinkClick r:id="rId2"/>
              </a:rPr>
              <a:t>http://upload.wikimedia.org/wikipedia/commons/thumb/2/26/Porphyra_umbilicalis_Helgoland.JPG/346px-Porphyra_umbilicalis_Helgoland.JPG</a:t>
            </a:r>
            <a:endParaRPr lang="cs-CZ" sz="1400" dirty="0" smtClean="0"/>
          </a:p>
          <a:p>
            <a:r>
              <a:rPr lang="cs-CZ" sz="1400" dirty="0" smtClean="0">
                <a:hlinkClick r:id="rId3"/>
              </a:rPr>
              <a:t>http://commons.wikimedia.org/wiki/File:Batrachospermum_moniliforme.jpg</a:t>
            </a:r>
            <a:endParaRPr lang="cs-CZ" sz="1400" dirty="0" smtClean="0"/>
          </a:p>
          <a:p>
            <a:r>
              <a:rPr lang="cs-CZ" sz="1400" dirty="0" smtClean="0">
                <a:hlinkClick r:id="rId4"/>
              </a:rPr>
              <a:t>http://upload.wikimedia.org/wikipedia/commons/thumb/b/b7/Agar2.JPG/360px-Agar2.JPG</a:t>
            </a:r>
            <a:endParaRPr lang="cs-CZ" sz="1400" dirty="0" smtClean="0"/>
          </a:p>
          <a:p>
            <a:r>
              <a:rPr lang="cs-CZ" sz="1400" dirty="0" smtClean="0">
                <a:hlinkClick r:id="rId5"/>
              </a:rPr>
              <a:t>http://upload.wikimedia.org/wikipedia/commons/4/49/Navicula_reinhardtii.jpeg</a:t>
            </a:r>
            <a:endParaRPr lang="cs-CZ" sz="1400" dirty="0" smtClean="0"/>
          </a:p>
          <a:p>
            <a:r>
              <a:rPr lang="cs-CZ" sz="1400" dirty="0" smtClean="0">
                <a:hlinkClick r:id="rId6"/>
              </a:rPr>
              <a:t>http://upload.wikimedia.org/wikipedia/commons/0/0b/Fucus_vesiculosus.jpeg</a:t>
            </a:r>
            <a:endParaRPr lang="cs-CZ" sz="1400" dirty="0" smtClean="0"/>
          </a:p>
          <a:p>
            <a:r>
              <a:rPr lang="cs-CZ" sz="1400" dirty="0" smtClean="0">
                <a:hlinkClick r:id="rId7"/>
              </a:rPr>
              <a:t>http://upload.wikimedia.org/wikipedia/commons/6/63/Sargassum_weeds_closeup.jpg</a:t>
            </a:r>
            <a:endParaRPr lang="cs-CZ" sz="1400" dirty="0" smtClean="0"/>
          </a:p>
          <a:p>
            <a:endParaRPr lang="cs-CZ" sz="1400" dirty="0"/>
          </a:p>
          <a:p>
            <a:r>
              <a:rPr lang="cs-CZ" sz="1400" dirty="0"/>
              <a:t>ČABRADOVÁ, Věra. </a:t>
            </a:r>
            <a:r>
              <a:rPr lang="cs-CZ" sz="1400" i="1" dirty="0"/>
              <a:t>Přírodopis pro 6. ročník základní školy a primu víceletého gymnázia</a:t>
            </a:r>
            <a:r>
              <a:rPr lang="cs-CZ" sz="1400" dirty="0"/>
              <a:t>. 1. vyd. Plzeň: Fraus, 2003, 120 s. ISBN 80-723-8211-X. </a:t>
            </a:r>
          </a:p>
          <a:p>
            <a:endParaRPr lang="cs-CZ" sz="1400" dirty="0" smtClean="0"/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3256714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Složený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490</TotalTime>
  <Words>557</Words>
  <Application>Microsoft Office PowerPoint</Application>
  <PresentationFormat>Předvádění na obrazovce (4:3)</PresentationFormat>
  <Paragraphs>94</Paragraphs>
  <Slides>8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Vlnění</vt:lpstr>
      <vt:lpstr>Snímek 1</vt:lpstr>
      <vt:lpstr>Snímek 2</vt:lpstr>
      <vt:lpstr>ŘASY</vt:lpstr>
      <vt:lpstr>Červené řasy</vt:lpstr>
      <vt:lpstr>Hnědé řasy</vt:lpstr>
      <vt:lpstr>Snímek 6</vt:lpstr>
      <vt:lpstr>Snímek 7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jitka maskova</dc:creator>
  <cp:lastModifiedBy>Dum</cp:lastModifiedBy>
  <cp:revision>45</cp:revision>
  <dcterms:created xsi:type="dcterms:W3CDTF">2012-10-31T08:57:03Z</dcterms:created>
  <dcterms:modified xsi:type="dcterms:W3CDTF">2013-04-08T09:36:18Z</dcterms:modified>
</cp:coreProperties>
</file>