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3" r:id="rId2"/>
    <p:sldId id="256" r:id="rId3"/>
    <p:sldId id="279" r:id="rId4"/>
    <p:sldId id="257" r:id="rId5"/>
    <p:sldId id="258" r:id="rId6"/>
    <p:sldId id="271" r:id="rId7"/>
    <p:sldId id="264" r:id="rId8"/>
    <p:sldId id="265" r:id="rId9"/>
    <p:sldId id="266" r:id="rId10"/>
    <p:sldId id="267" r:id="rId11"/>
    <p:sldId id="268" r:id="rId12"/>
    <p:sldId id="275" r:id="rId13"/>
    <p:sldId id="260" r:id="rId14"/>
    <p:sldId id="269" r:id="rId15"/>
    <p:sldId id="274" r:id="rId16"/>
    <p:sldId id="259" r:id="rId17"/>
    <p:sldId id="272" r:id="rId18"/>
    <p:sldId id="27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6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VY_32_INOVACE_09_INF_06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Marcel Bednařík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err="1" smtClean="0"/>
            <a:t>Inf</a:t>
          </a:r>
          <a:r>
            <a:rPr lang="cs-CZ" sz="2000" dirty="0" smtClean="0">
              <a:solidFill>
                <a:srgbClr val="FF0000"/>
              </a:solidFill>
            </a:rPr>
            <a:t> </a:t>
          </a:r>
          <a:r>
            <a:rPr lang="cs-CZ" sz="2000" dirty="0" smtClean="0">
              <a:solidFill>
                <a:schemeClr val="tx1"/>
              </a:solidFill>
            </a:rPr>
            <a:t>– 5.A – Klávesnice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74E3E58-01BC-4EDF-8E2D-CB4BB42BA004}" type="presOf" srcId="{D8197B8C-B260-4A16-BDF4-0947B075E274}" destId="{25B08C86-7E15-44DC-BE7F-FFB55DD49D12}" srcOrd="0" destOrd="0" presId="urn:microsoft.com/office/officeart/2005/8/layout/target3"/>
    <dgm:cxn modelId="{3D361C23-6C9A-4D39-9779-41FD242F3DE1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383F335-3740-44F7-90C2-ADE0133893D0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0B9F0E4-E6E8-4815-B3F4-5B1F875902E2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7793F09-48E7-4A8C-8918-93A0CBB8FD03}" type="presOf" srcId="{D1B46980-6531-4606-95E6-44980827E919}" destId="{6140AFEC-043D-4C43-A2F9-D0F5331DF3A3}" srcOrd="0" destOrd="0" presId="urn:microsoft.com/office/officeart/2005/8/layout/target3"/>
    <dgm:cxn modelId="{8249CE94-22E9-4882-B87C-B62FAEF51A35}" type="presOf" srcId="{4C35D32F-0EAB-4CD7-82EE-45574DC2A586}" destId="{890E4F0B-2866-4A3F-A3C7-2A14B1797930}" srcOrd="1" destOrd="0" presId="urn:microsoft.com/office/officeart/2005/8/layout/target3"/>
    <dgm:cxn modelId="{2E6FF182-5AC3-461A-AD79-02EB4242A007}" type="presOf" srcId="{D8197B8C-B260-4A16-BDF4-0947B075E274}" destId="{5A5FFA88-C948-4069-8E93-59FA12366E83}" srcOrd="1" destOrd="0" presId="urn:microsoft.com/office/officeart/2005/8/layout/target3"/>
    <dgm:cxn modelId="{42DE3422-C82F-4D62-BFD0-F8C381724221}" type="presOf" srcId="{B651F6E3-6281-48DB-9319-2AEAFDAE7572}" destId="{6BB5E863-4638-4E1D-BFDE-399D028AC4ED}" srcOrd="1" destOrd="0" presId="urn:microsoft.com/office/officeart/2005/8/layout/target3"/>
    <dgm:cxn modelId="{26F40823-309B-472E-A374-1D946FF7DCBD}" type="presOf" srcId="{4C35D32F-0EAB-4CD7-82EE-45574DC2A586}" destId="{8BEBB6EC-1DAA-4CAC-8A25-BC0FCBD5DBD5}" srcOrd="0" destOrd="0" presId="urn:microsoft.com/office/officeart/2005/8/layout/target3"/>
    <dgm:cxn modelId="{6A47176B-C83D-4A43-ADBC-7CA5E598A636}" type="presOf" srcId="{B651F6E3-6281-48DB-9319-2AEAFDAE7572}" destId="{619D679B-A015-4ECF-8348-D1034C574F40}" srcOrd="0" destOrd="0" presId="urn:microsoft.com/office/officeart/2005/8/layout/target3"/>
    <dgm:cxn modelId="{90BEFD3F-8FD1-41F2-8F57-DBFEBE1238F5}" type="presOf" srcId="{D1D4F407-5343-4D3F-B5B9-D407B03CAEB4}" destId="{AED2198E-93D5-4001-81B4-73124B309672}" srcOrd="1" destOrd="0" presId="urn:microsoft.com/office/officeart/2005/8/layout/target3"/>
    <dgm:cxn modelId="{E6BE634F-4838-4204-9E99-F292BBBCBE60}" type="presParOf" srcId="{333A1088-737F-45CB-B68E-254E46348037}" destId="{F5ABB229-8D3B-4694-996A-96F23CF14429}" srcOrd="0" destOrd="0" presId="urn:microsoft.com/office/officeart/2005/8/layout/target3"/>
    <dgm:cxn modelId="{65E0AD52-AEE6-455C-82A8-8E207923A18C}" type="presParOf" srcId="{333A1088-737F-45CB-B68E-254E46348037}" destId="{F41139FD-01EE-4571-8B17-4FB00FC51163}" srcOrd="1" destOrd="0" presId="urn:microsoft.com/office/officeart/2005/8/layout/target3"/>
    <dgm:cxn modelId="{AC0EBF5A-8131-420D-A21B-1BF26051191B}" type="presParOf" srcId="{333A1088-737F-45CB-B68E-254E46348037}" destId="{D005CE8C-CC26-4C3E-AC11-E15060ECD759}" srcOrd="2" destOrd="0" presId="urn:microsoft.com/office/officeart/2005/8/layout/target3"/>
    <dgm:cxn modelId="{90BC99F7-8660-4BC6-B142-EA48A934E6CA}" type="presParOf" srcId="{333A1088-737F-45CB-B68E-254E46348037}" destId="{2C702D82-9B77-49B7-9568-BB8EB47C3372}" srcOrd="3" destOrd="0" presId="urn:microsoft.com/office/officeart/2005/8/layout/target3"/>
    <dgm:cxn modelId="{67941F1D-003E-46B6-8AFF-E4F09D00C1B3}" type="presParOf" srcId="{333A1088-737F-45CB-B68E-254E46348037}" destId="{A52A0455-90FF-4808-ABD0-F02540D31D5A}" srcOrd="4" destOrd="0" presId="urn:microsoft.com/office/officeart/2005/8/layout/target3"/>
    <dgm:cxn modelId="{BF696314-2FB0-4B4A-AD46-8C4EC07409EA}" type="presParOf" srcId="{333A1088-737F-45CB-B68E-254E46348037}" destId="{6140AFEC-043D-4C43-A2F9-D0F5331DF3A3}" srcOrd="5" destOrd="0" presId="urn:microsoft.com/office/officeart/2005/8/layout/target3"/>
    <dgm:cxn modelId="{93E4ADEC-E0BF-4473-A574-6DF09AE4CD59}" type="presParOf" srcId="{333A1088-737F-45CB-B68E-254E46348037}" destId="{9358AC05-5D7D-4327-9F80-1AD486AEA664}" srcOrd="6" destOrd="0" presId="urn:microsoft.com/office/officeart/2005/8/layout/target3"/>
    <dgm:cxn modelId="{3E17DDEE-42AB-4850-8160-F11F14474300}" type="presParOf" srcId="{333A1088-737F-45CB-B68E-254E46348037}" destId="{313FC574-E1CD-4FB4-B054-0B805CE0447D}" srcOrd="7" destOrd="0" presId="urn:microsoft.com/office/officeart/2005/8/layout/target3"/>
    <dgm:cxn modelId="{34DF0D09-2918-4224-B559-2849D3D02F9F}" type="presParOf" srcId="{333A1088-737F-45CB-B68E-254E46348037}" destId="{619D679B-A015-4ECF-8348-D1034C574F40}" srcOrd="8" destOrd="0" presId="urn:microsoft.com/office/officeart/2005/8/layout/target3"/>
    <dgm:cxn modelId="{1D12915F-A8FA-4F13-A56E-C95AB3419648}" type="presParOf" srcId="{333A1088-737F-45CB-B68E-254E46348037}" destId="{322283A8-4A27-4CDA-BAE3-F381106A9174}" srcOrd="9" destOrd="0" presId="urn:microsoft.com/office/officeart/2005/8/layout/target3"/>
    <dgm:cxn modelId="{7005515F-9E5E-4536-A0F9-FE4FCF088AD3}" type="presParOf" srcId="{333A1088-737F-45CB-B68E-254E46348037}" destId="{FFC9F71D-1B4F-4AD9-A4A6-86ADEFC8AF5C}" srcOrd="10" destOrd="0" presId="urn:microsoft.com/office/officeart/2005/8/layout/target3"/>
    <dgm:cxn modelId="{37AFE232-5FA2-4E7B-82FF-5ED3D849532C}" type="presParOf" srcId="{333A1088-737F-45CB-B68E-254E46348037}" destId="{25B08C86-7E15-44DC-BE7F-FFB55DD49D12}" srcOrd="11" destOrd="0" presId="urn:microsoft.com/office/officeart/2005/8/layout/target3"/>
    <dgm:cxn modelId="{157F5E1E-AD71-4FDD-B3D9-751DC5C60A93}" type="presParOf" srcId="{333A1088-737F-45CB-B68E-254E46348037}" destId="{76644BE8-9D7C-4C09-B250-3D10AF48CBB7}" srcOrd="12" destOrd="0" presId="urn:microsoft.com/office/officeart/2005/8/layout/target3"/>
    <dgm:cxn modelId="{61308547-EA9A-4D66-8D6A-E487EB794FF8}" type="presParOf" srcId="{333A1088-737F-45CB-B68E-254E46348037}" destId="{EE85B701-7295-41C0-BA7A-34D3756A2AE6}" srcOrd="13" destOrd="0" presId="urn:microsoft.com/office/officeart/2005/8/layout/target3"/>
    <dgm:cxn modelId="{F8F21527-0C56-4791-85AC-7A298613579A}" type="presParOf" srcId="{333A1088-737F-45CB-B68E-254E46348037}" destId="{8BEBB6EC-1DAA-4CAC-8A25-BC0FCBD5DBD5}" srcOrd="14" destOrd="0" presId="urn:microsoft.com/office/officeart/2005/8/layout/target3"/>
    <dgm:cxn modelId="{3928E2DF-746A-4002-8FBE-D5818A1916FC}" type="presParOf" srcId="{333A1088-737F-45CB-B68E-254E46348037}" destId="{AED2198E-93D5-4001-81B4-73124B309672}" srcOrd="15" destOrd="0" presId="urn:microsoft.com/office/officeart/2005/8/layout/target3"/>
    <dgm:cxn modelId="{8107673A-D248-4B06-BEBD-EE20A114269D}" type="presParOf" srcId="{333A1088-737F-45CB-B68E-254E46348037}" destId="{2BE915AB-18AA-4053-B92C-3BFC9ED204BB}" srcOrd="16" destOrd="0" presId="urn:microsoft.com/office/officeart/2005/8/layout/target3"/>
    <dgm:cxn modelId="{D4FED5D5-0324-48B1-99A2-79089D4C364A}" type="presParOf" srcId="{333A1088-737F-45CB-B68E-254E46348037}" destId="{6BB5E863-4638-4E1D-BFDE-399D028AC4ED}" srcOrd="17" destOrd="0" presId="urn:microsoft.com/office/officeart/2005/8/layout/target3"/>
    <dgm:cxn modelId="{586147B8-3D47-426F-BA79-25635C0F466E}" type="presParOf" srcId="{333A1088-737F-45CB-B68E-254E46348037}" destId="{5A5FFA88-C948-4069-8E93-59FA12366E83}" srcOrd="18" destOrd="0" presId="urn:microsoft.com/office/officeart/2005/8/layout/target3"/>
    <dgm:cxn modelId="{FC37EBB0-30A7-4A75-ACF3-F5D313B01A9D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4A5057-586B-4F18-BA67-764981A8F1BC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62E12-2212-427C-9B77-4BD282CEFC7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C10D5-65BF-4B06-AC18-4056CC15A2E2}" type="datetimeFigureOut">
              <a:rPr lang="cs-CZ" smtClean="0"/>
              <a:pPr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CF536-0EA7-4DD9-8FBE-D3A4911DF2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uycoms.com/pic/product/39/25725/Pro%20Keyboard.jpg" TargetMode="External"/><Relationship Id="rId2" Type="http://schemas.openxmlformats.org/officeDocument/2006/relationships/hyperlink" Target="http://www.ergonomics-info.com/image-files/microsoft-ergonomic-keyboar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3/34/Qwertz_cz.svg" TargetMode="External"/><Relationship Id="rId5" Type="http://schemas.openxmlformats.org/officeDocument/2006/relationships/hyperlink" Target="http://upload.wikimedia.org/wikipedia/commons/thumb/3/3a/Qwerty.svg/799px-Qwerty.svg.png" TargetMode="External"/><Relationship Id="rId4" Type="http://schemas.openxmlformats.org/officeDocument/2006/relationships/hyperlink" Target="http://www.seoconsultants.com/windows/keyboar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Informatika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Klávesnice(</a:t>
            </a:r>
            <a:r>
              <a:rPr lang="cs-CZ" b="1" dirty="0" err="1" smtClean="0">
                <a:solidFill>
                  <a:srgbClr val="FF0000"/>
                </a:solidFill>
              </a:rPr>
              <a:t>keyboard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  <a:br>
              <a:rPr lang="cs-CZ" b="1" dirty="0" smtClean="0">
                <a:solidFill>
                  <a:srgbClr val="FF0000"/>
                </a:solidFill>
              </a:rPr>
            </a:b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Výkladová část prezentace je zaměřena na seznámení s pojmy - klávesnice, typy, popis částí, názvy a </a:t>
            </a:r>
            <a:r>
              <a:rPr lang="cs-CZ" dirty="0" smtClean="0"/>
              <a:t>funkcí </a:t>
            </a:r>
            <a:r>
              <a:rPr lang="cs-CZ" dirty="0" smtClean="0"/>
              <a:t>důležitých kláves, jejich umístnění na klávesnici, rozdíly mezi CS a EN klávesnicí. </a:t>
            </a:r>
          </a:p>
          <a:p>
            <a:r>
              <a:rPr lang="cs-CZ" dirty="0" smtClean="0"/>
              <a:t>Cvičení lze využít při procvičování nových pojmů, opakování nebo zkoušení probraného učiva. Cvičení obsahuje řešení.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3548063"/>
            <a:ext cx="4964905" cy="330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09586">
            <a:off x="4290470" y="856576"/>
            <a:ext cx="4393191" cy="241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Klávesnice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3929090"/>
          </a:xfrm>
        </p:spPr>
        <p:txBody>
          <a:bodyPr>
            <a:normAutofit/>
          </a:bodyPr>
          <a:lstStyle/>
          <a:p>
            <a:r>
              <a:rPr lang="cs-CZ" dirty="0" smtClean="0"/>
              <a:t>Vstupní zařízení, periferie, HW</a:t>
            </a:r>
          </a:p>
          <a:p>
            <a:r>
              <a:rPr lang="cs-CZ" dirty="0" smtClean="0"/>
              <a:t>Zadávání textu, znaků, příkazů</a:t>
            </a:r>
            <a:r>
              <a:rPr lang="cs-CZ" dirty="0"/>
              <a:t> </a:t>
            </a:r>
            <a:r>
              <a:rPr lang="cs-CZ" dirty="0" smtClean="0"/>
              <a:t>a povelů</a:t>
            </a:r>
          </a:p>
          <a:p>
            <a:r>
              <a:rPr lang="cs-CZ" dirty="0" smtClean="0"/>
              <a:t>Typy:</a:t>
            </a:r>
          </a:p>
          <a:p>
            <a:pPr lvl="2">
              <a:buFont typeface="Wingdings" pitchFamily="2" charset="2"/>
              <a:buChar char="§"/>
            </a:pPr>
            <a:r>
              <a:rPr lang="cs-CZ" sz="3200" dirty="0" smtClean="0"/>
              <a:t> bezdrátová</a:t>
            </a:r>
          </a:p>
          <a:p>
            <a:pPr lvl="2">
              <a:buFont typeface="Wingdings" pitchFamily="2" charset="2"/>
              <a:buChar char="§"/>
            </a:pPr>
            <a:r>
              <a:rPr lang="cs-CZ" sz="3200" dirty="0" smtClean="0"/>
              <a:t>multimediální</a:t>
            </a:r>
          </a:p>
          <a:p>
            <a:pPr lvl="2">
              <a:buFont typeface="Wingdings" pitchFamily="2" charset="2"/>
              <a:buChar char="§"/>
            </a:pPr>
            <a:r>
              <a:rPr lang="cs-CZ" sz="3200" dirty="0" smtClean="0"/>
              <a:t>ergonomická,……</a:t>
            </a:r>
          </a:p>
          <a:p>
            <a:pPr lvl="3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86776" y="642918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Obr.1</a:t>
            </a:r>
            <a:endParaRPr lang="cs-CZ" sz="1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215338" y="6286520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Obr.2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Klávesnice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285992"/>
            <a:ext cx="9144000" cy="3115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aoblený obdélník 4"/>
          <p:cNvSpPr/>
          <p:nvPr/>
        </p:nvSpPr>
        <p:spPr>
          <a:xfrm>
            <a:off x="214282" y="3071810"/>
            <a:ext cx="5786478" cy="200026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000100" y="2500306"/>
            <a:ext cx="5000660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358082" y="3000372"/>
            <a:ext cx="1571636" cy="214314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6072198" y="2428868"/>
            <a:ext cx="1214446" cy="271464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1214414" y="5214950"/>
            <a:ext cx="285752" cy="28575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8286776" y="5214950"/>
            <a:ext cx="285752" cy="28575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214678" y="2143116"/>
            <a:ext cx="285752" cy="28575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</a:p>
        </p:txBody>
      </p:sp>
      <p:sp>
        <p:nvSpPr>
          <p:cNvPr id="12" name="Elipsa 11"/>
          <p:cNvSpPr/>
          <p:nvPr/>
        </p:nvSpPr>
        <p:spPr>
          <a:xfrm>
            <a:off x="6500826" y="2071678"/>
            <a:ext cx="285752" cy="28575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43042" y="5357826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alfanumerická(znaková)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29454" y="557214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numerická(číselná)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571604" y="1785926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funkční klávesy 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000628" y="1571612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řídící klávesy a kurzorové šipky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57158" y="1000108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části: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Klávesnice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Části : 1) alfanumerická(znaková)</a:t>
            </a:r>
          </a:p>
          <a:p>
            <a:pPr>
              <a:buNone/>
            </a:pPr>
            <a:r>
              <a:rPr lang="cs-CZ" dirty="0" smtClean="0"/>
              <a:t>               2) numerická(číselná)</a:t>
            </a:r>
          </a:p>
          <a:p>
            <a:pPr>
              <a:buNone/>
            </a:pPr>
            <a:r>
              <a:rPr lang="cs-CZ" dirty="0" smtClean="0"/>
              <a:t>               3) funkční klávesy </a:t>
            </a:r>
          </a:p>
          <a:p>
            <a:pPr>
              <a:buNone/>
            </a:pPr>
            <a:r>
              <a:rPr lang="cs-CZ" dirty="0" smtClean="0"/>
              <a:t>               4) řídící klávesy a kurzorové šipky</a:t>
            </a:r>
          </a:p>
          <a:p>
            <a:pPr>
              <a:buNone/>
            </a:pPr>
            <a:r>
              <a:rPr lang="cs-CZ" dirty="0" smtClean="0"/>
              <a:t>               5) multimediální klávesy          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Alfanumerická část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786058"/>
            <a:ext cx="4316993" cy="1558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Přímá spojovací šipka 5"/>
          <p:cNvCxnSpPr/>
          <p:nvPr/>
        </p:nvCxnSpPr>
        <p:spPr>
          <a:xfrm rot="10800000" flipV="1">
            <a:off x="6572264" y="3000372"/>
            <a:ext cx="571504" cy="35719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715140" y="2571744"/>
            <a:ext cx="2428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odeslání dat, potvrzení, </a:t>
            </a:r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 rot="5400000">
            <a:off x="6179355" y="2607463"/>
            <a:ext cx="642942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215074" y="171448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Backspace</a:t>
            </a:r>
            <a:r>
              <a:rPr lang="cs-CZ" dirty="0" smtClean="0"/>
              <a:t> - mazání </a:t>
            </a:r>
            <a:endParaRPr lang="cs-CZ" dirty="0"/>
          </a:p>
        </p:txBody>
      </p:sp>
      <p:cxnSp>
        <p:nvCxnSpPr>
          <p:cNvPr id="11" name="Přímá spojovací šipka 10"/>
          <p:cNvCxnSpPr/>
          <p:nvPr/>
        </p:nvCxnSpPr>
        <p:spPr>
          <a:xfrm rot="5400000">
            <a:off x="2322497" y="2820983"/>
            <a:ext cx="642942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1571604" y="3286124"/>
            <a:ext cx="1000132" cy="28734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1643042" y="3859216"/>
            <a:ext cx="928694" cy="21272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6200000" flipV="1">
            <a:off x="2358216" y="4429926"/>
            <a:ext cx="784230" cy="21431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5400000" flipH="1" flipV="1">
            <a:off x="2678893" y="4321975"/>
            <a:ext cx="785818" cy="42862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16200000" flipV="1">
            <a:off x="3929058" y="4714884"/>
            <a:ext cx="1214446" cy="714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rot="5400000" flipH="1" flipV="1">
            <a:off x="5608248" y="4321578"/>
            <a:ext cx="357190" cy="14367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rot="10800000">
            <a:off x="6144430" y="4214818"/>
            <a:ext cx="1570842" cy="121444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357158" y="2000240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posun kurzoru v textu,skok 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0" y="285749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velká písmena - zámek 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0" y="4143381"/>
            <a:ext cx="157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velká písmena,</a:t>
            </a:r>
          </a:p>
          <a:p>
            <a:r>
              <a:rPr lang="cs-CZ" dirty="0" smtClean="0"/>
              <a:t>horní znaky  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428728" y="5000636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 jinou klávesou    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000496" y="5429264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Mezerník  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572000" y="457200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Win</a:t>
            </a:r>
            <a:r>
              <a:rPr lang="cs-CZ" dirty="0" smtClean="0"/>
              <a:t> –nabídka Start  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572264" y="5500702"/>
            <a:ext cx="2571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Kontext – místní nabídka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26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Numerická část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28992" y="2143116"/>
            <a:ext cx="2357453" cy="3002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Přímá spojovací šipka 4"/>
          <p:cNvCxnSpPr/>
          <p:nvPr/>
        </p:nvCxnSpPr>
        <p:spPr>
          <a:xfrm>
            <a:off x="2500298" y="2571744"/>
            <a:ext cx="928694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85720" y="2143116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číselná klávesnice - zámek </a:t>
            </a:r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 rot="10800000">
            <a:off x="5429256" y="4572008"/>
            <a:ext cx="1285884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000760" y="4714884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odeslání dat, potvrzení,</a:t>
            </a:r>
          </a:p>
          <a:p>
            <a:r>
              <a:rPr lang="cs-CZ" dirty="0" smtClean="0"/>
              <a:t>(jako u alfanumerické kl.)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Řídící klávesy a kurzorové šipky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29058" y="2285992"/>
            <a:ext cx="1785950" cy="3718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Přímá spojovací šipka 4"/>
          <p:cNvCxnSpPr/>
          <p:nvPr/>
        </p:nvCxnSpPr>
        <p:spPr>
          <a:xfrm>
            <a:off x="3071802" y="2214554"/>
            <a:ext cx="928694" cy="43021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428596" y="171448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zkopíruje  obsah monitoru,</a:t>
            </a:r>
            <a:r>
              <a:rPr lang="cs-CZ" dirty="0" err="1" smtClean="0"/>
              <a:t>p.p</a:t>
            </a:r>
            <a:r>
              <a:rPr lang="cs-CZ" dirty="0" smtClean="0"/>
              <a:t>. </a:t>
            </a:r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3071802" y="3000372"/>
            <a:ext cx="928694" cy="43021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3286116" y="4073530"/>
            <a:ext cx="714380" cy="42704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rot="10800000" flipV="1">
            <a:off x="4857752" y="2357430"/>
            <a:ext cx="1714512" cy="9286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 flipV="1">
            <a:off x="5572132" y="4000504"/>
            <a:ext cx="71438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10800000">
            <a:off x="4786314" y="4143380"/>
            <a:ext cx="2000264" cy="78581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10800000" flipV="1">
            <a:off x="5572132" y="3429000"/>
            <a:ext cx="71438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642910" y="271462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přepis, vkládání znaků 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285984" y="428625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mazání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357950" y="1928802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skok na začátek </a:t>
            </a:r>
            <a:r>
              <a:rPr lang="cs-CZ" dirty="0" err="1" smtClean="0"/>
              <a:t>ř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715140" y="5000636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skok na konec </a:t>
            </a:r>
            <a:r>
              <a:rPr lang="cs-CZ" dirty="0" err="1" smtClean="0"/>
              <a:t>ř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286480" y="300037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přesuno</a:t>
            </a:r>
            <a:r>
              <a:rPr lang="cs-CZ" dirty="0" smtClean="0"/>
              <a:t> obrazovku nahoru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286480" y="4000504"/>
            <a:ext cx="2500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přesuno</a:t>
            </a:r>
            <a:r>
              <a:rPr lang="cs-CZ" dirty="0" smtClean="0"/>
              <a:t> obrazovku dolů</a:t>
            </a:r>
            <a:endParaRPr lang="cs-CZ" dirty="0"/>
          </a:p>
        </p:txBody>
      </p:sp>
      <p:cxnSp>
        <p:nvCxnSpPr>
          <p:cNvPr id="29" name="Přímá spojovací šipka 28"/>
          <p:cNvCxnSpPr/>
          <p:nvPr/>
        </p:nvCxnSpPr>
        <p:spPr>
          <a:xfrm flipV="1">
            <a:off x="3714744" y="5929330"/>
            <a:ext cx="714380" cy="42704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1357290" y="614364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přesun, pohyb kurzoru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3" grpId="0"/>
      <p:bldP spid="24" grpId="0"/>
      <p:bldP spid="25" grpId="0"/>
      <p:bldP spid="26" grpId="0"/>
      <p:bldP spid="27" grpId="0"/>
      <p:bldP spid="28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Funkční klávesy, </a:t>
            </a:r>
            <a:r>
              <a:rPr lang="cs-CZ" dirty="0" err="1" smtClean="0"/>
              <a:t>Esc</a:t>
            </a:r>
            <a:endParaRPr lang="cs-CZ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928934"/>
            <a:ext cx="7313532" cy="676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Přímá spojovací šipka 5"/>
          <p:cNvCxnSpPr/>
          <p:nvPr/>
        </p:nvCxnSpPr>
        <p:spPr>
          <a:xfrm rot="5400000" flipH="1" flipV="1">
            <a:off x="1036613" y="3963991"/>
            <a:ext cx="107157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85720" y="4572008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úniková kl., ruší operaci, návrat zpět</a:t>
            </a:r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 rot="16200000" flipV="1">
            <a:off x="4964115" y="4037017"/>
            <a:ext cx="1428760" cy="78423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214942" y="5214950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různé funkce v různých aplikacích</a:t>
            </a:r>
          </a:p>
          <a:p>
            <a:r>
              <a:rPr lang="cs-CZ" dirty="0" smtClean="0"/>
              <a:t>(př. F1, F10)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43174" y="1785926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nápověda</a:t>
            </a:r>
            <a:endParaRPr lang="cs-CZ" dirty="0"/>
          </a:p>
        </p:txBody>
      </p:sp>
      <p:cxnSp>
        <p:nvCxnSpPr>
          <p:cNvPr id="14" name="Přímá spojovací šipka 13"/>
          <p:cNvCxnSpPr/>
          <p:nvPr/>
        </p:nvCxnSpPr>
        <p:spPr>
          <a:xfrm rot="5400000">
            <a:off x="2285984" y="2285992"/>
            <a:ext cx="857256" cy="71438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6200000" flipH="1">
            <a:off x="6465107" y="2393149"/>
            <a:ext cx="857256" cy="50006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5786446" y="17859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hlavní nabídka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Cv</a:t>
            </a:r>
            <a:r>
              <a:rPr lang="cs-CZ" dirty="0" smtClean="0"/>
              <a:t>. – klávesnice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600200"/>
            <a:ext cx="8858312" cy="5257800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Klávesy F1 až F12 se nazývají………………………………........................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…………………………………………….. klávesnice slouží k zadávání čísel.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Klávesa pro „únik“ je označena na klávesnici jako…………………....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Klávesa pro mazání textu …………………….......................................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Klávesa pro potvrzení příkazu, výběru……………………………………….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Klávesa pro otevření nabídky Start…………………………………………….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Pro psaní velkých písmen můžu použít klávesu…………………………..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Po zmáčknutí klávesy………………….skočí kurzor na začátek řádku.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Číselnou klávesnici aktivuji klávesou………………………………………….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Pro psaní znaků používáme ………………………………………………..část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Cv</a:t>
            </a:r>
            <a:r>
              <a:rPr lang="cs-CZ" dirty="0" smtClean="0"/>
              <a:t>. – klávesnice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600200"/>
            <a:ext cx="8858312" cy="5257800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Klávesy F1 až F12 se nazývají………………………………........................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…………………………………………….. klávesnice slouží k zadávání čísel.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Klávesa pro „únik“ je označena na klávesnici jako…………………....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Klávesa pro mazání textu …………………….......................................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Klávesa pro potvrzení příkazu, výběru……………………………………….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Klávesa pro otevření nabídky Start…………………………………………….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Pro psaní velkých písmen můžu použít klávesu…………………………..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Po zmáčknutí klávesy………………….skočí kurzor na začátek řádku.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Číselnou klávesnici aktivuji klávesou………………………………………….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 smtClean="0"/>
              <a:t>Pro psaní znaků používáme ………………………………………………..část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0562" y="1428736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funkční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00100" y="1928802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Numerická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43702" y="2357430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</a:t>
            </a:r>
            <a:r>
              <a:rPr lang="cs-CZ" sz="2800" dirty="0" err="1" smtClean="0">
                <a:solidFill>
                  <a:srgbClr val="FF0000"/>
                </a:solidFill>
              </a:rPr>
              <a:t>Esc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29058" y="278605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Delete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</a:rPr>
              <a:t>Backspace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86380" y="3214686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Enter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29190" y="3643314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</a:t>
            </a:r>
            <a:r>
              <a:rPr lang="cs-CZ" sz="2800" dirty="0" err="1" smtClean="0">
                <a:solidFill>
                  <a:srgbClr val="FF0000"/>
                </a:solidFill>
              </a:rPr>
              <a:t>Win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57950" y="4071942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Shift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86116" y="457200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 </a:t>
            </a:r>
            <a:r>
              <a:rPr lang="cs-CZ" sz="2800" dirty="0" err="1" smtClean="0">
                <a:solidFill>
                  <a:srgbClr val="FF0000"/>
                </a:solidFill>
              </a:rPr>
              <a:t>Home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72066" y="492919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</a:t>
            </a:r>
            <a:r>
              <a:rPr lang="cs-CZ" sz="2800" dirty="0" err="1" smtClean="0">
                <a:solidFill>
                  <a:srgbClr val="FF0000"/>
                </a:solidFill>
              </a:rPr>
              <a:t>NumLock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14810" y="5429264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solidFill>
                  <a:srgbClr val="FF0000"/>
                </a:solidFill>
              </a:rPr>
              <a:t>  alfanumerickou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Cv</a:t>
            </a:r>
            <a:r>
              <a:rPr lang="cs-CZ" dirty="0" smtClean="0"/>
              <a:t>.- klávesnice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792"/>
          </a:xfrm>
        </p:spPr>
        <p:txBody>
          <a:bodyPr/>
          <a:lstStyle/>
          <a:p>
            <a:r>
              <a:rPr lang="cs-CZ" dirty="0" smtClean="0"/>
              <a:t>jaký význam, funkci mají klávesy: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643182"/>
            <a:ext cx="8358186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Elipsa 5"/>
          <p:cNvSpPr/>
          <p:nvPr/>
        </p:nvSpPr>
        <p:spPr>
          <a:xfrm>
            <a:off x="285720" y="2428868"/>
            <a:ext cx="285752" cy="28575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4857752" y="557214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857884" y="5429264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11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7" name="Přímá spojovací šipka 16"/>
          <p:cNvCxnSpPr>
            <a:stCxn id="44" idx="1"/>
          </p:cNvCxnSpPr>
          <p:nvPr/>
        </p:nvCxnSpPr>
        <p:spPr>
          <a:xfrm rot="16200000" flipV="1">
            <a:off x="6720375" y="5209722"/>
            <a:ext cx="440883" cy="45134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Elipsa 20"/>
          <p:cNvSpPr/>
          <p:nvPr/>
        </p:nvSpPr>
        <p:spPr>
          <a:xfrm>
            <a:off x="5214942" y="200024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12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22" name="Přímá spojovací šipka 21"/>
          <p:cNvCxnSpPr>
            <a:stCxn id="21" idx="4"/>
          </p:cNvCxnSpPr>
          <p:nvPr/>
        </p:nvCxnSpPr>
        <p:spPr>
          <a:xfrm rot="16200000" flipH="1">
            <a:off x="5339958" y="2768198"/>
            <a:ext cx="1000134" cy="60722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15" idx="0"/>
          </p:cNvCxnSpPr>
          <p:nvPr/>
        </p:nvCxnSpPr>
        <p:spPr>
          <a:xfrm rot="16200000" flipV="1">
            <a:off x="5018488" y="5411405"/>
            <a:ext cx="285752" cy="3571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Elipsa 29"/>
          <p:cNvSpPr/>
          <p:nvPr/>
        </p:nvSpPr>
        <p:spPr>
          <a:xfrm>
            <a:off x="6215074" y="1357298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13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31" name="Přímá spojovací šipka 30"/>
          <p:cNvCxnSpPr/>
          <p:nvPr/>
        </p:nvCxnSpPr>
        <p:spPr>
          <a:xfrm rot="5400000">
            <a:off x="7197345" y="2875357"/>
            <a:ext cx="857258" cy="25003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Elipsa 33"/>
          <p:cNvSpPr/>
          <p:nvPr/>
        </p:nvSpPr>
        <p:spPr>
          <a:xfrm>
            <a:off x="7500958" y="200024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14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35" name="Přímá spojovací šipka 34"/>
          <p:cNvCxnSpPr/>
          <p:nvPr/>
        </p:nvCxnSpPr>
        <p:spPr>
          <a:xfrm rot="5400000">
            <a:off x="5911461" y="2232415"/>
            <a:ext cx="857258" cy="25003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Elipsa 35"/>
          <p:cNvSpPr/>
          <p:nvPr/>
        </p:nvSpPr>
        <p:spPr>
          <a:xfrm>
            <a:off x="5500694" y="4000504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15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4071934" y="200024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16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38" name="Přímá spojovací šipka 37"/>
          <p:cNvCxnSpPr>
            <a:stCxn id="37" idx="5"/>
          </p:cNvCxnSpPr>
          <p:nvPr/>
        </p:nvCxnSpPr>
        <p:spPr>
          <a:xfrm rot="16200000" flipH="1">
            <a:off x="4465214" y="2643554"/>
            <a:ext cx="1012392" cy="70138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Elipsa 39"/>
          <p:cNvSpPr/>
          <p:nvPr/>
        </p:nvSpPr>
        <p:spPr>
          <a:xfrm>
            <a:off x="1214414" y="200024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17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41" name="Přímá spojovací šipka 40"/>
          <p:cNvCxnSpPr>
            <a:stCxn id="40" idx="4"/>
          </p:cNvCxnSpPr>
          <p:nvPr/>
        </p:nvCxnSpPr>
        <p:spPr>
          <a:xfrm rot="5400000">
            <a:off x="1339430" y="2732481"/>
            <a:ext cx="357193" cy="3571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Elipsa 42"/>
          <p:cNvSpPr/>
          <p:nvPr/>
        </p:nvSpPr>
        <p:spPr>
          <a:xfrm>
            <a:off x="8501058" y="5143512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18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Elipsa 43"/>
          <p:cNvSpPr/>
          <p:nvPr/>
        </p:nvSpPr>
        <p:spPr>
          <a:xfrm>
            <a:off x="7072330" y="557214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19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47" name="Přímá spojovací šipka 46"/>
          <p:cNvCxnSpPr>
            <a:stCxn id="16" idx="0"/>
          </p:cNvCxnSpPr>
          <p:nvPr/>
        </p:nvCxnSpPr>
        <p:spPr>
          <a:xfrm rot="5400000" flipH="1" flipV="1">
            <a:off x="5589993" y="4732744"/>
            <a:ext cx="1285883" cy="10715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Elipsa 50"/>
          <p:cNvSpPr/>
          <p:nvPr/>
        </p:nvSpPr>
        <p:spPr>
          <a:xfrm>
            <a:off x="8001024" y="5643578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2" name="Přímá spojovací šipka 51"/>
          <p:cNvCxnSpPr/>
          <p:nvPr/>
        </p:nvCxnSpPr>
        <p:spPr>
          <a:xfrm rot="16200000" flipV="1">
            <a:off x="6541775" y="4173869"/>
            <a:ext cx="1655330" cy="145147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Elipsa 53"/>
          <p:cNvSpPr/>
          <p:nvPr/>
        </p:nvSpPr>
        <p:spPr>
          <a:xfrm>
            <a:off x="3857620" y="557214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5" name="Elipsa 54"/>
          <p:cNvSpPr/>
          <p:nvPr/>
        </p:nvSpPr>
        <p:spPr>
          <a:xfrm>
            <a:off x="2714612" y="557214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6" name="Elipsa 55"/>
          <p:cNvSpPr/>
          <p:nvPr/>
        </p:nvSpPr>
        <p:spPr>
          <a:xfrm>
            <a:off x="1857356" y="6072206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7" name="Elipsa 56"/>
          <p:cNvSpPr/>
          <p:nvPr/>
        </p:nvSpPr>
        <p:spPr>
          <a:xfrm>
            <a:off x="1071538" y="5715016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8" name="Elipsa 57"/>
          <p:cNvSpPr/>
          <p:nvPr/>
        </p:nvSpPr>
        <p:spPr>
          <a:xfrm>
            <a:off x="214282" y="6000768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9" name="Elipsa 58"/>
          <p:cNvSpPr/>
          <p:nvPr/>
        </p:nvSpPr>
        <p:spPr>
          <a:xfrm>
            <a:off x="0" y="5000636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0" name="Elipsa 59"/>
          <p:cNvSpPr/>
          <p:nvPr/>
        </p:nvSpPr>
        <p:spPr>
          <a:xfrm>
            <a:off x="0" y="414338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1" name="Elipsa 60"/>
          <p:cNvSpPr/>
          <p:nvPr/>
        </p:nvSpPr>
        <p:spPr>
          <a:xfrm>
            <a:off x="0" y="307181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2" name="Elipsa 61"/>
          <p:cNvSpPr/>
          <p:nvPr/>
        </p:nvSpPr>
        <p:spPr>
          <a:xfrm>
            <a:off x="0" y="2214554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63" name="Přímá spojovací šipka 62"/>
          <p:cNvCxnSpPr>
            <a:stCxn id="54" idx="0"/>
          </p:cNvCxnSpPr>
          <p:nvPr/>
        </p:nvCxnSpPr>
        <p:spPr>
          <a:xfrm rot="5400000" flipH="1" flipV="1">
            <a:off x="4018355" y="5375686"/>
            <a:ext cx="357190" cy="3571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šipka 64"/>
          <p:cNvCxnSpPr/>
          <p:nvPr/>
        </p:nvCxnSpPr>
        <p:spPr>
          <a:xfrm rot="5400000" flipH="1" flipV="1">
            <a:off x="2839629" y="5375685"/>
            <a:ext cx="357190" cy="3571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šipka 65"/>
          <p:cNvCxnSpPr/>
          <p:nvPr/>
        </p:nvCxnSpPr>
        <p:spPr>
          <a:xfrm rot="16200000" flipV="1">
            <a:off x="1535886" y="5536422"/>
            <a:ext cx="857256" cy="21431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šipka 67"/>
          <p:cNvCxnSpPr>
            <a:stCxn id="57" idx="0"/>
          </p:cNvCxnSpPr>
          <p:nvPr/>
        </p:nvCxnSpPr>
        <p:spPr>
          <a:xfrm rot="16200000" flipV="1">
            <a:off x="1125117" y="5447123"/>
            <a:ext cx="500066" cy="3571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šipka 74"/>
          <p:cNvCxnSpPr>
            <a:stCxn id="58" idx="0"/>
          </p:cNvCxnSpPr>
          <p:nvPr/>
        </p:nvCxnSpPr>
        <p:spPr>
          <a:xfrm rot="5400000" flipH="1" flipV="1">
            <a:off x="339299" y="5411404"/>
            <a:ext cx="785818" cy="39291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ovací šipka 76"/>
          <p:cNvCxnSpPr>
            <a:stCxn id="59" idx="7"/>
          </p:cNvCxnSpPr>
          <p:nvPr/>
        </p:nvCxnSpPr>
        <p:spPr>
          <a:xfrm rot="5400000" flipH="1" flipV="1">
            <a:off x="554001" y="4781107"/>
            <a:ext cx="298009" cy="30844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ovací šipka 79"/>
          <p:cNvCxnSpPr/>
          <p:nvPr/>
        </p:nvCxnSpPr>
        <p:spPr>
          <a:xfrm flipV="1">
            <a:off x="642910" y="4357694"/>
            <a:ext cx="285752" cy="8369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ovací šipka 81"/>
          <p:cNvCxnSpPr>
            <a:stCxn id="61" idx="5"/>
          </p:cNvCxnSpPr>
          <p:nvPr/>
        </p:nvCxnSpPr>
        <p:spPr>
          <a:xfrm rot="16200000" flipH="1">
            <a:off x="589719" y="3518684"/>
            <a:ext cx="369447" cy="45131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šipka 87"/>
          <p:cNvCxnSpPr>
            <a:stCxn id="62" idx="5"/>
          </p:cNvCxnSpPr>
          <p:nvPr/>
        </p:nvCxnSpPr>
        <p:spPr>
          <a:xfrm rot="16200000" flipH="1">
            <a:off x="630653" y="2620495"/>
            <a:ext cx="95952" cy="2596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šipka 89"/>
          <p:cNvCxnSpPr>
            <a:stCxn id="43" idx="0"/>
          </p:cNvCxnSpPr>
          <p:nvPr/>
        </p:nvCxnSpPr>
        <p:spPr>
          <a:xfrm rot="16200000" flipV="1">
            <a:off x="8590373" y="4911355"/>
            <a:ext cx="357190" cy="10712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8143900" y="6581001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Obr.3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CV. - klávesnice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jaký význam, funkci mají klávesy: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1428728" y="2143116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428728" y="2786058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428728" y="342900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428728" y="4071942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428728" y="4714884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11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1428728" y="5357826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14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428728" y="6000768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16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14546" y="2357430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43108" y="3000372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14546" y="3643314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14546" y="4286256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14546" y="4929198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214546" y="5572140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214546" y="6286520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CV. – klávesnice-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r>
              <a:rPr lang="cs-CZ" dirty="0" smtClean="0"/>
              <a:t>jaký význam, funkci mají klávesy: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1428728" y="2143116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428728" y="2786058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428728" y="3429000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428728" y="4071942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428728" y="4714884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11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1428728" y="5357826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14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428728" y="6000768"/>
            <a:ext cx="642942" cy="57150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16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14546" y="2357430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43108" y="3000372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14546" y="3643314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14546" y="4286256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14546" y="4929198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214546" y="5572140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214546" y="6286520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285984" y="2143116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Úniková klávesa, krok zpět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285984" y="2786058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Zámek velká písmena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285984" y="3429000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Velká písmena, horní znaky na klávesách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285984" y="4071942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Otevře nabídku Start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285984" y="4714884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Mazání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285984" y="535782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Zámek číselné klávesnice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285984" y="6072206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Mazání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Přepínání klávesnic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357430"/>
            <a:ext cx="1571636" cy="180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Přímá spojovací čára 7"/>
          <p:cNvCxnSpPr/>
          <p:nvPr/>
        </p:nvCxnSpPr>
        <p:spPr>
          <a:xfrm rot="5400000">
            <a:off x="3286910" y="3571082"/>
            <a:ext cx="2428892" cy="1588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3357554" y="3357562"/>
            <a:ext cx="2357454" cy="1588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643174" y="3214686"/>
            <a:ext cx="642942" cy="52322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EN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28860" y="278605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+ &lt;Shift&gt;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214942" y="278605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+ &lt;Shift&gt;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71472" y="4714884"/>
            <a:ext cx="778674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Přepínání mezi klávesnicemi: </a:t>
            </a:r>
          </a:p>
          <a:p>
            <a:r>
              <a:rPr lang="cs-CZ" sz="3200" dirty="0" smtClean="0"/>
              <a:t>                                    1) Hlavní panel</a:t>
            </a:r>
          </a:p>
          <a:p>
            <a:r>
              <a:rPr lang="cs-CZ" sz="3200" dirty="0" smtClean="0"/>
              <a:t>                                    2) </a:t>
            </a:r>
            <a:r>
              <a:rPr lang="en-US" sz="3200" dirty="0" smtClean="0"/>
              <a:t>&lt;</a:t>
            </a:r>
            <a:r>
              <a:rPr lang="cs-CZ" sz="3200" dirty="0" smtClean="0"/>
              <a:t>Alt</a:t>
            </a:r>
            <a:r>
              <a:rPr lang="en-US" sz="3200" dirty="0" smtClean="0"/>
              <a:t> + Shift&gt;</a:t>
            </a:r>
            <a:endParaRPr lang="cs-CZ" sz="2400" dirty="0" smtClean="0"/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4572008"/>
            <a:ext cx="18573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ovéPole 17"/>
          <p:cNvSpPr txBox="1"/>
          <p:nvPr/>
        </p:nvSpPr>
        <p:spPr>
          <a:xfrm>
            <a:off x="5857884" y="3214686"/>
            <a:ext cx="642942" cy="52322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CS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CS – EN klávesnice</a:t>
            </a:r>
            <a:endParaRPr lang="cs-CZ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60769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4071942"/>
            <a:ext cx="603885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214282" y="1500174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Obr.4</a:t>
            </a:r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58" y="4071942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Obr.5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58082" y="4929198"/>
            <a:ext cx="642942" cy="52322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358082" y="2428868"/>
            <a:ext cx="642942" cy="52322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EN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obr.</a:t>
            </a:r>
            <a:r>
              <a:rPr lang="en-US" sz="1600" dirty="0" smtClean="0"/>
              <a:t>1]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-10-25]. Dostupný 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&lt; </a:t>
            </a:r>
            <a:r>
              <a:rPr lang="cs-CZ" sz="1600" u="sng" dirty="0" smtClean="0">
                <a:hlinkClick r:id="rId2"/>
              </a:rPr>
              <a:t>http://www.</a:t>
            </a:r>
            <a:r>
              <a:rPr lang="cs-CZ" sz="1600" u="sng" dirty="0" err="1" smtClean="0">
                <a:hlinkClick r:id="rId2"/>
              </a:rPr>
              <a:t>ergonomics</a:t>
            </a:r>
            <a:r>
              <a:rPr lang="cs-CZ" sz="1600" u="sng" dirty="0" smtClean="0">
                <a:hlinkClick r:id="rId2"/>
              </a:rPr>
              <a:t>-</a:t>
            </a:r>
            <a:r>
              <a:rPr lang="cs-CZ" sz="1600" u="sng" dirty="0" err="1" smtClean="0">
                <a:hlinkClick r:id="rId2"/>
              </a:rPr>
              <a:t>info.com</a:t>
            </a:r>
            <a:r>
              <a:rPr lang="cs-CZ" sz="1600" u="sng" dirty="0" smtClean="0">
                <a:hlinkClick r:id="rId2"/>
              </a:rPr>
              <a:t>/image-</a:t>
            </a:r>
            <a:r>
              <a:rPr lang="cs-CZ" sz="1600" u="sng" dirty="0" err="1" smtClean="0">
                <a:hlinkClick r:id="rId2"/>
              </a:rPr>
              <a:t>files</a:t>
            </a:r>
            <a:r>
              <a:rPr lang="cs-CZ" sz="1600" u="sng" dirty="0" smtClean="0">
                <a:hlinkClick r:id="rId2"/>
              </a:rPr>
              <a:t>/</a:t>
            </a:r>
            <a:r>
              <a:rPr lang="cs-CZ" sz="1600" u="sng" dirty="0" err="1" smtClean="0">
                <a:hlinkClick r:id="rId2"/>
              </a:rPr>
              <a:t>microsoft</a:t>
            </a:r>
            <a:r>
              <a:rPr lang="cs-CZ" sz="1600" u="sng" dirty="0" smtClean="0">
                <a:hlinkClick r:id="rId2"/>
              </a:rPr>
              <a:t>-</a:t>
            </a:r>
            <a:r>
              <a:rPr lang="cs-CZ" sz="1600" u="sng" dirty="0" err="1" smtClean="0">
                <a:hlinkClick r:id="rId2"/>
              </a:rPr>
              <a:t>ergonomic</a:t>
            </a:r>
            <a:r>
              <a:rPr lang="cs-CZ" sz="1600" u="sng" dirty="0" smtClean="0">
                <a:hlinkClick r:id="rId2"/>
              </a:rPr>
              <a:t>-</a:t>
            </a:r>
            <a:r>
              <a:rPr lang="cs-CZ" sz="1600" u="sng" dirty="0" err="1" smtClean="0">
                <a:hlinkClick r:id="rId2"/>
              </a:rPr>
              <a:t>keyboard.jpg</a:t>
            </a:r>
            <a:r>
              <a:rPr lang="cs-CZ" sz="1600" dirty="0" smtClean="0"/>
              <a:t> 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</a:t>
            </a:r>
            <a:r>
              <a:rPr lang="en-US" sz="1600" dirty="0" smtClean="0"/>
              <a:t>2]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-10-25]. Dostupný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&lt;</a:t>
            </a:r>
            <a:r>
              <a:rPr lang="cs-CZ" sz="1600" u="sng" dirty="0" smtClean="0">
                <a:hlinkClick r:id="rId3"/>
              </a:rPr>
              <a:t>http://www.</a:t>
            </a:r>
            <a:r>
              <a:rPr lang="cs-CZ" sz="1600" u="sng" dirty="0" err="1" smtClean="0">
                <a:hlinkClick r:id="rId3"/>
              </a:rPr>
              <a:t>buycoms.com</a:t>
            </a:r>
            <a:r>
              <a:rPr lang="cs-CZ" sz="1600" u="sng" dirty="0" smtClean="0">
                <a:hlinkClick r:id="rId3"/>
              </a:rPr>
              <a:t>/pic/</a:t>
            </a:r>
            <a:r>
              <a:rPr lang="cs-CZ" sz="1600" u="sng" dirty="0" err="1" smtClean="0">
                <a:hlinkClick r:id="rId3"/>
              </a:rPr>
              <a:t>product</a:t>
            </a:r>
            <a:r>
              <a:rPr lang="cs-CZ" sz="1600" u="sng" dirty="0" smtClean="0">
                <a:hlinkClick r:id="rId3"/>
              </a:rPr>
              <a:t>/39/25725/Pro%20Keyboard.jpg</a:t>
            </a:r>
            <a:r>
              <a:rPr lang="cs-CZ" sz="1600" dirty="0" smtClean="0"/>
              <a:t>  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obr.3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-10-25]. Dostupný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&lt; </a:t>
            </a:r>
            <a:r>
              <a:rPr lang="cs-CZ" sz="1600" u="sng" dirty="0" smtClean="0">
                <a:hlinkClick r:id="rId4"/>
              </a:rPr>
              <a:t>http://www.</a:t>
            </a:r>
            <a:r>
              <a:rPr lang="cs-CZ" sz="1600" u="sng" dirty="0" err="1" smtClean="0">
                <a:hlinkClick r:id="rId4"/>
              </a:rPr>
              <a:t>seoconsultants.com</a:t>
            </a:r>
            <a:r>
              <a:rPr lang="cs-CZ" sz="1600" u="sng" dirty="0" smtClean="0">
                <a:hlinkClick r:id="rId4"/>
              </a:rPr>
              <a:t>/</a:t>
            </a:r>
            <a:r>
              <a:rPr lang="cs-CZ" sz="1600" u="sng" dirty="0" err="1" smtClean="0">
                <a:hlinkClick r:id="rId4"/>
              </a:rPr>
              <a:t>windows</a:t>
            </a:r>
            <a:r>
              <a:rPr lang="cs-CZ" sz="1600" u="sng" dirty="0" smtClean="0">
                <a:hlinkClick r:id="rId4"/>
              </a:rPr>
              <a:t>/</a:t>
            </a:r>
            <a:r>
              <a:rPr lang="cs-CZ" sz="1600" u="sng" dirty="0" err="1" smtClean="0">
                <a:hlinkClick r:id="rId4"/>
              </a:rPr>
              <a:t>keyboard</a:t>
            </a:r>
            <a:r>
              <a:rPr lang="cs-CZ" sz="1600" u="sng" dirty="0" smtClean="0">
                <a:hlinkClick r:id="rId4"/>
              </a:rPr>
              <a:t>/#</a:t>
            </a:r>
            <a:r>
              <a:rPr lang="cs-CZ" sz="1600" u="sng" dirty="0" err="1" smtClean="0">
                <a:hlinkClick r:id="rId4"/>
              </a:rPr>
              <a:t>CtrlH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obr.4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-10-25].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&lt;</a:t>
            </a:r>
            <a:r>
              <a:rPr lang="cs-CZ" sz="1600" u="sng" dirty="0" smtClean="0">
                <a:hlinkClick r:id="rId5"/>
              </a:rPr>
              <a:t>http://upload.wikimedia.org/wikipedia/commons/thumb/3/3a/Qwerty.svg/799px-Qwerty.svg.png</a:t>
            </a:r>
            <a:r>
              <a:rPr lang="cs-CZ" sz="1600" u="sng" dirty="0" smtClean="0">
                <a:hlinkClick r:id="rId4"/>
              </a:rPr>
              <a:t>h</a:t>
            </a:r>
            <a:r>
              <a:rPr lang="en-US" sz="1600" dirty="0" smtClean="0"/>
              <a:t>&gt;.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obr.5</a:t>
            </a:r>
            <a:r>
              <a:rPr lang="en-US" sz="1600" dirty="0" smtClean="0"/>
              <a:t>] </a:t>
            </a:r>
            <a:r>
              <a:rPr lang="cs-CZ" sz="1600" dirty="0" smtClean="0"/>
              <a:t>[cit. 201</a:t>
            </a:r>
            <a:r>
              <a:rPr lang="en-US" sz="1600" dirty="0" smtClean="0"/>
              <a:t>1</a:t>
            </a:r>
            <a:r>
              <a:rPr lang="cs-CZ" sz="1600" dirty="0" smtClean="0"/>
              <a:t>-10-25].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&lt; </a:t>
            </a:r>
            <a:r>
              <a:rPr lang="cs-CZ" sz="1600" u="sng" dirty="0" smtClean="0">
                <a:hlinkClick r:id="rId6"/>
              </a:rPr>
              <a:t>http://upload.wikimedia.org/wikipedia/commons/3/34/Qwertz_cz.svg</a:t>
            </a:r>
            <a:r>
              <a:rPr lang="cs-CZ" sz="1600" dirty="0" smtClean="0"/>
              <a:t> </a:t>
            </a:r>
            <a:r>
              <a:rPr lang="en-US" sz="1600" dirty="0" smtClean="0"/>
              <a:t>&gt;.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1308</TotalTime>
  <Words>487</Words>
  <Application>Microsoft Office PowerPoint</Application>
  <PresentationFormat>Předvádění na obrazovce (4:3)</PresentationFormat>
  <Paragraphs>179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Informatika</vt:lpstr>
      <vt:lpstr>Anotace</vt:lpstr>
      <vt:lpstr>Klávesnice</vt:lpstr>
      <vt:lpstr>Klávesnice</vt:lpstr>
      <vt:lpstr>Klávesnice</vt:lpstr>
      <vt:lpstr>Alfanumerická část</vt:lpstr>
      <vt:lpstr>Numerická část</vt:lpstr>
      <vt:lpstr>Řídící klávesy a kurzorové šipky</vt:lpstr>
      <vt:lpstr>Funkční klávesy, Esc</vt:lpstr>
      <vt:lpstr>Cv. – klávesnice</vt:lpstr>
      <vt:lpstr>Cv. – klávesnice</vt:lpstr>
      <vt:lpstr>Cv.- klávesnice</vt:lpstr>
      <vt:lpstr>CV. - klávesnice</vt:lpstr>
      <vt:lpstr>CV. – klávesnice- řešení</vt:lpstr>
      <vt:lpstr>Přepínání klávesnic</vt:lpstr>
      <vt:lpstr>CS – EN klávesnice</vt:lpstr>
      <vt:lpstr>Zdroje,citace</vt:lpstr>
    </vt:vector>
  </TitlesOfParts>
  <Company>Uherský Ostroh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</dc:creator>
  <cp:lastModifiedBy>ZŠ Uh.Ostroh</cp:lastModifiedBy>
  <cp:revision>85</cp:revision>
  <dcterms:created xsi:type="dcterms:W3CDTF">2011-10-31T13:41:09Z</dcterms:created>
  <dcterms:modified xsi:type="dcterms:W3CDTF">2011-11-14T13:26:33Z</dcterms:modified>
</cp:coreProperties>
</file>