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notesMasterIdLst>
    <p:notesMasterId r:id="rId13"/>
  </p:notesMasterIdLst>
  <p:sldIdLst>
    <p:sldId id="332" r:id="rId3"/>
    <p:sldId id="317" r:id="rId4"/>
    <p:sldId id="316" r:id="rId5"/>
    <p:sldId id="326" r:id="rId6"/>
    <p:sldId id="320" r:id="rId7"/>
    <p:sldId id="323" r:id="rId8"/>
    <p:sldId id="322" r:id="rId9"/>
    <p:sldId id="330" r:id="rId10"/>
    <p:sldId id="329" r:id="rId11"/>
    <p:sldId id="33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CC"/>
    <a:srgbClr val="99FF33"/>
    <a:srgbClr val="00FFCC"/>
    <a:srgbClr val="FF00FF"/>
    <a:srgbClr val="CC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FD0F851-EC5A-4D38-B0AD-8093EC10F338}" styleName="Světlý styl 1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76554" autoAdjust="0"/>
  </p:normalViewPr>
  <p:slideViewPr>
    <p:cSldViewPr>
      <p:cViewPr varScale="1">
        <p:scale>
          <a:sx n="74" d="100"/>
          <a:sy n="74" d="100"/>
        </p:scale>
        <p:origin x="-125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6D25C4-AA01-4F4C-BA40-54A62A8FBC48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8F4104-0D6A-456E-AB6E-4CC1E9775A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69934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3179A-FA2E-4FDD-B520-6CB2FEA868E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C959D-71C8-4197-B580-863D79AB4DB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96661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3179A-FA2E-4FDD-B520-6CB2FEA868E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C959D-71C8-4197-B580-863D79AB4DB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6293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3179A-FA2E-4FDD-B520-6CB2FEA868E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C959D-71C8-4197-B580-863D79AB4DB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3283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3179A-FA2E-4FDD-B520-6CB2FEA868E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C959D-71C8-4197-B580-863D79AB4DB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81400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3179A-FA2E-4FDD-B520-6CB2FEA868E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C959D-71C8-4197-B580-863D79AB4DB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22958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3179A-FA2E-4FDD-B520-6CB2FEA868E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C959D-71C8-4197-B580-863D79AB4DB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37087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3179A-FA2E-4FDD-B520-6CB2FEA868E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C959D-71C8-4197-B580-863D79AB4DB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1941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3179A-FA2E-4FDD-B520-6CB2FEA868E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C959D-71C8-4197-B580-863D79AB4DB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03156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3179A-FA2E-4FDD-B520-6CB2FEA868E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C959D-71C8-4197-B580-863D79AB4DB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24488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3179A-FA2E-4FDD-B520-6CB2FEA868E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C959D-71C8-4197-B580-863D79AB4DB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96951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3179A-FA2E-4FDD-B520-6CB2FEA868E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C959D-71C8-4197-B580-863D79AB4DB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265470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3179A-FA2E-4FDD-B520-6CB2FEA868E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C959D-71C8-4197-B580-863D79AB4DB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16534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3179A-FA2E-4FDD-B520-6CB2FEA868E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C959D-71C8-4197-B580-863D79AB4DB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540644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3179A-FA2E-4FDD-B520-6CB2FEA868E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C959D-71C8-4197-B580-863D79AB4DB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404792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3179A-FA2E-4FDD-B520-6CB2FEA868E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C959D-71C8-4197-B580-863D79AB4DB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69465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3179A-FA2E-4FDD-B520-6CB2FEA868E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C959D-71C8-4197-B580-863D79AB4DB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495707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3179A-FA2E-4FDD-B520-6CB2FEA868E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C959D-71C8-4197-B580-863D79AB4DB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979970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3179A-FA2E-4FDD-B520-6CB2FEA868E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C959D-71C8-4197-B580-863D79AB4DB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154101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3179A-FA2E-4FDD-B520-6CB2FEA868E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C959D-71C8-4197-B580-863D79AB4DB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768931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3179A-FA2E-4FDD-B520-6CB2FEA868E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C959D-71C8-4197-B580-863D79AB4DB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979180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3179A-FA2E-4FDD-B520-6CB2FEA868E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C959D-71C8-4197-B580-863D79AB4DB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555913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3179A-FA2E-4FDD-B520-6CB2FEA868E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1C959D-71C8-4197-B580-863D79AB4DB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25967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43179A-FA2E-4FDD-B520-6CB2FEA868E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1C959D-71C8-4197-B580-863D79AB4DB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2882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43179A-FA2E-4FDD-B520-6CB2FEA868E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1C959D-71C8-4197-B580-863D79AB4DB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49937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microsoft.com/office/2007/relationships/hdphoto" Target="../media/hdphoto1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Pohádky – Zdeněk Miler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>
                <a:solidFill>
                  <a:prstClr val="black"/>
                </a:solidFill>
              </a:rPr>
              <a:t>Základní škola a Mateřská škola, Liberec, Barvířská 38/6, příspěvková organizace</a:t>
            </a:r>
            <a:endParaRPr lang="cs-CZ" sz="16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prstClr val="black"/>
                </a:solidFill>
              </a:rPr>
              <a:t>Název :      </a:t>
            </a:r>
            <a:r>
              <a:rPr lang="cs-CZ" sz="1600" b="1" dirty="0" smtClean="0">
                <a:solidFill>
                  <a:prstClr val="black"/>
                </a:solidFill>
              </a:rPr>
              <a:t>VY_32_inovace_10 Český jazyk a literatura – Na počátku prý stálo slovo</a:t>
            </a:r>
          </a:p>
          <a:p>
            <a:r>
              <a:rPr lang="cs-CZ" sz="1600" dirty="0" smtClean="0">
                <a:solidFill>
                  <a:prstClr val="black"/>
                </a:solidFill>
              </a:rPr>
              <a:t>Autor:        Iveta </a:t>
            </a:r>
            <a:r>
              <a:rPr lang="cs-CZ" sz="1600" dirty="0" err="1" smtClean="0">
                <a:solidFill>
                  <a:prstClr val="black"/>
                </a:solidFill>
              </a:rPr>
              <a:t>Loumová</a:t>
            </a:r>
            <a:endParaRPr lang="cs-CZ" sz="1600" dirty="0" smtClean="0">
              <a:solidFill>
                <a:prstClr val="black"/>
              </a:solidFill>
            </a:endParaRPr>
          </a:p>
          <a:p>
            <a:r>
              <a:rPr lang="cs-CZ" sz="1600" dirty="0" smtClean="0">
                <a:solidFill>
                  <a:prstClr val="black"/>
                </a:solidFill>
              </a:rPr>
              <a:t>Období:     </a:t>
            </a:r>
            <a:r>
              <a:rPr lang="cs-CZ" sz="1600" smtClean="0">
                <a:solidFill>
                  <a:prstClr val="black"/>
                </a:solidFill>
              </a:rPr>
              <a:t>Prosinec  2011</a:t>
            </a:r>
            <a:endParaRPr lang="cs-CZ" sz="1600" dirty="0" smtClean="0">
              <a:solidFill>
                <a:prstClr val="black"/>
              </a:solidFill>
            </a:endParaRPr>
          </a:p>
          <a:p>
            <a:r>
              <a:rPr lang="cs-CZ" sz="1600" dirty="0" smtClean="0">
                <a:solidFill>
                  <a:prstClr val="black"/>
                </a:solidFill>
              </a:rPr>
              <a:t>Věková skupina:      </a:t>
            </a:r>
            <a:r>
              <a:rPr lang="cs-CZ" sz="1600" dirty="0">
                <a:solidFill>
                  <a:prstClr val="black"/>
                </a:solidFill>
              </a:rPr>
              <a:t>6</a:t>
            </a:r>
            <a:r>
              <a:rPr lang="cs-CZ" sz="1600" dirty="0" smtClean="0">
                <a:solidFill>
                  <a:prstClr val="black"/>
                </a:solidFill>
              </a:rPr>
              <a:t>. ročník</a:t>
            </a:r>
          </a:p>
          <a:p>
            <a:r>
              <a:rPr lang="cs-CZ" sz="1600" dirty="0" smtClean="0">
                <a:solidFill>
                  <a:prstClr val="black"/>
                </a:solidFill>
              </a:rPr>
              <a:t>Tematická oblast:    </a:t>
            </a:r>
            <a:r>
              <a:rPr lang="cs-CZ" sz="1600" dirty="0">
                <a:solidFill>
                  <a:prstClr val="black"/>
                </a:solidFill>
              </a:rPr>
              <a:t>Č</a:t>
            </a:r>
            <a:r>
              <a:rPr lang="cs-CZ" sz="1600" dirty="0" smtClean="0">
                <a:solidFill>
                  <a:prstClr val="black"/>
                </a:solidFill>
              </a:rPr>
              <a:t>eský jazyk a literatura – epické žánry</a:t>
            </a:r>
          </a:p>
          <a:p>
            <a:r>
              <a:rPr lang="cs-CZ" sz="1600" dirty="0" smtClean="0">
                <a:solidFill>
                  <a:prstClr val="black"/>
                </a:solidFill>
              </a:rPr>
              <a:t>Anotace:    </a:t>
            </a:r>
            <a:r>
              <a:rPr lang="cs-CZ" sz="1600" dirty="0">
                <a:solidFill>
                  <a:prstClr val="black"/>
                </a:solidFill>
              </a:rPr>
              <a:t>Představení života a tvorby Z. Milera </a:t>
            </a:r>
            <a:r>
              <a:rPr lang="cs-CZ" sz="1600" dirty="0" smtClean="0">
                <a:solidFill>
                  <a:prstClr val="black"/>
                </a:solidFill>
              </a:rPr>
              <a:t>- tvůrce  </a:t>
            </a:r>
            <a:r>
              <a:rPr lang="cs-CZ" sz="1600" dirty="0">
                <a:solidFill>
                  <a:prstClr val="black"/>
                </a:solidFill>
              </a:rPr>
              <a:t>animovaných pohádek pro </a:t>
            </a:r>
            <a:r>
              <a:rPr lang="cs-CZ" sz="1600" dirty="0" smtClean="0">
                <a:solidFill>
                  <a:prstClr val="black"/>
                </a:solidFill>
              </a:rPr>
              <a:t>děti.</a:t>
            </a:r>
            <a:endParaRPr lang="cs-CZ" sz="16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7139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r>
              <a:rPr lang="cs-CZ" sz="4900" b="1" cap="all" spc="3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Pohádka - tajenka</a:t>
            </a:r>
            <a:endParaRPr lang="cs-CZ" dirty="0"/>
          </a:p>
        </p:txBody>
      </p:sp>
      <p:graphicFrame>
        <p:nvGraphicFramePr>
          <p:cNvPr id="3" name="Zástupný symbol pro obsah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97842448"/>
              </p:ext>
            </p:extLst>
          </p:nvPr>
        </p:nvGraphicFramePr>
        <p:xfrm>
          <a:off x="362276" y="1143704"/>
          <a:ext cx="8229595" cy="29159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748145"/>
                <a:gridCol w="748145"/>
                <a:gridCol w="748145"/>
                <a:gridCol w="748145"/>
                <a:gridCol w="748145"/>
                <a:gridCol w="748145"/>
                <a:gridCol w="748145"/>
                <a:gridCol w="748145"/>
                <a:gridCol w="748145"/>
                <a:gridCol w="765868"/>
                <a:gridCol w="730422"/>
              </a:tblGrid>
              <a:tr h="251474"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rowSpan="2"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6736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2.</a:t>
                      </a:r>
                      <a:endParaRPr lang="cs-CZ" b="1" dirty="0"/>
                    </a:p>
                  </a:txBody>
                  <a:tcPr>
                    <a:lnT w="12700" cmpd="sng">
                      <a:noFill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736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3.</a:t>
                      </a:r>
                      <a:endParaRPr lang="cs-CZ" b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8272">
                <a:tc>
                  <a:txBody>
                    <a:bodyPr/>
                    <a:lstStyle/>
                    <a:p>
                      <a:r>
                        <a:rPr lang="cs-CZ" b="1" dirty="0" smtClean="0"/>
                        <a:t>4.</a:t>
                      </a:r>
                      <a:endParaRPr lang="cs-CZ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42072">
                <a:tc>
                  <a:txBody>
                    <a:bodyPr/>
                    <a:lstStyle/>
                    <a:p>
                      <a:r>
                        <a:rPr lang="cs-CZ" b="1" dirty="0" smtClean="0"/>
                        <a:t>5.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 sz="2000" b="1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8768">
                <a:tc>
                  <a:txBody>
                    <a:bodyPr/>
                    <a:lstStyle/>
                    <a:p>
                      <a:r>
                        <a:rPr lang="cs-CZ" b="1" dirty="0" smtClean="0"/>
                        <a:t>6.</a:t>
                      </a:r>
                      <a:endParaRPr lang="cs-CZ" b="1" dirty="0"/>
                    </a:p>
                  </a:txBody>
                  <a:tcPr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1296">
                <a:tc>
                  <a:txBody>
                    <a:bodyPr/>
                    <a:lstStyle/>
                    <a:p>
                      <a:r>
                        <a:rPr lang="cs-CZ" b="1" dirty="0" smtClean="0"/>
                        <a:t>7.</a:t>
                      </a:r>
                      <a:endParaRPr lang="cs-CZ" b="1" dirty="0"/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2997" y="4248838"/>
            <a:ext cx="8588874" cy="2554545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pPr marL="342900" indent="-342900">
              <a:buAutoNum type="arabicPeriod"/>
            </a:pPr>
            <a:r>
              <a:rPr lang="cs-CZ" sz="2000" b="1" dirty="0" smtClean="0"/>
              <a:t>Soustava vyjadřovacích a sdělovacích prostředků vlastní určitému společenství</a:t>
            </a:r>
          </a:p>
          <a:p>
            <a:pPr marL="342900" indent="-342900">
              <a:buAutoNum type="arabicPeriod"/>
            </a:pPr>
            <a:r>
              <a:rPr lang="cs-CZ" sz="2000" b="1" dirty="0" smtClean="0"/>
              <a:t>Příjmení autora pohádky o Zlatovlásce</a:t>
            </a:r>
          </a:p>
          <a:p>
            <a:pPr marL="342900" indent="-342900">
              <a:buAutoNum type="arabicPeriod"/>
            </a:pPr>
            <a:r>
              <a:rPr lang="cs-CZ" sz="2000" b="1" dirty="0" smtClean="0"/>
              <a:t>Latinský termín pro přídavné jméno</a:t>
            </a:r>
          </a:p>
          <a:p>
            <a:pPr marL="342900" indent="-342900">
              <a:buAutoNum type="arabicPeriod"/>
            </a:pPr>
            <a:r>
              <a:rPr lang="cs-CZ" sz="2000" b="1" dirty="0" smtClean="0"/>
              <a:t>Literatura psaná veršem</a:t>
            </a:r>
          </a:p>
          <a:p>
            <a:pPr marL="342900" indent="-342900">
              <a:buAutoNum type="arabicPeriod"/>
            </a:pPr>
            <a:r>
              <a:rPr lang="cs-CZ" sz="2000" b="1" dirty="0" smtClean="0"/>
              <a:t>Autor veršované bajky Mlsná kráva</a:t>
            </a:r>
          </a:p>
          <a:p>
            <a:pPr marL="342900" indent="-342900">
              <a:buAutoNum type="arabicPeriod"/>
            </a:pPr>
            <a:r>
              <a:rPr lang="cs-CZ" sz="2000" b="1" dirty="0" smtClean="0"/>
              <a:t>Literární druh založený na vypravování příběhu</a:t>
            </a:r>
          </a:p>
          <a:p>
            <a:pPr marL="342900" indent="-342900">
              <a:buAutoNum type="arabicPeriod"/>
            </a:pPr>
            <a:r>
              <a:rPr lang="cs-CZ" sz="2000" b="1" dirty="0" smtClean="0"/>
              <a:t>Jak nazýváme pohádku?</a:t>
            </a:r>
            <a:endParaRPr lang="cs-CZ" sz="2000" b="1" dirty="0"/>
          </a:p>
        </p:txBody>
      </p:sp>
      <p:pic>
        <p:nvPicPr>
          <p:cNvPr id="1026" name="Picture 2" descr="C:\Users\Uživatel\AppData\Local\Microsoft\Windows\Temporary Internet Files\Content.IE5\1NGIJL8T\MC9004116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554560"/>
            <a:ext cx="1616075" cy="1943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5712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900" b="1" cap="all" spc="3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Pohádka - tajenka</a:t>
            </a:r>
            <a:endParaRPr lang="cs-CZ" dirty="0"/>
          </a:p>
        </p:txBody>
      </p:sp>
      <p:graphicFrame>
        <p:nvGraphicFramePr>
          <p:cNvPr id="3" name="Zástupný symbol pro obsah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35318125"/>
              </p:ext>
            </p:extLst>
          </p:nvPr>
        </p:nvGraphicFramePr>
        <p:xfrm>
          <a:off x="457203" y="1268760"/>
          <a:ext cx="8229595" cy="27736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748145"/>
                <a:gridCol w="748145"/>
                <a:gridCol w="748145"/>
                <a:gridCol w="748145"/>
                <a:gridCol w="748145"/>
                <a:gridCol w="748145"/>
                <a:gridCol w="748145"/>
                <a:gridCol w="748145"/>
                <a:gridCol w="748145"/>
                <a:gridCol w="748145"/>
                <a:gridCol w="748145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2.</a:t>
                      </a:r>
                      <a:endParaRPr lang="cs-CZ" b="1" dirty="0"/>
                    </a:p>
                  </a:txBody>
                  <a:tcPr>
                    <a:lnT w="12700" cmpd="sng">
                      <a:noFill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E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R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B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E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N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3.</a:t>
                      </a:r>
                      <a:endParaRPr lang="cs-CZ" b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A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D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J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E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K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T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I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V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U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M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4.</a:t>
                      </a:r>
                      <a:endParaRPr lang="cs-CZ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P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O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E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Z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I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E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0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5.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Ž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Á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Č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E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K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6.</a:t>
                      </a:r>
                      <a:endParaRPr lang="cs-CZ" b="1" dirty="0"/>
                    </a:p>
                  </a:txBody>
                  <a:tcPr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000" b="1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E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P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I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K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A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7.</a:t>
                      </a:r>
                      <a:endParaRPr lang="cs-CZ" b="1" dirty="0"/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B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Á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CH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O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R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K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A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0" y="4293096"/>
            <a:ext cx="8588874" cy="255454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marL="342900" indent="-342900">
              <a:buAutoNum type="arabicPeriod"/>
            </a:pPr>
            <a:r>
              <a:rPr lang="cs-CZ" sz="2000" b="1" dirty="0" smtClean="0"/>
              <a:t>Soustava vyjadřovacích a sdělovacích prostředků vlastní určitému společenství</a:t>
            </a:r>
          </a:p>
          <a:p>
            <a:pPr marL="342900" indent="-342900">
              <a:buAutoNum type="arabicPeriod"/>
            </a:pPr>
            <a:r>
              <a:rPr lang="cs-CZ" sz="2000" b="1" dirty="0" smtClean="0"/>
              <a:t>Příjmení autora pohádky o Zlatovlásce</a:t>
            </a:r>
          </a:p>
          <a:p>
            <a:pPr marL="342900" indent="-342900">
              <a:buAutoNum type="arabicPeriod"/>
            </a:pPr>
            <a:r>
              <a:rPr lang="cs-CZ" sz="2000" b="1" dirty="0" smtClean="0"/>
              <a:t>Latinský termín pro přídavné jméno</a:t>
            </a:r>
          </a:p>
          <a:p>
            <a:pPr marL="342900" indent="-342900">
              <a:buAutoNum type="arabicPeriod"/>
            </a:pPr>
            <a:r>
              <a:rPr lang="cs-CZ" sz="2000" b="1" dirty="0" smtClean="0"/>
              <a:t>Literatura psaná veršem</a:t>
            </a:r>
          </a:p>
          <a:p>
            <a:pPr marL="342900" indent="-342900">
              <a:buAutoNum type="arabicPeriod"/>
            </a:pPr>
            <a:r>
              <a:rPr lang="cs-CZ" sz="2000" b="1" dirty="0" smtClean="0"/>
              <a:t>Autor veršované bajky Mlsná kráva</a:t>
            </a:r>
          </a:p>
          <a:p>
            <a:pPr marL="342900" indent="-342900">
              <a:buAutoNum type="arabicPeriod"/>
            </a:pPr>
            <a:r>
              <a:rPr lang="cs-CZ" sz="2000" b="1" dirty="0" smtClean="0"/>
              <a:t>Literární druh založený na vypravování příběhu</a:t>
            </a:r>
          </a:p>
          <a:p>
            <a:pPr marL="342900" indent="-342900">
              <a:buAutoNum type="arabicPeriod"/>
            </a:pPr>
            <a:r>
              <a:rPr lang="cs-CZ" sz="2000" b="1" dirty="0" smtClean="0"/>
              <a:t>Jak nazýváme pohádku?</a:t>
            </a:r>
            <a:endParaRPr lang="cs-CZ" sz="2000" b="1" dirty="0"/>
          </a:p>
        </p:txBody>
      </p:sp>
      <p:pic>
        <p:nvPicPr>
          <p:cNvPr id="2050" name="Picture 2" descr="C:\Users\Uživatel\AppData\Local\Microsoft\Windows\Temporary Internet Files\Content.IE5\1NGIJL8T\MC9004116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725144"/>
            <a:ext cx="1616075" cy="1943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0956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900" b="1" cap="all" spc="3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Pohádka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 anchor="ctr">
            <a:normAutofit fontScale="92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sz="3600" b="1" dirty="0" smtClean="0"/>
              <a:t>Autorem animované pohádkové postavičky Krtečka je Zdeněk Miler</a:t>
            </a:r>
            <a:r>
              <a:rPr lang="cs-CZ" sz="3600" b="1" dirty="0"/>
              <a:t> </a:t>
            </a:r>
            <a:r>
              <a:rPr lang="cs-CZ" sz="3600" b="1" dirty="0" smtClean="0"/>
              <a:t>(český </a:t>
            </a:r>
            <a:r>
              <a:rPr lang="cs-CZ" sz="3600" b="1" dirty="0"/>
              <a:t>režisér a výtvarník animovaných filmů pro </a:t>
            </a:r>
            <a:r>
              <a:rPr lang="cs-CZ" sz="3600" b="1" dirty="0" smtClean="0"/>
              <a:t>děti).</a:t>
            </a:r>
          </a:p>
          <a:p>
            <a:pPr>
              <a:buFont typeface="Wingdings" pitchFamily="2" charset="2"/>
              <a:buChar char="Ø"/>
            </a:pPr>
            <a:r>
              <a:rPr lang="cs-CZ" sz="3600" b="1" dirty="0" smtClean="0"/>
              <a:t>Zemřel 30.11.2011 ve věku 90 let.</a:t>
            </a:r>
          </a:p>
          <a:p>
            <a:pPr>
              <a:buFont typeface="Wingdings" pitchFamily="2" charset="2"/>
              <a:buChar char="Ø"/>
            </a:pPr>
            <a:r>
              <a:rPr lang="cs-CZ" sz="3600" b="1" dirty="0" smtClean="0"/>
              <a:t>Svůj 1. film s Krtečkem natočil v r. 1957 pod názvem Krtek a kalhotky.</a:t>
            </a:r>
          </a:p>
          <a:p>
            <a:pPr>
              <a:buFont typeface="Wingdings" pitchFamily="2" charset="2"/>
              <a:buChar char="Ø"/>
            </a:pPr>
            <a:r>
              <a:rPr lang="cs-CZ" sz="2800" b="1" i="1" dirty="0" smtClean="0">
                <a:solidFill>
                  <a:srgbClr val="FF00FF"/>
                </a:solidFill>
              </a:rPr>
              <a:t>  Krtek je vlastně myš, nemá uši </a:t>
            </a:r>
          </a:p>
          <a:p>
            <a:pPr marL="0" indent="0">
              <a:buNone/>
            </a:pPr>
            <a:r>
              <a:rPr lang="cs-CZ" sz="2800" b="1" i="1" dirty="0" smtClean="0">
                <a:solidFill>
                  <a:srgbClr val="FF00FF"/>
                </a:solidFill>
              </a:rPr>
              <a:t>      ani barvy, nemá nic než čumák, tak</a:t>
            </a:r>
          </a:p>
          <a:p>
            <a:pPr marL="0" indent="0">
              <a:buNone/>
            </a:pPr>
            <a:r>
              <a:rPr lang="cs-CZ" sz="2800" b="1" i="1" dirty="0" smtClean="0">
                <a:solidFill>
                  <a:srgbClr val="FF00FF"/>
                </a:solidFill>
              </a:rPr>
              <a:t>      mu Zdeněk Miler udělal </a:t>
            </a:r>
          </a:p>
          <a:p>
            <a:pPr marL="0" indent="0">
              <a:buNone/>
            </a:pPr>
            <a:r>
              <a:rPr lang="cs-CZ" sz="2800" b="1" i="1" dirty="0">
                <a:solidFill>
                  <a:srgbClr val="FF00FF"/>
                </a:solidFill>
              </a:rPr>
              <a:t> </a:t>
            </a:r>
            <a:r>
              <a:rPr lang="cs-CZ" sz="2800" b="1" i="1" dirty="0" smtClean="0">
                <a:solidFill>
                  <a:srgbClr val="FF00FF"/>
                </a:solidFill>
              </a:rPr>
              <a:t>    alespoň červený nos.</a:t>
            </a:r>
          </a:p>
          <a:p>
            <a:pPr marL="0" indent="0">
              <a:buNone/>
            </a:pPr>
            <a:r>
              <a:rPr lang="cs-CZ" sz="3600" b="1" dirty="0" smtClean="0"/>
              <a:t>    </a:t>
            </a:r>
            <a:endParaRPr lang="cs-CZ" sz="3600" b="1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052736"/>
            <a:ext cx="9252520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09183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900" b="1" cap="all" spc="3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Pohádka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427984" y="1340768"/>
            <a:ext cx="4716016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</a:rPr>
              <a:t>Zdeněk Miler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 smtClean="0"/>
              <a:t>Narodil se  v Kladně, studoval Vysokou školu uměleckoprůmyslovou , kterou přerušila 2. svět. </a:t>
            </a:r>
            <a:r>
              <a:rPr lang="cs-CZ" sz="3200" b="1" dirty="0"/>
              <a:t>v</a:t>
            </a:r>
            <a:r>
              <a:rPr lang="cs-CZ" sz="3200" b="1" dirty="0" smtClean="0"/>
              <a:t>álka. 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 smtClean="0"/>
              <a:t>Po válce přešel do </a:t>
            </a:r>
            <a:r>
              <a:rPr lang="cs-CZ" sz="3200" b="1" dirty="0" err="1" smtClean="0"/>
              <a:t>barandovského</a:t>
            </a:r>
            <a:r>
              <a:rPr lang="cs-CZ" sz="3200" b="1" dirty="0" smtClean="0"/>
              <a:t> studia Jiřího Trnky Bratři v triku, jemuž vymyslel i logo. </a:t>
            </a:r>
            <a:endParaRPr lang="cs-CZ" sz="3200" b="1" dirty="0"/>
          </a:p>
        </p:txBody>
      </p:sp>
      <p:pic>
        <p:nvPicPr>
          <p:cNvPr id="3074" name="Picture 2" descr="C:\Users\Uživatel\AppData\Local\Microsoft\Windows\Temporary Internet Files\Content.IE5\0MX729P7\MP90044829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3064" y="2420888"/>
            <a:ext cx="2639317" cy="39706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0956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900" b="1" cap="all" spc="3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Pohádka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1916832"/>
            <a:ext cx="8316416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endParaRPr lang="cs-CZ" sz="3200" b="1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 smtClean="0"/>
              <a:t>Pokračoval jako výtvarník, </a:t>
            </a:r>
          </a:p>
          <a:p>
            <a:r>
              <a:rPr lang="cs-CZ" sz="3200" b="1" dirty="0" smtClean="0"/>
              <a:t>     ilustrátor, scenárista a režisér.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sz="3200" b="1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 smtClean="0"/>
              <a:t>Pohádky o Krtečkovi  </a:t>
            </a:r>
          </a:p>
          <a:p>
            <a:r>
              <a:rPr lang="cs-CZ" sz="3200" b="1" dirty="0" smtClean="0"/>
              <a:t>     tvoří  50 filmů, např. </a:t>
            </a:r>
            <a:r>
              <a:rPr lang="cs-CZ" sz="3200" b="1" i="1" dirty="0" smtClean="0">
                <a:solidFill>
                  <a:srgbClr val="CC00CC"/>
                </a:solidFill>
              </a:rPr>
              <a:t>Krtek malířem</a:t>
            </a:r>
            <a:r>
              <a:rPr lang="cs-CZ" sz="3200" b="1" i="1" dirty="0" smtClean="0">
                <a:solidFill>
                  <a:srgbClr val="CC00CC"/>
                </a:solidFill>
              </a:rPr>
              <a:t>, Krtek </a:t>
            </a:r>
            <a:r>
              <a:rPr lang="cs-CZ" sz="3200" b="1" i="1" dirty="0" smtClean="0">
                <a:solidFill>
                  <a:srgbClr val="CC00CC"/>
                </a:solidFill>
              </a:rPr>
              <a:t>a</a:t>
            </a:r>
          </a:p>
          <a:p>
            <a:r>
              <a:rPr lang="cs-CZ" sz="3200" b="1" i="1" dirty="0">
                <a:solidFill>
                  <a:srgbClr val="CC00CC"/>
                </a:solidFill>
              </a:rPr>
              <a:t> </a:t>
            </a:r>
            <a:r>
              <a:rPr lang="cs-CZ" sz="3200" b="1" i="1" dirty="0" smtClean="0">
                <a:solidFill>
                  <a:srgbClr val="CC00CC"/>
                </a:solidFill>
              </a:rPr>
              <a:t>    autíčko, Krtek na poušti</a:t>
            </a:r>
            <a:r>
              <a:rPr lang="cs-CZ" sz="3200" b="1" i="1" dirty="0">
                <a:solidFill>
                  <a:srgbClr val="CC00CC"/>
                </a:solidFill>
              </a:rPr>
              <a:t>,</a:t>
            </a:r>
            <a:r>
              <a:rPr lang="cs-CZ" sz="3200" b="1" i="1" dirty="0" smtClean="0">
                <a:solidFill>
                  <a:srgbClr val="CC00CC"/>
                </a:solidFill>
              </a:rPr>
              <a:t> Krtek o víkendu</a:t>
            </a:r>
            <a:r>
              <a:rPr lang="cs-CZ" sz="3200" b="1" dirty="0" smtClean="0"/>
              <a:t>. </a:t>
            </a:r>
          </a:p>
          <a:p>
            <a:endParaRPr lang="cs-CZ" sz="3200" b="1" dirty="0"/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 smtClean="0"/>
              <a:t>V roce 2006 získal od prezidenta medaili Za zásluhy. </a:t>
            </a:r>
          </a:p>
        </p:txBody>
      </p:sp>
      <p:pic>
        <p:nvPicPr>
          <p:cNvPr id="4098" name="Picture 2" descr="C:\Users\Uživatel\AppData\Local\Microsoft\Windows\Temporary Internet Files\Content.IE5\1NGIJL8T\MC9000288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628800"/>
            <a:ext cx="2808312" cy="2651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322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900" b="1" cap="all" spc="3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Pohádka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404664"/>
            <a:ext cx="9001000" cy="63094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                        </a:t>
            </a:r>
            <a:endParaRPr lang="cs-CZ" sz="3200" b="1" dirty="0">
              <a:solidFill>
                <a:srgbClr val="FF0000"/>
              </a:solidFill>
            </a:endParaRPr>
          </a:p>
          <a:p>
            <a:endParaRPr lang="cs-CZ" sz="3200" b="1" dirty="0" smtClean="0">
              <a:solidFill>
                <a:srgbClr val="FF0000"/>
              </a:solidFill>
            </a:endParaRPr>
          </a:p>
          <a:p>
            <a:r>
              <a:rPr lang="cs-CZ" sz="3600" b="1" dirty="0" smtClean="0">
                <a:solidFill>
                  <a:srgbClr val="FF0000"/>
                </a:solidFill>
              </a:rPr>
              <a:t>Nejznámější </a:t>
            </a:r>
            <a:r>
              <a:rPr lang="cs-CZ" sz="3600" b="1" dirty="0">
                <a:solidFill>
                  <a:srgbClr val="FF0000"/>
                </a:solidFill>
              </a:rPr>
              <a:t>pohádkové </a:t>
            </a:r>
            <a:r>
              <a:rPr lang="cs-CZ" sz="3600" b="1" dirty="0" smtClean="0">
                <a:solidFill>
                  <a:srgbClr val="FF0000"/>
                </a:solidFill>
              </a:rPr>
              <a:t> filmy:</a:t>
            </a:r>
          </a:p>
          <a:p>
            <a:r>
              <a:rPr lang="cs-CZ" b="1" dirty="0" smtClean="0"/>
              <a:t>                                                                                        </a:t>
            </a:r>
            <a:r>
              <a:rPr lang="cs-CZ" sz="3600" b="1" dirty="0" smtClean="0"/>
              <a:t>O </a:t>
            </a:r>
            <a:r>
              <a:rPr lang="cs-CZ" sz="3600" b="1" dirty="0"/>
              <a:t>Červené </a:t>
            </a:r>
            <a:r>
              <a:rPr lang="cs-CZ" sz="3600" b="1" dirty="0" smtClean="0"/>
              <a:t>karkulce</a:t>
            </a:r>
            <a:endParaRPr lang="cs-CZ" sz="3600" b="1" dirty="0"/>
          </a:p>
          <a:p>
            <a:pPr marL="457200" indent="-457200">
              <a:buFont typeface="Wingdings" pitchFamily="2" charset="2"/>
              <a:buChar char="Ø"/>
            </a:pPr>
            <a:endParaRPr lang="cs-CZ" sz="3600" b="1" dirty="0" smtClean="0"/>
          </a:p>
          <a:p>
            <a:pPr marL="457200" indent="-457200">
              <a:buFont typeface="Wingdings" pitchFamily="2" charset="2"/>
              <a:buChar char="Ø"/>
            </a:pPr>
            <a:endParaRPr lang="cs-CZ" sz="1600" b="1" dirty="0" smtClean="0"/>
          </a:p>
          <a:p>
            <a:r>
              <a:rPr lang="cs-CZ" sz="3600" b="1" dirty="0" smtClean="0"/>
              <a:t> O </a:t>
            </a:r>
            <a:r>
              <a:rPr lang="cs-CZ" sz="3600" b="1" dirty="0"/>
              <a:t>kohoutkovi a </a:t>
            </a:r>
            <a:r>
              <a:rPr lang="cs-CZ" sz="3600" b="1" dirty="0" smtClean="0"/>
              <a:t>slepičce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sz="1600" b="1" dirty="0" smtClean="0"/>
          </a:p>
          <a:p>
            <a:pPr marL="457200" indent="-457200">
              <a:buFont typeface="Wingdings" pitchFamily="2" charset="2"/>
              <a:buChar char="Ø"/>
            </a:pPr>
            <a:endParaRPr lang="cs-CZ" sz="1600" b="1" dirty="0" smtClean="0"/>
          </a:p>
          <a:p>
            <a:r>
              <a:rPr lang="cs-CZ" sz="1600" b="1" dirty="0" smtClean="0"/>
              <a:t>                                                                 </a:t>
            </a:r>
          </a:p>
          <a:p>
            <a:r>
              <a:rPr lang="cs-CZ" sz="1600" b="1" dirty="0"/>
              <a:t> </a:t>
            </a:r>
            <a:r>
              <a:rPr lang="cs-CZ" sz="1600" b="1" dirty="0" smtClean="0"/>
              <a:t>                                                                        </a:t>
            </a:r>
            <a:r>
              <a:rPr lang="cs-CZ" sz="3600" b="1" dirty="0" smtClean="0"/>
              <a:t>O štěňátku</a:t>
            </a:r>
          </a:p>
          <a:p>
            <a:endParaRPr lang="cs-CZ" sz="1600" b="1" dirty="0"/>
          </a:p>
          <a:p>
            <a:endParaRPr lang="cs-CZ" sz="1600" b="1" dirty="0" smtClean="0"/>
          </a:p>
          <a:p>
            <a:endParaRPr lang="cs-CZ" sz="1600" b="1" dirty="0" smtClean="0"/>
          </a:p>
          <a:p>
            <a:endParaRPr lang="cs-CZ" sz="1600" b="1" dirty="0"/>
          </a:p>
          <a:p>
            <a:endParaRPr lang="cs-CZ" sz="1600" b="1" dirty="0"/>
          </a:p>
          <a:p>
            <a:r>
              <a:rPr lang="cs-CZ" sz="1600" b="1" dirty="0" smtClean="0"/>
              <a:t>                                                        </a:t>
            </a:r>
          </a:p>
        </p:txBody>
      </p:sp>
      <p:pic>
        <p:nvPicPr>
          <p:cNvPr id="1027" name="Picture 3" descr="C:\Users\Uživatel\AppData\Local\Microsoft\Windows\Temporary Internet Files\Content.IE5\PKQLHWH4\MC9004123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0364" y="2420888"/>
            <a:ext cx="1282700" cy="1911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C:\Users\Uživatel\AppData\Local\Microsoft\Windows\Temporary Internet Files\Content.IE5\XP98KUCS\MP90044659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0022" y="4519964"/>
            <a:ext cx="1681562" cy="2177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Uživatel\AppData\Local\Microsoft\Windows\Temporary Internet Files\Content.IE5\1NGIJL8T\MC900441411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5" y="3997076"/>
            <a:ext cx="2717007" cy="2717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9018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900" b="1" cap="all" spc="3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Krteček</a:t>
            </a:r>
            <a:endParaRPr lang="cs-CZ" sz="40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3891" y="2132856"/>
            <a:ext cx="1963963" cy="19814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5890" y="2885381"/>
            <a:ext cx="2736304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6022" y="1628800"/>
            <a:ext cx="2744462" cy="21602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4764" y="2885381"/>
            <a:ext cx="2845296" cy="23389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5688" y="4603422"/>
            <a:ext cx="2808312" cy="1652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7296" y="4184494"/>
            <a:ext cx="3086746" cy="19615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139" y="4150978"/>
            <a:ext cx="2268252" cy="17000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3" name="Picture 11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920" y="144015"/>
            <a:ext cx="8784976" cy="19888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4" name="Picture 12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9433" y="1436661"/>
            <a:ext cx="6882471" cy="56205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75325"/>
            <a:ext cx="1080120" cy="1121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1331640" y="2708919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1" name="Minus 1040"/>
          <p:cNvSpPr/>
          <p:nvPr/>
        </p:nvSpPr>
        <p:spPr>
          <a:xfrm rot="2947193" flipH="1">
            <a:off x="1163392" y="2597489"/>
            <a:ext cx="926389" cy="527208"/>
          </a:xfrm>
          <a:prstGeom prst="mathMinus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Minus 58"/>
          <p:cNvSpPr/>
          <p:nvPr/>
        </p:nvSpPr>
        <p:spPr>
          <a:xfrm rot="830829" flipH="1">
            <a:off x="1528229" y="2011255"/>
            <a:ext cx="926389" cy="527208"/>
          </a:xfrm>
          <a:prstGeom prst="mathMinus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Minus 59"/>
          <p:cNvSpPr/>
          <p:nvPr/>
        </p:nvSpPr>
        <p:spPr>
          <a:xfrm rot="5934833" flipH="1">
            <a:off x="308654" y="2697892"/>
            <a:ext cx="926389" cy="527208"/>
          </a:xfrm>
          <a:prstGeom prst="mathMinus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Minus 60"/>
          <p:cNvSpPr/>
          <p:nvPr/>
        </p:nvSpPr>
        <p:spPr>
          <a:xfrm rot="19870496" flipH="1">
            <a:off x="-283682" y="2138267"/>
            <a:ext cx="926389" cy="527208"/>
          </a:xfrm>
          <a:prstGeom prst="mathMinus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Minus 61"/>
          <p:cNvSpPr/>
          <p:nvPr/>
        </p:nvSpPr>
        <p:spPr>
          <a:xfrm rot="2397881" flipH="1">
            <a:off x="-169773" y="1161265"/>
            <a:ext cx="926389" cy="527208"/>
          </a:xfrm>
          <a:prstGeom prst="mathMinus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Minus 62"/>
          <p:cNvSpPr/>
          <p:nvPr/>
        </p:nvSpPr>
        <p:spPr>
          <a:xfrm rot="5027906" flipH="1">
            <a:off x="547643" y="776805"/>
            <a:ext cx="926389" cy="527208"/>
          </a:xfrm>
          <a:prstGeom prst="mathMinus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Minus 63"/>
          <p:cNvSpPr/>
          <p:nvPr/>
        </p:nvSpPr>
        <p:spPr>
          <a:xfrm rot="19859646" flipH="1">
            <a:off x="1491273" y="1276477"/>
            <a:ext cx="926389" cy="527208"/>
          </a:xfrm>
          <a:prstGeom prst="mathMinus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9957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25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5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775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0"/>
                            </p:stCondLst>
                            <p:childTnLst>
                              <p:par>
                                <p:cTn id="35" presetID="42" presetClass="entr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2250"/>
                            </p:stCondLst>
                            <p:childTnLst>
                              <p:par>
                                <p:cTn id="41" presetID="42" presetClass="entr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4500"/>
                            </p:stCondLst>
                            <p:childTnLst>
                              <p:par>
                                <p:cTn id="47" presetID="42" presetClass="entr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1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000"/>
                            </p:stCondLst>
                            <p:childTnLst>
                              <p:par>
                                <p:cTn id="60" presetID="42" presetClass="exit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1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3250"/>
                            </p:stCondLst>
                            <p:childTnLst>
                              <p:par>
                                <p:cTn id="66" presetID="42" presetClass="exit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7" dur="10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5" dur="20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900" b="1" cap="all" spc="3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Krteček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Clr>
                <a:srgbClr val="CC00CC"/>
              </a:buClr>
              <a:buFont typeface="Wingdings" pitchFamily="2" charset="2"/>
              <a:buChar char="q"/>
            </a:pPr>
            <a:endParaRPr lang="cs-CZ" sz="3600" b="1" dirty="0" smtClean="0"/>
          </a:p>
          <a:p>
            <a:pPr>
              <a:buClr>
                <a:srgbClr val="CC00CC"/>
              </a:buClr>
              <a:buFont typeface="Wingdings" pitchFamily="2" charset="2"/>
              <a:buChar char="q"/>
            </a:pPr>
            <a:r>
              <a:rPr lang="cs-CZ" sz="3600" b="1" dirty="0" smtClean="0"/>
              <a:t>Jakou zajímavost o Krtečkovi jsi zjistil/a?</a:t>
            </a:r>
            <a:endParaRPr lang="cs-CZ" sz="3600" b="1" dirty="0"/>
          </a:p>
          <a:p>
            <a:pPr>
              <a:buClr>
                <a:srgbClr val="CC00CC"/>
              </a:buClr>
              <a:buFont typeface="Wingdings" pitchFamily="2" charset="2"/>
              <a:buChar char="q"/>
            </a:pPr>
            <a:r>
              <a:rPr lang="cs-CZ" sz="3600" b="1" dirty="0" smtClean="0"/>
              <a:t>Jakým způsobem komunikuje?</a:t>
            </a: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5234" y="3501008"/>
            <a:ext cx="9144000" cy="39330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73" y="3356992"/>
            <a:ext cx="9144000" cy="39330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5234" y="3425932"/>
            <a:ext cx="9179233" cy="39330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29409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5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5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528" y="1268760"/>
            <a:ext cx="8640960" cy="21852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solidFill>
                  <a:prstClr val="black"/>
                </a:solidFill>
              </a:rPr>
              <a:t>Zdroj </a:t>
            </a:r>
            <a:r>
              <a:rPr lang="cs-CZ" sz="1400" dirty="0">
                <a:solidFill>
                  <a:prstClr val="black"/>
                </a:solidFill>
              </a:rPr>
              <a:t>obrázků: </a:t>
            </a:r>
            <a:endParaRPr lang="cs-CZ" sz="1400" dirty="0" smtClean="0">
              <a:solidFill>
                <a:prstClr val="black"/>
              </a:solidFill>
            </a:endParaRPr>
          </a:p>
          <a:p>
            <a:r>
              <a:rPr lang="cs-CZ" sz="1400" dirty="0" smtClean="0">
                <a:solidFill>
                  <a:prstClr val="black"/>
                </a:solidFill>
              </a:rPr>
              <a:t>Galerie </a:t>
            </a:r>
            <a:r>
              <a:rPr lang="cs-CZ" sz="1400" dirty="0">
                <a:solidFill>
                  <a:prstClr val="black"/>
                </a:solidFill>
              </a:rPr>
              <a:t>Microsoft Office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4108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_Motiv systému Office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3_Motiv systému Office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2262</TotalTime>
  <Words>416</Words>
  <Application>Microsoft Office PowerPoint</Application>
  <PresentationFormat>Předvádění na obrazovce (4:3)</PresentationFormat>
  <Paragraphs>133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2_Motiv systému Office</vt:lpstr>
      <vt:lpstr>3_Motiv systému Office</vt:lpstr>
      <vt:lpstr>Pohádky – Zdeněk Miler</vt:lpstr>
      <vt:lpstr>Pohádka - tajenka</vt:lpstr>
      <vt:lpstr>Pohádka - tajenka</vt:lpstr>
      <vt:lpstr>Pohádka</vt:lpstr>
      <vt:lpstr>Pohádka</vt:lpstr>
      <vt:lpstr>Pohádka</vt:lpstr>
      <vt:lpstr>Pohádka</vt:lpstr>
      <vt:lpstr>Krteček</vt:lpstr>
      <vt:lpstr>Krteček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Pohádky - Z. Miler</dc:title>
  <dc:creator>Uživatel</dc:creator>
  <cp:lastModifiedBy>Uživatel</cp:lastModifiedBy>
  <cp:revision>413</cp:revision>
  <dcterms:created xsi:type="dcterms:W3CDTF">2011-09-26T11:26:48Z</dcterms:created>
  <dcterms:modified xsi:type="dcterms:W3CDTF">2013-04-08T10:05:56Z</dcterms:modified>
</cp:coreProperties>
</file>