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89" r:id="rId2"/>
    <p:sldId id="287" r:id="rId3"/>
    <p:sldId id="265" r:id="rId4"/>
    <p:sldId id="279" r:id="rId5"/>
    <p:sldId id="281" r:id="rId6"/>
    <p:sldId id="283" r:id="rId7"/>
    <p:sldId id="284" r:id="rId8"/>
    <p:sldId id="280" r:id="rId9"/>
    <p:sldId id="29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1D9F4-0A93-4988-9B34-1ED0DD84BDA3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A23A52-AFE1-4A81-A823-EFA6A68256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974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A23A52-AFE1-4A81-A823-EFA6A682569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41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138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015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19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033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435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671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077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707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6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498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501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111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Bájesloví – 1. část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</a:rPr>
              <a:t>VY_32_inovace_11 Český jazyk a literatura </a:t>
            </a:r>
            <a:r>
              <a:rPr lang="cs-CZ" sz="1600" b="1" dirty="0">
                <a:solidFill>
                  <a:prstClr val="black"/>
                </a:solidFill>
              </a:rPr>
              <a:t>– </a:t>
            </a:r>
            <a:r>
              <a:rPr lang="cs-CZ" sz="1600" b="1" dirty="0" smtClean="0">
                <a:solidFill>
                  <a:prstClr val="black"/>
                </a:solidFill>
              </a:rPr>
              <a:t>Na počátku prý stálo slovo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Autor:        Iveta </a:t>
            </a:r>
            <a:r>
              <a:rPr lang="cs-CZ" sz="1600" dirty="0" err="1" smtClean="0">
                <a:solidFill>
                  <a:prstClr val="black"/>
                </a:solidFill>
              </a:rPr>
              <a:t>Loumová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Období:     </a:t>
            </a:r>
            <a:r>
              <a:rPr lang="cs-CZ" sz="1600" smtClean="0">
                <a:solidFill>
                  <a:prstClr val="black"/>
                </a:solidFill>
              </a:rPr>
              <a:t>Únor  2012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Věková skupina:      </a:t>
            </a:r>
            <a:r>
              <a:rPr lang="cs-CZ" sz="1600" dirty="0">
                <a:solidFill>
                  <a:prstClr val="black"/>
                </a:solidFill>
              </a:rPr>
              <a:t>6</a:t>
            </a:r>
            <a:r>
              <a:rPr lang="cs-CZ" sz="1600" dirty="0" smtClean="0">
                <a:solidFill>
                  <a:prstClr val="black"/>
                </a:solidFill>
              </a:rPr>
              <a:t>. ročník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Tematická oblast:    </a:t>
            </a:r>
            <a:r>
              <a:rPr lang="cs-CZ" sz="1600" dirty="0">
                <a:solidFill>
                  <a:prstClr val="black"/>
                </a:solidFill>
              </a:rPr>
              <a:t>Č</a:t>
            </a:r>
            <a:r>
              <a:rPr lang="cs-CZ" sz="1600" dirty="0" smtClean="0">
                <a:solidFill>
                  <a:prstClr val="black"/>
                </a:solidFill>
              </a:rPr>
              <a:t>eský jazyk a literatura– epické žánry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Anotace:    </a:t>
            </a:r>
            <a:r>
              <a:rPr lang="cs-CZ" sz="1600" dirty="0">
                <a:solidFill>
                  <a:prstClr val="black"/>
                </a:solidFill>
              </a:rPr>
              <a:t>Představení  řeckého </a:t>
            </a:r>
            <a:r>
              <a:rPr lang="cs-CZ" sz="1600" dirty="0" smtClean="0">
                <a:solidFill>
                  <a:prstClr val="black"/>
                </a:solidFill>
              </a:rPr>
              <a:t>bájesloví</a:t>
            </a:r>
            <a:r>
              <a:rPr lang="cs-CZ" sz="1600" dirty="0">
                <a:solidFill>
                  <a:prstClr val="black"/>
                </a:solidFill>
              </a:rPr>
              <a:t>.</a:t>
            </a:r>
          </a:p>
          <a:p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6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Mytologie - bájesloví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1368152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cs-CZ" sz="12800" b="1" dirty="0" smtClean="0"/>
          </a:p>
          <a:p>
            <a:pPr marL="0" indent="0">
              <a:buNone/>
            </a:pPr>
            <a:endParaRPr lang="cs-CZ" sz="12800" b="1" dirty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/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/>
              <a:t>    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chemeClr val="accent1"/>
                </a:solidFill>
              </a:rPr>
              <a:t>       </a:t>
            </a:r>
            <a:r>
              <a:rPr lang="cs-CZ" sz="14400" b="1" dirty="0" smtClean="0">
                <a:solidFill>
                  <a:schemeClr val="accent1"/>
                </a:solidFill>
              </a:rPr>
              <a:t>Soubor mýtů ( bájí ) určitého národa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44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r>
              <a:rPr lang="cs-CZ" sz="14400" b="1" dirty="0" smtClean="0"/>
              <a:t> Mýtus ( báje ) je umělý nebo lidový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4400" b="1" dirty="0"/>
              <a:t> </a:t>
            </a:r>
            <a:r>
              <a:rPr lang="cs-CZ" sz="14400" b="1" dirty="0" smtClean="0"/>
              <a:t>    epický útvar z dávných dob.</a:t>
            </a:r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r>
              <a:rPr lang="cs-CZ" sz="14400" b="1" dirty="0" smtClean="0"/>
              <a:t> Pro naši kulturu je významná mytologie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4400" b="1" dirty="0"/>
              <a:t> </a:t>
            </a:r>
            <a:r>
              <a:rPr lang="cs-CZ" sz="14400" b="1" dirty="0" smtClean="0"/>
              <a:t>    řecká, hebrejská, mezopotámská, 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4400" b="1" dirty="0"/>
              <a:t> </a:t>
            </a:r>
            <a:r>
              <a:rPr lang="cs-CZ" sz="14400" b="1" dirty="0" smtClean="0"/>
              <a:t>    egyptská.</a:t>
            </a:r>
          </a:p>
          <a:p>
            <a:pPr marL="0" indent="0">
              <a:buNone/>
            </a:pPr>
            <a:r>
              <a:rPr lang="cs-CZ" sz="14400" b="1" dirty="0"/>
              <a:t> </a:t>
            </a:r>
            <a:r>
              <a:rPr lang="cs-CZ" sz="14400" b="1" dirty="0" smtClean="0"/>
              <a:t>    </a:t>
            </a:r>
          </a:p>
          <a:p>
            <a:pPr marL="0" indent="0">
              <a:buNone/>
            </a:pPr>
            <a:endParaRPr lang="cs-CZ" sz="11200" b="1" dirty="0" smtClean="0">
              <a:solidFill>
                <a:srgbClr val="0000CC"/>
              </a:solidFill>
            </a:endParaRP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sz="2800" b="1" dirty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88311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Mytologie - bájesloví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648072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cs-CZ" sz="12800" b="1" dirty="0" smtClean="0"/>
          </a:p>
          <a:p>
            <a:pPr marL="0" indent="0">
              <a:buNone/>
            </a:pPr>
            <a:endParaRPr lang="cs-CZ" sz="12800" b="1" dirty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/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/>
              <a:t>    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11200" b="1" dirty="0" smtClean="0">
                <a:solidFill>
                  <a:schemeClr val="accent1"/>
                </a:solidFill>
              </a:rPr>
              <a:t>Soubor mýtů ( bájí ) určitého národa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12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r>
              <a:rPr lang="cs-CZ" sz="11200" b="1" dirty="0" smtClean="0"/>
              <a:t> Mýtus ( báje ) je umělý nebo lidový epický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útvar z dávných dob.</a:t>
            </a:r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12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r>
              <a:rPr lang="cs-CZ" sz="11200" b="1" dirty="0" smtClean="0"/>
              <a:t> Lidé si v něm vypravovali o vzniku světa,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přírodních jevech, životě bohů a činech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hrdinů, kteří bojovali s nadpřirozenými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bytostmi.</a:t>
            </a:r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1200" b="1" dirty="0" smtClean="0"/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r>
              <a:rPr lang="cs-CZ" sz="11200" b="1" dirty="0" smtClean="0"/>
              <a:t> Pro naši kulturu je významná mytologie řecká,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hebrejská, mezopotámská, egyptská.</a:t>
            </a:r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endParaRPr lang="cs-CZ" sz="12800" b="1" dirty="0"/>
          </a:p>
          <a:p>
            <a:pPr marL="0" indent="0">
              <a:buNone/>
            </a:pPr>
            <a:endParaRPr lang="cs-CZ" sz="12800" b="1" dirty="0" smtClean="0"/>
          </a:p>
          <a:p>
            <a:pPr marL="0" indent="0">
              <a:buNone/>
            </a:pPr>
            <a:endParaRPr lang="cs-CZ" sz="1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sz="2800" b="1" dirty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1" y="3501008"/>
            <a:ext cx="50405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EPIKA – založena </a:t>
            </a:r>
          </a:p>
          <a:p>
            <a:r>
              <a:rPr lang="cs-CZ" sz="4400" b="1" dirty="0" smtClean="0">
                <a:solidFill>
                  <a:srgbClr val="002060"/>
                </a:solidFill>
              </a:rPr>
              <a:t>na vypravování děje.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1" y="2072073"/>
            <a:ext cx="547260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b="1" dirty="0" smtClean="0">
              <a:solidFill>
                <a:srgbClr val="002060"/>
              </a:solidFill>
            </a:endParaRPr>
          </a:p>
          <a:p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smtClean="0">
                <a:solidFill>
                  <a:srgbClr val="002060"/>
                </a:solidFill>
              </a:rPr>
              <a:t> </a:t>
            </a:r>
          </a:p>
          <a:p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smtClean="0">
                <a:solidFill>
                  <a:srgbClr val="002060"/>
                </a:solidFill>
              </a:rPr>
              <a:t>LYRIKA – zachycení pocitů, dojmů, nálad.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70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Mytologie - bájesloví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/>
              <a:t>             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chemeClr val="accent1"/>
                </a:solidFill>
              </a:rPr>
              <a:t>           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>
                <a:solidFill>
                  <a:schemeClr val="accent1"/>
                </a:solidFill>
              </a:rPr>
              <a:t> </a:t>
            </a:r>
            <a:r>
              <a:rPr lang="cs-CZ" sz="12800" b="1" dirty="0" smtClean="0">
                <a:solidFill>
                  <a:schemeClr val="accent1"/>
                </a:solidFill>
              </a:rPr>
              <a:t>             </a:t>
            </a:r>
            <a:r>
              <a:rPr lang="cs-CZ" sz="11200" b="1" dirty="0" smtClean="0">
                <a:solidFill>
                  <a:schemeClr val="accent1"/>
                </a:solidFill>
              </a:rPr>
              <a:t>Soubor mýtů ( bájí ) určitého národa</a:t>
            </a:r>
          </a:p>
          <a:p>
            <a:pPr>
              <a:buClr>
                <a:schemeClr val="accent6"/>
              </a:buClr>
              <a:buFont typeface="Wingdings" pitchFamily="2" charset="2"/>
              <a:buChar char="q"/>
            </a:pPr>
            <a:r>
              <a:rPr lang="cs-CZ" sz="11200" b="1" dirty="0" smtClean="0"/>
              <a:t>     Pro naši kulturu je významná mytologie řecká,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/>
              <a:t> </a:t>
            </a:r>
            <a:r>
              <a:rPr lang="cs-CZ" sz="11200" b="1" dirty="0" smtClean="0"/>
              <a:t>        hebrejská, mezopotámská, egyptská.</a:t>
            </a:r>
          </a:p>
          <a:p>
            <a:pPr marL="0" indent="0">
              <a:buNone/>
            </a:pPr>
            <a:r>
              <a:rPr lang="cs-CZ" sz="11200" b="1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1200" b="1" u="sng" dirty="0" smtClean="0">
                <a:solidFill>
                  <a:srgbClr val="0000CC"/>
                </a:solidFill>
              </a:rPr>
              <a:t>Starověká řecká literatura </a:t>
            </a:r>
            <a:r>
              <a:rPr lang="cs-CZ" sz="11200" b="1" dirty="0" smtClean="0"/>
              <a:t>– eposy </a:t>
            </a:r>
            <a:r>
              <a:rPr lang="cs-CZ" sz="11200" b="1" dirty="0" err="1" smtClean="0"/>
              <a:t>Ílias</a:t>
            </a:r>
            <a:r>
              <a:rPr lang="cs-CZ" sz="11200" b="1" dirty="0" smtClean="0"/>
              <a:t> </a:t>
            </a:r>
          </a:p>
          <a:p>
            <a:pPr marL="0" indent="0">
              <a:buNone/>
            </a:pPr>
            <a:r>
              <a:rPr lang="cs-CZ" sz="11200" b="1" dirty="0" smtClean="0"/>
              <a:t>     a Odyssea</a:t>
            </a:r>
          </a:p>
          <a:p>
            <a:pPr marL="0" indent="0">
              <a:buNone/>
            </a:pPr>
            <a:r>
              <a:rPr lang="cs-CZ" sz="11200" b="1" dirty="0"/>
              <a:t> </a:t>
            </a:r>
            <a:endParaRPr lang="cs-CZ" sz="11200" b="1" dirty="0" smtClean="0"/>
          </a:p>
          <a:p>
            <a:pPr>
              <a:buFont typeface="Wingdings" pitchFamily="2" charset="2"/>
              <a:buChar char="Ø"/>
            </a:pPr>
            <a:r>
              <a:rPr lang="cs-CZ" sz="11200" b="1" u="sng" dirty="0" smtClean="0">
                <a:solidFill>
                  <a:srgbClr val="0000CC"/>
                </a:solidFill>
              </a:rPr>
              <a:t>Hebrejská literatura </a:t>
            </a:r>
            <a:r>
              <a:rPr lang="cs-CZ" sz="11200" b="1" dirty="0" smtClean="0"/>
              <a:t>– hebrejská bible, která se  </a:t>
            </a:r>
          </a:p>
          <a:p>
            <a:pPr marL="0" indent="0">
              <a:buNone/>
            </a:pPr>
            <a:r>
              <a:rPr lang="cs-CZ" sz="11200" b="1" dirty="0" smtClean="0"/>
              <a:t>     stala součástí křesťanské bible tzv. Písma svatého</a:t>
            </a:r>
            <a:r>
              <a:rPr lang="cs-CZ" sz="11200" b="1" dirty="0"/>
              <a:t>.</a:t>
            </a:r>
            <a:endParaRPr lang="cs-CZ" sz="11200" b="1" dirty="0" smtClean="0"/>
          </a:p>
          <a:p>
            <a:pPr>
              <a:buFont typeface="Wingdings" pitchFamily="2" charset="2"/>
              <a:buChar char="Ø"/>
            </a:pPr>
            <a:endParaRPr lang="cs-CZ" sz="11200" b="1" dirty="0" smtClean="0"/>
          </a:p>
          <a:p>
            <a:pPr>
              <a:buFont typeface="Wingdings" pitchFamily="2" charset="2"/>
              <a:buChar char="Ø"/>
            </a:pPr>
            <a:r>
              <a:rPr lang="cs-CZ" sz="11200" b="1" u="sng" dirty="0" smtClean="0">
                <a:solidFill>
                  <a:srgbClr val="0000CC"/>
                </a:solidFill>
              </a:rPr>
              <a:t>Mezopotámská literatura </a:t>
            </a:r>
            <a:r>
              <a:rPr lang="cs-CZ" sz="11200" b="1" dirty="0" smtClean="0"/>
              <a:t>– Epos o </a:t>
            </a:r>
            <a:r>
              <a:rPr lang="cs-CZ" sz="11200" b="1" dirty="0" err="1" smtClean="0"/>
              <a:t>Gilgamešovi</a:t>
            </a:r>
            <a:endParaRPr lang="cs-CZ" sz="11200" b="1" dirty="0" smtClean="0"/>
          </a:p>
          <a:p>
            <a:pPr>
              <a:buFont typeface="Wingdings" pitchFamily="2" charset="2"/>
              <a:buChar char="Ø"/>
            </a:pPr>
            <a:r>
              <a:rPr lang="cs-CZ" sz="11200" b="1" u="sng" dirty="0" smtClean="0">
                <a:solidFill>
                  <a:srgbClr val="0000CC"/>
                </a:solidFill>
              </a:rPr>
              <a:t>Egyptská literatura </a:t>
            </a:r>
            <a:r>
              <a:rPr lang="cs-CZ" sz="11200" b="1" dirty="0" smtClean="0"/>
              <a:t>– životopis  </a:t>
            </a:r>
            <a:r>
              <a:rPr lang="cs-CZ" sz="11200" b="1" dirty="0" err="1" smtClean="0"/>
              <a:t>Sinuhet</a:t>
            </a:r>
            <a:endParaRPr lang="cs-CZ" sz="11200" b="1" dirty="0"/>
          </a:p>
          <a:p>
            <a:pPr marL="0" indent="0">
              <a:buNone/>
            </a:pPr>
            <a:endParaRPr lang="cs-CZ" sz="11200" b="1" dirty="0" smtClean="0"/>
          </a:p>
          <a:p>
            <a:pPr marL="0" indent="0">
              <a:buNone/>
            </a:pPr>
            <a:endParaRPr lang="cs-CZ" sz="11200" b="1" dirty="0"/>
          </a:p>
          <a:p>
            <a:pPr marL="0" indent="0">
              <a:buNone/>
            </a:pPr>
            <a:endParaRPr lang="cs-CZ" sz="11200" b="1" dirty="0" smtClean="0"/>
          </a:p>
          <a:p>
            <a:pPr marL="0" indent="0">
              <a:buNone/>
            </a:pPr>
            <a:r>
              <a:rPr lang="cs-CZ" sz="11200" b="1" dirty="0" smtClean="0"/>
              <a:t> </a:t>
            </a:r>
            <a:endParaRPr lang="cs-CZ" sz="11200" b="1" dirty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b="1" dirty="0"/>
          </a:p>
        </p:txBody>
      </p:sp>
      <p:pic>
        <p:nvPicPr>
          <p:cNvPr id="1027" name="Picture 3" descr="C:\Users\Uživatel\AppData\Local\Microsoft\Windows\Temporary Internet Files\Content.IE5\VE8VLRBH\MP9004037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72906"/>
            <a:ext cx="5256583" cy="5182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26589" y="1696452"/>
            <a:ext cx="2981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Acropolis</a:t>
            </a:r>
            <a:r>
              <a:rPr lang="cs-CZ" sz="3200" b="1" dirty="0" smtClean="0">
                <a:solidFill>
                  <a:schemeClr val="bg1"/>
                </a:solidFill>
              </a:rPr>
              <a:t>, Řecko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33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Mytologie - bájesloví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/>
              <a:t> 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/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/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/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/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/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u="sng" dirty="0" smtClean="0"/>
              <a:t>Vysvětlení pojmů:</a:t>
            </a:r>
            <a:endParaRPr lang="cs-CZ" sz="12800" b="1" u="sng" dirty="0"/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rgbClr val="0000CC"/>
                </a:solidFill>
              </a:rPr>
              <a:t>EPOS</a:t>
            </a:r>
            <a:r>
              <a:rPr lang="cs-CZ" sz="12800" b="1" dirty="0" smtClean="0"/>
              <a:t> – znamená </a:t>
            </a:r>
            <a:r>
              <a:rPr lang="cs-CZ" sz="12800" b="1" i="1" dirty="0" smtClean="0"/>
              <a:t>slovo, řeč, pověst; </a:t>
            </a:r>
            <a:r>
              <a:rPr lang="cs-CZ" sz="12800" b="1" dirty="0" smtClean="0"/>
              <a:t>je to 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/>
              <a:t>rozsáhlá veršovaná skladba s bohatým dějem.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/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rgbClr val="0000CC"/>
                </a:solidFill>
              </a:rPr>
              <a:t>BIBLE</a:t>
            </a:r>
            <a:r>
              <a:rPr lang="cs-CZ" sz="12800" b="1" dirty="0" smtClean="0"/>
              <a:t> – soubor posvátných knih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/>
              <a:t> </a:t>
            </a:r>
            <a:r>
              <a:rPr lang="cs-CZ" sz="12800" b="1" dirty="0" smtClean="0"/>
              <a:t>              inspirovaných Bohem 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/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rgbClr val="0000CC"/>
                </a:solidFill>
              </a:rPr>
              <a:t>ŽIVOTOPIS</a:t>
            </a:r>
            <a:r>
              <a:rPr lang="cs-CZ" sz="12800" b="1" dirty="0" smtClean="0"/>
              <a:t> – popis života známé osobnosti</a:t>
            </a: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endParaRPr lang="cs-CZ" sz="12800" b="1" dirty="0" smtClean="0">
              <a:solidFill>
                <a:schemeClr val="accent1"/>
              </a:solidFill>
            </a:endParaRPr>
          </a:p>
          <a:p>
            <a:pPr marL="0" indent="0">
              <a:buClr>
                <a:schemeClr val="accent6"/>
              </a:buClr>
              <a:buNone/>
            </a:pPr>
            <a:r>
              <a:rPr lang="cs-CZ" sz="12800" b="1" dirty="0" smtClean="0">
                <a:solidFill>
                  <a:schemeClr val="accent1"/>
                </a:solidFill>
              </a:rPr>
              <a:t>             </a:t>
            </a:r>
          </a:p>
          <a:p>
            <a:pPr marL="0" indent="0">
              <a:buClr>
                <a:schemeClr val="accent6"/>
              </a:buClr>
              <a:buNone/>
            </a:pPr>
            <a:r>
              <a:rPr lang="cs-CZ" sz="11200" b="1" dirty="0" smtClean="0"/>
              <a:t>     </a:t>
            </a:r>
          </a:p>
          <a:p>
            <a:pPr marL="0" indent="0">
              <a:buNone/>
            </a:pPr>
            <a:endParaRPr lang="cs-CZ" sz="11200" b="1" dirty="0"/>
          </a:p>
          <a:p>
            <a:pPr marL="0" indent="0">
              <a:buNone/>
            </a:pPr>
            <a:endParaRPr lang="cs-CZ" sz="11200" b="1" dirty="0" smtClean="0"/>
          </a:p>
          <a:p>
            <a:pPr marL="0" indent="0">
              <a:buNone/>
            </a:pPr>
            <a:r>
              <a:rPr lang="cs-CZ" sz="11200" b="1" dirty="0" smtClean="0"/>
              <a:t> </a:t>
            </a:r>
            <a:endParaRPr lang="cs-CZ" sz="11200" b="1" dirty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b="1" dirty="0"/>
          </a:p>
        </p:txBody>
      </p:sp>
      <p:pic>
        <p:nvPicPr>
          <p:cNvPr id="1026" name="Picture 2" descr="C:\Users\Uživatel\AppData\Local\Microsoft\Windows\Temporary Internet Files\Content.IE5\4RYR2SCC\MC900194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975" y="3212976"/>
            <a:ext cx="247042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545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Mytologie - bájesloví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 anchor="ctr">
            <a:normAutofit fontScale="32500" lnSpcReduction="20000"/>
          </a:bodyPr>
          <a:lstStyle/>
          <a:p>
            <a:pPr marL="0" indent="0">
              <a:buClr>
                <a:schemeClr val="accent6"/>
              </a:buClr>
              <a:buNone/>
            </a:pPr>
            <a:r>
              <a:rPr lang="cs-CZ" sz="11200" b="1" u="sng" dirty="0" smtClean="0"/>
              <a:t>Starověká řecká literatura </a:t>
            </a:r>
            <a:r>
              <a:rPr lang="cs-CZ" sz="11200" b="1" dirty="0" smtClean="0"/>
              <a:t>– eposy </a:t>
            </a:r>
            <a:r>
              <a:rPr lang="cs-CZ" sz="11200" b="1" dirty="0" err="1" smtClean="0">
                <a:solidFill>
                  <a:srgbClr val="0000CC"/>
                </a:solidFill>
              </a:rPr>
              <a:t>Ílias</a:t>
            </a:r>
            <a:r>
              <a:rPr lang="cs-CZ" sz="11200" b="1" dirty="0" smtClean="0">
                <a:solidFill>
                  <a:srgbClr val="0000CC"/>
                </a:solidFill>
              </a:rPr>
              <a:t> a Odyssea</a:t>
            </a:r>
            <a:r>
              <a:rPr lang="cs-CZ" sz="11200" b="1" dirty="0" smtClean="0"/>
              <a:t>; autorství připisováno slepému básníkovi </a:t>
            </a:r>
            <a:r>
              <a:rPr lang="cs-CZ" sz="11200" b="1" dirty="0" smtClean="0">
                <a:solidFill>
                  <a:srgbClr val="0000CC"/>
                </a:solidFill>
              </a:rPr>
              <a:t>Homérovi (</a:t>
            </a:r>
            <a:r>
              <a:rPr lang="cs-CZ" sz="11200" b="1" dirty="0" err="1">
                <a:solidFill>
                  <a:srgbClr val="0000CC"/>
                </a:solidFill>
              </a:rPr>
              <a:t>Í</a:t>
            </a:r>
            <a:r>
              <a:rPr lang="cs-CZ" sz="11200" b="1" dirty="0" err="1" smtClean="0">
                <a:solidFill>
                  <a:srgbClr val="0000CC"/>
                </a:solidFill>
              </a:rPr>
              <a:t>lion</a:t>
            </a:r>
            <a:r>
              <a:rPr lang="cs-CZ" sz="11200" b="1" dirty="0" smtClean="0">
                <a:solidFill>
                  <a:srgbClr val="0000CC"/>
                </a:solidFill>
              </a:rPr>
              <a:t>= </a:t>
            </a:r>
            <a:r>
              <a:rPr lang="cs-CZ" sz="11200" b="1" dirty="0" err="1" smtClean="0">
                <a:solidFill>
                  <a:srgbClr val="0000CC"/>
                </a:solidFill>
              </a:rPr>
              <a:t>Trója</a:t>
            </a:r>
            <a:r>
              <a:rPr lang="cs-CZ" sz="11200" b="1" dirty="0" smtClean="0">
                <a:solidFill>
                  <a:srgbClr val="0000CC"/>
                </a:solidFill>
              </a:rPr>
              <a:t>)</a:t>
            </a:r>
          </a:p>
          <a:p>
            <a:pPr marL="0" indent="0">
              <a:buNone/>
            </a:pPr>
            <a:endParaRPr lang="cs-CZ" sz="11200" b="1" dirty="0" smtClean="0"/>
          </a:p>
          <a:p>
            <a:pPr marL="0" indent="0">
              <a:buNone/>
            </a:pPr>
            <a:endParaRPr lang="cs-CZ" sz="11200" b="1" dirty="0"/>
          </a:p>
          <a:p>
            <a:pPr marL="0" indent="0">
              <a:buNone/>
            </a:pPr>
            <a:endParaRPr lang="cs-CZ" sz="11200" b="1" dirty="0" smtClean="0"/>
          </a:p>
          <a:p>
            <a:pPr marL="0" indent="0">
              <a:buNone/>
            </a:pPr>
            <a:r>
              <a:rPr lang="cs-CZ" sz="11200" b="1" dirty="0" smtClean="0"/>
              <a:t> </a:t>
            </a:r>
            <a:endParaRPr lang="cs-CZ" sz="11200" b="1" dirty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b="1" dirty="0"/>
          </a:p>
        </p:txBody>
      </p:sp>
      <p:pic>
        <p:nvPicPr>
          <p:cNvPr id="1026" name="Picture 2" descr="C:\Users\Uživatel\AppData\Local\Microsoft\Windows\Temporary Internet Files\Content.IE5\UMSQV6I2\MC90023397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8"/>
            <a:ext cx="8064896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21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Mytologie - bájesloví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 anchor="ctr">
            <a:normAutofit fontScale="32500" lnSpcReduction="20000"/>
          </a:bodyPr>
          <a:lstStyle/>
          <a:p>
            <a:pPr marL="0" indent="0">
              <a:buClr>
                <a:schemeClr val="accent6"/>
              </a:buClr>
              <a:buNone/>
            </a:pPr>
            <a:r>
              <a:rPr lang="cs-CZ" sz="11200" b="1" u="sng" dirty="0" smtClean="0"/>
              <a:t>Starověká řecká literatura </a:t>
            </a:r>
            <a:r>
              <a:rPr lang="cs-CZ" sz="11200" b="1" dirty="0" smtClean="0"/>
              <a:t>– eposy </a:t>
            </a:r>
            <a:r>
              <a:rPr lang="cs-CZ" sz="11200" b="1" dirty="0" err="1" smtClean="0">
                <a:solidFill>
                  <a:srgbClr val="0000CC"/>
                </a:solidFill>
              </a:rPr>
              <a:t>Ílias</a:t>
            </a:r>
            <a:r>
              <a:rPr lang="cs-CZ" sz="11200" b="1" dirty="0" smtClean="0">
                <a:solidFill>
                  <a:srgbClr val="0000CC"/>
                </a:solidFill>
              </a:rPr>
              <a:t> a Odyssea</a:t>
            </a:r>
            <a:r>
              <a:rPr lang="cs-CZ" sz="11200" b="1" dirty="0" smtClean="0"/>
              <a:t>; autorství připisováno slepému básníkovi </a:t>
            </a:r>
            <a:r>
              <a:rPr lang="cs-CZ" sz="11200" b="1" dirty="0" smtClean="0">
                <a:solidFill>
                  <a:srgbClr val="0000CC"/>
                </a:solidFill>
              </a:rPr>
              <a:t>Homérovi (</a:t>
            </a:r>
            <a:r>
              <a:rPr lang="cs-CZ" sz="11200" b="1" dirty="0" err="1">
                <a:solidFill>
                  <a:srgbClr val="0000CC"/>
                </a:solidFill>
              </a:rPr>
              <a:t>Í</a:t>
            </a:r>
            <a:r>
              <a:rPr lang="cs-CZ" sz="11200" b="1" dirty="0" err="1" smtClean="0">
                <a:solidFill>
                  <a:srgbClr val="0000CC"/>
                </a:solidFill>
              </a:rPr>
              <a:t>lion</a:t>
            </a:r>
            <a:r>
              <a:rPr lang="cs-CZ" sz="11200" b="1" dirty="0" smtClean="0">
                <a:solidFill>
                  <a:srgbClr val="0000CC"/>
                </a:solidFill>
              </a:rPr>
              <a:t>= </a:t>
            </a:r>
            <a:r>
              <a:rPr lang="cs-CZ" sz="11200" b="1" dirty="0" err="1" smtClean="0">
                <a:solidFill>
                  <a:srgbClr val="0000CC"/>
                </a:solidFill>
              </a:rPr>
              <a:t>Trója</a:t>
            </a:r>
            <a:r>
              <a:rPr lang="cs-CZ" sz="11200" b="1" dirty="0" smtClean="0">
                <a:solidFill>
                  <a:srgbClr val="0000CC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11200" b="1" dirty="0" smtClean="0"/>
              <a:t>V obou eposech se objevují hrdinové, bohové či nadpřirozené bytosti.</a:t>
            </a:r>
          </a:p>
          <a:p>
            <a:pPr marL="0" indent="0">
              <a:buNone/>
            </a:pPr>
            <a:endParaRPr lang="cs-CZ" sz="11200" b="1" dirty="0"/>
          </a:p>
          <a:p>
            <a:pPr marL="0" indent="0">
              <a:buNone/>
            </a:pPr>
            <a:endParaRPr lang="cs-CZ" sz="11200" b="1" dirty="0" smtClean="0"/>
          </a:p>
          <a:p>
            <a:pPr marL="0" indent="0">
              <a:buNone/>
            </a:pPr>
            <a:r>
              <a:rPr lang="cs-CZ" sz="11200" b="1" dirty="0" smtClean="0"/>
              <a:t> </a:t>
            </a:r>
            <a:endParaRPr lang="cs-CZ" sz="11200" b="1" dirty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b="1" dirty="0"/>
          </a:p>
        </p:txBody>
      </p:sp>
      <p:pic>
        <p:nvPicPr>
          <p:cNvPr id="2050" name="Picture 2" descr="C:\Users\Uživatel\AppData\Local\Microsoft\Windows\Temporary Internet Files\Content.IE5\EKI5L4ZD\MC900233974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04"/>
          <a:stretch/>
        </p:blipFill>
        <p:spPr bwMode="auto">
          <a:xfrm>
            <a:off x="7668344" y="34635"/>
            <a:ext cx="1450682" cy="166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KSR75ABY\MC90043211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8" y="3917214"/>
            <a:ext cx="2280983" cy="289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PKQLHWH4\MC9001740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923" y="3933055"/>
            <a:ext cx="2265366" cy="278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0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rgbClr val="AD0101"/>
                </a:solidFill>
              </a:rPr>
              <a:t>Mytologie - bájesloví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Poznámka:</a:t>
            </a:r>
          </a:p>
          <a:p>
            <a:pPr marL="0" indent="0">
              <a:buNone/>
            </a:pPr>
            <a:r>
              <a:rPr lang="cs-CZ" b="1" dirty="0" smtClean="0"/>
              <a:t>Dnes se užívá pojem </a:t>
            </a:r>
            <a:r>
              <a:rPr lang="cs-CZ" b="1" i="1" dirty="0" smtClean="0">
                <a:solidFill>
                  <a:srgbClr val="0000CC"/>
                </a:solidFill>
              </a:rPr>
              <a:t>„odysea“ </a:t>
            </a:r>
            <a:r>
              <a:rPr lang="cs-CZ" b="1" dirty="0" smtClean="0"/>
              <a:t>pro dlouhé, strastiplné putování.</a:t>
            </a:r>
          </a:p>
          <a:p>
            <a:pPr marL="0" indent="0">
              <a:buNone/>
            </a:pPr>
            <a:r>
              <a:rPr lang="cs-CZ" b="1" u="sng" dirty="0" smtClean="0"/>
              <a:t>Slovní spojení: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CC"/>
                </a:solidFill>
              </a:rPr>
              <a:t>„Achillova pata“ </a:t>
            </a:r>
            <a:r>
              <a:rPr lang="cs-CZ" b="1" dirty="0" smtClean="0"/>
              <a:t>– nechráněné místo na těle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CC"/>
                </a:solidFill>
              </a:rPr>
              <a:t>„danajský dar“ </a:t>
            </a:r>
            <a:r>
              <a:rPr lang="cs-CZ" b="1" dirty="0" smtClean="0"/>
              <a:t>– dar, který přináší zkázu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CC"/>
                </a:solidFill>
              </a:rPr>
              <a:t>„trojský kůň“ </a:t>
            </a:r>
            <a:r>
              <a:rPr lang="cs-CZ" b="1" dirty="0" smtClean="0"/>
              <a:t>– obratně vymyšlená lest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9868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prstClr val="black"/>
                </a:solidFill>
              </a:rPr>
              <a:t>Zdroj použité literatury:</a:t>
            </a:r>
          </a:p>
          <a:p>
            <a:r>
              <a:rPr lang="cs-CZ" sz="1400" dirty="0" smtClean="0"/>
              <a:t>MĚCHUROVÁ</a:t>
            </a:r>
            <a:r>
              <a:rPr lang="cs-CZ" sz="1400" dirty="0"/>
              <a:t>, Albína. </a:t>
            </a:r>
            <a:r>
              <a:rPr lang="cs-CZ" sz="1400" i="1" dirty="0"/>
              <a:t>Čítanka pro 6. ročník ZŠ a </a:t>
            </a:r>
            <a:r>
              <a:rPr lang="cs-CZ" sz="1400" i="1" dirty="0" smtClean="0"/>
              <a:t>primu </a:t>
            </a:r>
            <a:r>
              <a:rPr lang="cs-CZ" sz="1400" i="1" dirty="0"/>
              <a:t>VG</a:t>
            </a:r>
            <a:r>
              <a:rPr lang="cs-CZ" sz="1400" dirty="0" smtClean="0"/>
              <a:t>. </a:t>
            </a:r>
            <a:r>
              <a:rPr lang="cs-CZ" sz="1400" dirty="0"/>
              <a:t>Havlíčkův Brod: Fragment, 1997. ISBN 80-7200-121-3. </a:t>
            </a:r>
            <a:endParaRPr lang="cs-CZ" sz="1400" dirty="0" smtClean="0"/>
          </a:p>
          <a:p>
            <a:endParaRPr lang="cs-CZ" sz="1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23528" y="1988840"/>
            <a:ext cx="8208912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Zdroj </a:t>
            </a:r>
            <a:r>
              <a:rPr lang="cs-CZ" sz="1400" dirty="0">
                <a:solidFill>
                  <a:prstClr val="black"/>
                </a:solidFill>
              </a:rPr>
              <a:t>obrázků: 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Galerie </a:t>
            </a:r>
            <a:r>
              <a:rPr lang="cs-CZ" sz="1400" dirty="0">
                <a:solidFill>
                  <a:prstClr val="black"/>
                </a:solidFill>
              </a:rPr>
              <a:t>Microsoft Office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00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1311</TotalTime>
  <Words>461</Words>
  <Application>Microsoft Office PowerPoint</Application>
  <PresentationFormat>Předvádění na obrazovce (4:3)</PresentationFormat>
  <Paragraphs>203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1_Motiv systému Office</vt:lpstr>
      <vt:lpstr>Bájesloví – 1. část</vt:lpstr>
      <vt:lpstr>Mytologie - bájesloví</vt:lpstr>
      <vt:lpstr>Mytologie - bájesloví</vt:lpstr>
      <vt:lpstr>Mytologie - bájesloví</vt:lpstr>
      <vt:lpstr>Mytologie - bájesloví</vt:lpstr>
      <vt:lpstr>Mytologie - bájesloví</vt:lpstr>
      <vt:lpstr>Mytologie - bájesloví</vt:lpstr>
      <vt:lpstr>Mytologie - bájesloví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Bájesloví - 1. část</dc:title>
  <dc:creator>Uživatel</dc:creator>
  <cp:lastModifiedBy>Uživatel</cp:lastModifiedBy>
  <cp:revision>214</cp:revision>
  <dcterms:created xsi:type="dcterms:W3CDTF">2011-09-27T15:53:25Z</dcterms:created>
  <dcterms:modified xsi:type="dcterms:W3CDTF">2012-11-24T09:50:35Z</dcterms:modified>
</cp:coreProperties>
</file>