
<file path=[Content_Types].xml><?xml version="1.0" encoding="utf-8"?>
<Types xmlns="http://schemas.openxmlformats.org/package/2006/content-types">
  <Default Extension="png" ContentType="image/png"/>
  <Default Extension="wmf" ContentType="image/x-wmf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294" r:id="rId2"/>
    <p:sldId id="289" r:id="rId3"/>
    <p:sldId id="287" r:id="rId4"/>
    <p:sldId id="286" r:id="rId5"/>
    <p:sldId id="290" r:id="rId6"/>
    <p:sldId id="291" r:id="rId7"/>
    <p:sldId id="292" r:id="rId8"/>
    <p:sldId id="296" r:id="rId9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00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9D1D9F4-0A93-4988-9B34-1ED0DD84BDA3}" type="datetimeFigureOut">
              <a:rPr lang="cs-CZ" smtClean="0"/>
              <a:t>24.11.2012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BA23A52-AFE1-4A81-A823-EFA6A6825698}" type="slidenum">
              <a:rPr lang="cs-CZ" smtClean="0"/>
              <a:t>‹#›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3261974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2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3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5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6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BA23A52-AFE1-4A81-A823-EFA6A6825698}" type="slidenum">
              <a:rPr lang="cs-CZ" smtClean="0"/>
              <a:t>7</a:t>
            </a:fld>
            <a:endParaRPr lang="cs-CZ"/>
          </a:p>
        </p:txBody>
      </p:sp>
    </p:spTree>
    <p:extLst>
      <p:ext uri="{BB962C8B-B14F-4D97-AF65-F5344CB8AC3E}">
        <p14:creationId xmlns:p14="http://schemas.microsoft.com/office/powerpoint/2010/main" val="42653419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Kliknutím lze upravit styl předlohy.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813851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04989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2350156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0154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18196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3331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4350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16711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907778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87070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Kliknutím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268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Kliknutím lze upravit styl.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Kliknutím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843179A-FA2E-4FDD-B520-6CB2FEA868E8}" type="datetimeFigureOut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24.11.2012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1C959D-71C8-4197-B580-863D79AB4DBE}" type="slidenum">
              <a:rPr lang="cs-CZ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cs-CZ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31115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12%20&#268;j%20B&#225;jeslov&#237;%20-%202.%20&#269;&#225;st%20-%20uk&#225;zka.docx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.png"/><Relationship Id="rId5" Type="http://schemas.openxmlformats.org/officeDocument/2006/relationships/hyperlink" Target="12%20&#268;j%20B&#225;jeslov&#237;%20-%202.%20&#269;&#225;st%20-%20prac.%20list.docx" TargetMode="Externa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wmf"/><Relationship Id="rId4" Type="http://schemas.openxmlformats.org/officeDocument/2006/relationships/image" Target="../media/image5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w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.png"/><Relationship Id="rId5" Type="http://schemas.openxmlformats.org/officeDocument/2006/relationships/image" Target="../media/image12.wmf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899592" y="1412776"/>
            <a:ext cx="7772400" cy="792089"/>
          </a:xfrm>
        </p:spPr>
        <p:txBody>
          <a:bodyPr>
            <a:normAutofit fontScale="90000"/>
          </a:bodyPr>
          <a:lstStyle/>
          <a:p>
            <a:r>
              <a:rPr lang="cs-CZ" sz="4800" b="1" dirty="0" smtClean="0">
                <a:effectLst>
                  <a:outerShdw sx="1000" sy="1000" algn="tl">
                    <a:schemeClr val="tx1"/>
                  </a:outerShdw>
                  <a:reflection endPos="0" dir="5400000" sy="-100000" algn="bl" rotWithShape="0"/>
                </a:effectLst>
              </a:rPr>
              <a:t>Bájesloví – 2. část</a:t>
            </a:r>
            <a:endParaRPr lang="cs-CZ" sz="4800" b="1" dirty="0">
              <a:effectLst>
                <a:outerShdw sx="1000" sy="1000" algn="tl">
                  <a:schemeClr val="tx1">
                    <a:alpha val="51000"/>
                  </a:schemeClr>
                </a:outerShdw>
                <a:reflection endPos="0" dir="5400000" sy="-100000" algn="bl" rotWithShape="0"/>
              </a:effectLst>
            </a:endParaRPr>
          </a:p>
        </p:txBody>
      </p:sp>
      <p:pic>
        <p:nvPicPr>
          <p:cNvPr id="1026" name="Picture 2" descr="C:\Users\Uživatel\Pictures\logo.bmp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25029" y="5589240"/>
            <a:ext cx="3603242" cy="934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ovéPole 4"/>
          <p:cNvSpPr txBox="1"/>
          <p:nvPr/>
        </p:nvSpPr>
        <p:spPr>
          <a:xfrm>
            <a:off x="1043608" y="620687"/>
            <a:ext cx="712879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cs-CZ" sz="1600" dirty="0" smtClean="0">
                <a:solidFill>
                  <a:prstClr val="black"/>
                </a:solidFill>
              </a:rPr>
              <a:t>Základní škola a Mateřská škola, Liberec, Barvířská 38/6, příspěvková organizace</a:t>
            </a:r>
            <a:endParaRPr lang="cs-CZ" sz="1600" dirty="0">
              <a:solidFill>
                <a:prstClr val="black"/>
              </a:solidFill>
            </a:endParaRPr>
          </a:p>
        </p:txBody>
      </p:sp>
      <p:sp>
        <p:nvSpPr>
          <p:cNvPr id="6" name="TextovéPole 5"/>
          <p:cNvSpPr txBox="1"/>
          <p:nvPr/>
        </p:nvSpPr>
        <p:spPr>
          <a:xfrm>
            <a:off x="677205" y="2750799"/>
            <a:ext cx="78488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600" dirty="0" smtClean="0">
                <a:solidFill>
                  <a:prstClr val="black"/>
                </a:solidFill>
              </a:rPr>
              <a:t>Název :      </a:t>
            </a:r>
            <a:r>
              <a:rPr lang="cs-CZ" sz="1600" b="1" dirty="0" smtClean="0">
                <a:solidFill>
                  <a:prstClr val="black"/>
                </a:solidFill>
              </a:rPr>
              <a:t>VY_32_inovace_12 Český jazyk a literatura </a:t>
            </a:r>
            <a:r>
              <a:rPr lang="cs-CZ" sz="1600" b="1" dirty="0">
                <a:solidFill>
                  <a:prstClr val="black"/>
                </a:solidFill>
              </a:rPr>
              <a:t>– </a:t>
            </a:r>
            <a:r>
              <a:rPr lang="cs-CZ" sz="1600" b="1" dirty="0" smtClean="0">
                <a:solidFill>
                  <a:prstClr val="black"/>
                </a:solidFill>
              </a:rPr>
              <a:t>Na počátku prý stálo slovo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Autor:        Iveta </a:t>
            </a:r>
            <a:r>
              <a:rPr lang="cs-CZ" sz="1600" dirty="0" err="1" smtClean="0">
                <a:solidFill>
                  <a:prstClr val="black"/>
                </a:solidFill>
              </a:rPr>
              <a:t>Loumová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Období:     </a:t>
            </a:r>
            <a:r>
              <a:rPr lang="cs-CZ" sz="1600" smtClean="0">
                <a:solidFill>
                  <a:prstClr val="black"/>
                </a:solidFill>
              </a:rPr>
              <a:t>Únor  2012</a:t>
            </a:r>
            <a:endParaRPr lang="cs-CZ" sz="1600" dirty="0" smtClean="0">
              <a:solidFill>
                <a:prstClr val="black"/>
              </a:solidFill>
            </a:endParaRPr>
          </a:p>
          <a:p>
            <a:r>
              <a:rPr lang="cs-CZ" sz="1600" dirty="0" smtClean="0">
                <a:solidFill>
                  <a:prstClr val="black"/>
                </a:solidFill>
              </a:rPr>
              <a:t>Věková skupina:      </a:t>
            </a:r>
            <a:r>
              <a:rPr lang="cs-CZ" sz="1600" dirty="0">
                <a:solidFill>
                  <a:prstClr val="black"/>
                </a:solidFill>
              </a:rPr>
              <a:t>6</a:t>
            </a:r>
            <a:r>
              <a:rPr lang="cs-CZ" sz="1600" dirty="0" smtClean="0">
                <a:solidFill>
                  <a:prstClr val="black"/>
                </a:solidFill>
              </a:rPr>
              <a:t>. ročník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Tematická oblast:    </a:t>
            </a:r>
            <a:r>
              <a:rPr lang="cs-CZ" sz="1600" dirty="0">
                <a:solidFill>
                  <a:prstClr val="black"/>
                </a:solidFill>
              </a:rPr>
              <a:t>Č</a:t>
            </a:r>
            <a:r>
              <a:rPr lang="cs-CZ" sz="1600" dirty="0" smtClean="0">
                <a:solidFill>
                  <a:prstClr val="black"/>
                </a:solidFill>
              </a:rPr>
              <a:t>eský jazyk a literatura – epické žánry</a:t>
            </a:r>
          </a:p>
          <a:p>
            <a:r>
              <a:rPr lang="cs-CZ" sz="1600" dirty="0" smtClean="0">
                <a:solidFill>
                  <a:prstClr val="black"/>
                </a:solidFill>
              </a:rPr>
              <a:t>Anotace:    </a:t>
            </a:r>
            <a:r>
              <a:rPr lang="cs-CZ" sz="1600" dirty="0">
                <a:solidFill>
                  <a:prstClr val="black"/>
                </a:solidFill>
              </a:rPr>
              <a:t>Představení  řeckého bájesloví, </a:t>
            </a:r>
            <a:r>
              <a:rPr lang="cs-CZ" sz="1600" dirty="0" smtClean="0">
                <a:solidFill>
                  <a:prstClr val="black"/>
                </a:solidFill>
              </a:rPr>
              <a:t> možnost využití pracovních </a:t>
            </a:r>
            <a:r>
              <a:rPr lang="cs-CZ" sz="1600" dirty="0">
                <a:solidFill>
                  <a:prstClr val="black"/>
                </a:solidFill>
              </a:rPr>
              <a:t>listů, literární </a:t>
            </a:r>
            <a:r>
              <a:rPr lang="cs-CZ" sz="1600" dirty="0" smtClean="0">
                <a:solidFill>
                  <a:prstClr val="black"/>
                </a:solidFill>
              </a:rPr>
              <a:t>ukázky.</a:t>
            </a:r>
            <a:endParaRPr lang="cs-CZ" sz="1600" dirty="0">
              <a:solidFill>
                <a:prstClr val="black"/>
              </a:solidFill>
            </a:endParaRPr>
          </a:p>
          <a:p>
            <a:endParaRPr lang="cs-CZ" sz="1600" dirty="0">
              <a:solidFill>
                <a:prstClr val="black"/>
              </a:solidFill>
            </a:endParaRPr>
          </a:p>
        </p:txBody>
      </p:sp>
      <p:pic>
        <p:nvPicPr>
          <p:cNvPr id="3" name="Picture 2">
            <a:hlinkClick r:id="rId3" action="ppaction://hlinkfile"/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4320459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>
            <a:hlinkClick r:id="rId5" action="ppaction://hlinkfile"/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89031" y="5016153"/>
            <a:ext cx="566737" cy="573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398395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Mytologie - bájesloví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1152128"/>
          </a:xfrm>
        </p:spPr>
        <p:txBody>
          <a:bodyPr anchor="ctr">
            <a:normAutofit fontScale="25000" lnSpcReduction="20000"/>
          </a:bodyPr>
          <a:lstStyle/>
          <a:p>
            <a:pPr marL="0" indent="0">
              <a:buNone/>
            </a:pPr>
            <a:endParaRPr lang="cs-CZ" sz="12800" b="1" dirty="0" smtClean="0"/>
          </a:p>
          <a:p>
            <a:pPr marL="0" indent="0">
              <a:buNone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/>
              <a:t>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>
                <a:solidFill>
                  <a:schemeClr val="accent1"/>
                </a:solidFill>
              </a:rPr>
              <a:t> </a:t>
            </a:r>
            <a:r>
              <a:rPr lang="cs-CZ" sz="12800" b="1" dirty="0" smtClean="0">
                <a:solidFill>
                  <a:schemeClr val="accent1"/>
                </a:solidFill>
              </a:rPr>
              <a:t>          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/>
              <a:t>                                                                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/>
              <a:t> </a:t>
            </a:r>
            <a:r>
              <a:rPr lang="cs-CZ" sz="11200" b="1" dirty="0" smtClean="0"/>
              <a:t>                                                               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/>
              <a:t>                                                                 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 smtClean="0"/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u="sng" dirty="0"/>
              <a:t> </a:t>
            </a:r>
            <a:r>
              <a:rPr lang="cs-CZ" sz="11200" b="1" u="sng" dirty="0" smtClean="0"/>
              <a:t>                                                             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/>
              <a:t> </a:t>
            </a:r>
            <a:r>
              <a:rPr lang="cs-CZ" sz="11200" b="1" dirty="0" smtClean="0"/>
              <a:t>                        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/>
              <a:t>                   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/>
              <a:t> </a:t>
            </a:r>
            <a:r>
              <a:rPr lang="cs-CZ" sz="11200" b="1" dirty="0" smtClean="0"/>
              <a:t>                         </a:t>
            </a:r>
            <a:r>
              <a:rPr lang="cs-CZ" sz="12800" b="1" dirty="0" smtClean="0"/>
              <a:t>…mýtus ( báje ).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/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/>
          </a:p>
          <a:p>
            <a:pPr marL="0" indent="0">
              <a:buNone/>
            </a:pPr>
            <a:endParaRPr lang="cs-CZ" sz="11200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cs-CZ" sz="11200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cs-CZ" sz="11200" b="1" dirty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</a:t>
            </a: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sz="2800" b="1" dirty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b="1" dirty="0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9089" y="1466946"/>
            <a:ext cx="8111574" cy="47525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6" name="Picture 2" descr="C:\Users\Uživatel\AppData\Local\Microsoft\Windows\Temporary Internet Files\Content.IE5\XP98KUCS\MC900237373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89722" y="4990728"/>
            <a:ext cx="1854278" cy="18672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Uživatel\AppData\Local\Microsoft\Windows\Temporary Internet Files\Content.IE5\4RYR2SCC\MC900238961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5218267"/>
            <a:ext cx="1833372" cy="1626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61103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7" end="3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Mytologie - bájesloví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1152128"/>
          </a:xfrm>
        </p:spPr>
        <p:txBody>
          <a:bodyPr anchor="ctr">
            <a:normAutofit fontScale="25000" lnSpcReduction="20000"/>
          </a:bodyPr>
          <a:lstStyle/>
          <a:p>
            <a:pPr marL="0" indent="0">
              <a:buNone/>
            </a:pPr>
            <a:endParaRPr lang="cs-CZ" sz="12800" b="1" dirty="0" smtClean="0"/>
          </a:p>
          <a:p>
            <a:pPr marL="0" indent="0">
              <a:buNone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/>
              <a:t>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/>
              <a:t>Pro naši kulturu je významná mytologie…</a:t>
            </a:r>
            <a:endParaRPr lang="cs-CZ" sz="12800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cs-CZ" sz="11200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cs-CZ" sz="11200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endParaRPr lang="cs-CZ" sz="11200" b="1" dirty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</a:t>
            </a: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sz="2800" b="1" dirty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b="1" dirty="0"/>
          </a:p>
        </p:txBody>
      </p:sp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7828" y="2266675"/>
            <a:ext cx="7668344" cy="41044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živatel\AppData\Local\Microsoft\Windows\Temporary Internet Files\Content.IE5\XP98KUCS\MC900415156[1].wmf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005064"/>
            <a:ext cx="2720821" cy="28529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883113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z="5400" b="1" dirty="0">
                <a:solidFill>
                  <a:srgbClr val="AD0101"/>
                </a:solidFill>
              </a:rPr>
              <a:t>Mytologie - bájesloví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5257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sz="2800" b="1" u="sng" dirty="0" smtClean="0"/>
              <a:t>Vysvětlete pojmy: </a:t>
            </a:r>
          </a:p>
          <a:p>
            <a:pPr marL="0" indent="0">
              <a:buNone/>
            </a:pPr>
            <a:r>
              <a:rPr lang="cs-CZ" sz="2800" b="1" dirty="0" smtClean="0">
                <a:solidFill>
                  <a:srgbClr val="0000CC"/>
                </a:solidFill>
              </a:rPr>
              <a:t>odysea </a:t>
            </a:r>
          </a:p>
          <a:p>
            <a:pPr marL="0" indent="0">
              <a:buNone/>
            </a:pPr>
            <a:r>
              <a:rPr lang="cs-CZ" sz="2800" b="1" dirty="0" smtClean="0"/>
              <a:t>dlouhé, strastiplné putování</a:t>
            </a:r>
          </a:p>
          <a:p>
            <a:pPr marL="0" indent="0">
              <a:buNone/>
            </a:pPr>
            <a:r>
              <a:rPr lang="cs-CZ" sz="2800" b="1" dirty="0" smtClean="0">
                <a:solidFill>
                  <a:srgbClr val="0000CC"/>
                </a:solidFill>
              </a:rPr>
              <a:t>Achillova pata</a:t>
            </a:r>
            <a:endParaRPr lang="cs-CZ" sz="2800" b="1" dirty="0"/>
          </a:p>
          <a:p>
            <a:pPr marL="0" indent="0">
              <a:buNone/>
            </a:pPr>
            <a:r>
              <a:rPr lang="cs-CZ" sz="2800" b="1" dirty="0" smtClean="0"/>
              <a:t>nechráněné místo na těle</a:t>
            </a:r>
          </a:p>
          <a:p>
            <a:pPr marL="0" indent="0">
              <a:buNone/>
            </a:pPr>
            <a:r>
              <a:rPr lang="cs-CZ" sz="2800" b="1" dirty="0" smtClean="0">
                <a:solidFill>
                  <a:srgbClr val="0000CC"/>
                </a:solidFill>
              </a:rPr>
              <a:t>danajský dar</a:t>
            </a:r>
          </a:p>
          <a:p>
            <a:pPr marL="0" indent="0">
              <a:buNone/>
            </a:pPr>
            <a:r>
              <a:rPr lang="cs-CZ" sz="2800" b="1" dirty="0" smtClean="0"/>
              <a:t>dar, který přináší zkázu</a:t>
            </a:r>
          </a:p>
          <a:p>
            <a:pPr marL="0" indent="0">
              <a:buNone/>
            </a:pPr>
            <a:r>
              <a:rPr lang="cs-CZ" sz="2800" b="1" dirty="0" smtClean="0">
                <a:solidFill>
                  <a:srgbClr val="0000CC"/>
                </a:solidFill>
              </a:rPr>
              <a:t>trojský kůň </a:t>
            </a:r>
            <a:r>
              <a:rPr lang="cs-CZ" sz="2800" b="1" dirty="0" smtClean="0"/>
              <a:t> </a:t>
            </a:r>
          </a:p>
          <a:p>
            <a:pPr marL="0" indent="0">
              <a:buNone/>
            </a:pPr>
            <a:r>
              <a:rPr lang="cs-CZ" sz="2800" b="1" dirty="0" smtClean="0"/>
              <a:t>obratně vymyšlená lest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rgbClr val="0000CC"/>
                </a:solidFill>
              </a:rPr>
              <a:t>Harpyje</a:t>
            </a:r>
          </a:p>
          <a:p>
            <a:pPr marL="0" indent="0">
              <a:buNone/>
            </a:pPr>
            <a:r>
              <a:rPr lang="cs-CZ" b="1" dirty="0" smtClean="0"/>
              <a:t>bytost unášející duše </a:t>
            </a:r>
          </a:p>
          <a:p>
            <a:pPr marL="0" indent="0">
              <a:buNone/>
            </a:pPr>
            <a:r>
              <a:rPr lang="cs-CZ" b="1" dirty="0" smtClean="0"/>
              <a:t>do podsvětí</a:t>
            </a:r>
            <a:endParaRPr lang="cs-CZ" b="1" dirty="0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5257800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cs-CZ" b="1" dirty="0" smtClean="0">
                <a:solidFill>
                  <a:srgbClr val="0000CC"/>
                </a:solidFill>
              </a:rPr>
              <a:t>mytologie</a:t>
            </a:r>
          </a:p>
          <a:p>
            <a:pPr marL="0" indent="0">
              <a:buNone/>
            </a:pPr>
            <a:r>
              <a:rPr lang="cs-CZ" b="1" dirty="0"/>
              <a:t>b</a:t>
            </a:r>
            <a:r>
              <a:rPr lang="cs-CZ" b="1" dirty="0" smtClean="0"/>
              <a:t>ájesloví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rgbClr val="0000CC"/>
                </a:solidFill>
              </a:rPr>
              <a:t>mýtus</a:t>
            </a:r>
          </a:p>
          <a:p>
            <a:pPr marL="0" indent="0">
              <a:buNone/>
            </a:pPr>
            <a:r>
              <a:rPr lang="cs-CZ" b="1" dirty="0"/>
              <a:t>b</a:t>
            </a:r>
            <a:r>
              <a:rPr lang="cs-CZ" b="1" dirty="0" smtClean="0"/>
              <a:t>áje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rgbClr val="0000CC"/>
                </a:solidFill>
              </a:rPr>
              <a:t>Homér</a:t>
            </a:r>
          </a:p>
          <a:p>
            <a:pPr marL="0" indent="0">
              <a:buNone/>
            </a:pPr>
            <a:r>
              <a:rPr lang="cs-CZ" b="1" dirty="0"/>
              <a:t>ř</a:t>
            </a:r>
            <a:r>
              <a:rPr lang="cs-CZ" b="1" dirty="0" smtClean="0"/>
              <a:t>ecký básník</a:t>
            </a:r>
          </a:p>
          <a:p>
            <a:pPr marL="0" indent="0">
              <a:buNone/>
            </a:pPr>
            <a:r>
              <a:rPr lang="cs-CZ" b="1" dirty="0" err="1" smtClean="0">
                <a:solidFill>
                  <a:srgbClr val="0000CC"/>
                </a:solidFill>
              </a:rPr>
              <a:t>Ílion</a:t>
            </a:r>
            <a:endParaRPr lang="cs-CZ" b="1" dirty="0" smtClean="0">
              <a:solidFill>
                <a:srgbClr val="0000CC"/>
              </a:solidFill>
            </a:endParaRPr>
          </a:p>
          <a:p>
            <a:pPr marL="0" indent="0">
              <a:buNone/>
            </a:pPr>
            <a:r>
              <a:rPr lang="cs-CZ" b="1" dirty="0" err="1" smtClean="0"/>
              <a:t>Trója</a:t>
            </a:r>
            <a:endParaRPr lang="cs-CZ" b="1" dirty="0" smtClean="0"/>
          </a:p>
          <a:p>
            <a:pPr marL="0" indent="0">
              <a:buNone/>
            </a:pPr>
            <a:r>
              <a:rPr lang="cs-CZ" b="1" dirty="0" smtClean="0">
                <a:solidFill>
                  <a:srgbClr val="0000CC"/>
                </a:solidFill>
              </a:rPr>
              <a:t>Odysseus</a:t>
            </a:r>
          </a:p>
          <a:p>
            <a:pPr marL="0" indent="0">
              <a:buNone/>
            </a:pPr>
            <a:r>
              <a:rPr lang="cs-CZ" b="1" dirty="0"/>
              <a:t>i</a:t>
            </a:r>
            <a:r>
              <a:rPr lang="cs-CZ" b="1" dirty="0" smtClean="0"/>
              <a:t>thacký král</a:t>
            </a:r>
          </a:p>
          <a:p>
            <a:pPr marL="0" indent="0">
              <a:buNone/>
            </a:pPr>
            <a:r>
              <a:rPr lang="cs-CZ" b="1" dirty="0" smtClean="0">
                <a:solidFill>
                  <a:srgbClr val="0000CC"/>
                </a:solidFill>
              </a:rPr>
              <a:t>Hádes</a:t>
            </a:r>
          </a:p>
          <a:p>
            <a:pPr marL="0" indent="0">
              <a:buNone/>
            </a:pPr>
            <a:r>
              <a:rPr lang="cs-CZ" b="1" dirty="0" smtClean="0"/>
              <a:t>bůh podsvětí</a:t>
            </a:r>
          </a:p>
          <a:p>
            <a:pPr marL="0" indent="0">
              <a:buNone/>
            </a:pPr>
            <a:endParaRPr lang="cs-CZ" b="1" dirty="0"/>
          </a:p>
        </p:txBody>
      </p:sp>
    </p:spTree>
    <p:extLst>
      <p:ext uri="{BB962C8B-B14F-4D97-AF65-F5344CB8AC3E}">
        <p14:creationId xmlns:p14="http://schemas.microsoft.com/office/powerpoint/2010/main" val="30004699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1" dur="500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5" dur="500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3" dur="500"/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0"/>
                            </p:stCondLst>
                            <p:childTnLst>
                              <p:par>
                                <p:cTn id="4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4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5500"/>
                            </p:stCondLst>
                            <p:childTnLst>
                              <p:par>
                                <p:cTn id="49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1" dur="500"/>
                                        <p:tgtEl>
                                          <p:spTgt spid="4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Mytologie - bájesloví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792088"/>
          </a:xfrm>
        </p:spPr>
        <p:txBody>
          <a:bodyPr anchor="ctr">
            <a:normAutofit fontScale="25000" lnSpcReduction="20000"/>
          </a:bodyPr>
          <a:lstStyle/>
          <a:p>
            <a:pPr marL="0" indent="0">
              <a:buNone/>
            </a:pPr>
            <a:endParaRPr lang="cs-CZ" sz="12800" b="1" dirty="0" smtClean="0"/>
          </a:p>
          <a:p>
            <a:pPr marL="0" indent="0">
              <a:buNone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/>
              <a:t>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                                   </a:t>
            </a:r>
            <a:r>
              <a:rPr lang="cs-CZ" sz="12800" b="1" u="sng" dirty="0" smtClean="0">
                <a:solidFill>
                  <a:srgbClr val="0000CC"/>
                </a:solidFill>
              </a:rPr>
              <a:t>Eduard Petiška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>
                <a:solidFill>
                  <a:srgbClr val="0000CC"/>
                </a:solidFill>
              </a:rPr>
              <a:t>                    </a:t>
            </a:r>
            <a:r>
              <a:rPr lang="cs-CZ" sz="12800" b="1" u="sng" dirty="0" smtClean="0">
                <a:solidFill>
                  <a:srgbClr val="0000CC"/>
                </a:solidFill>
              </a:rPr>
              <a:t>Staré řecké báje a pověsti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>
                <a:solidFill>
                  <a:srgbClr val="0000CC"/>
                </a:solidFill>
              </a:rPr>
              <a:t> Práce s literárním textem:    Odysseus a Kyklop </a:t>
            </a:r>
          </a:p>
          <a:p>
            <a:pPr marL="0" indent="0">
              <a:buNone/>
            </a:pPr>
            <a:r>
              <a:rPr lang="cs-CZ" sz="11200" b="1" dirty="0" smtClean="0">
                <a:solidFill>
                  <a:schemeClr val="accent6"/>
                </a:solidFill>
              </a:rPr>
              <a:t>     </a:t>
            </a:r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sz="2800" b="1" dirty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b="1" dirty="0"/>
          </a:p>
        </p:txBody>
      </p:sp>
      <p:pic>
        <p:nvPicPr>
          <p:cNvPr id="4" name="Picture 2" descr="C:\Users\Uživatel\AppData\Local\Microsoft\Windows\Temporary Internet Files\Content.IE5\0MX729P7\MC900414940[1].wmf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30101" y="3429000"/>
            <a:ext cx="4283798" cy="34327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087049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Mytologie - bájesloví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792088"/>
          </a:xfrm>
        </p:spPr>
        <p:txBody>
          <a:bodyPr anchor="ctr">
            <a:normAutofit fontScale="25000" lnSpcReduction="20000"/>
          </a:bodyPr>
          <a:lstStyle/>
          <a:p>
            <a:pPr marL="0" indent="0">
              <a:buNone/>
            </a:pPr>
            <a:endParaRPr lang="cs-CZ" sz="12800" b="1" dirty="0" smtClean="0"/>
          </a:p>
          <a:p>
            <a:pPr marL="0" indent="0">
              <a:buNone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/>
              <a:t>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</a:t>
            </a:r>
            <a:r>
              <a:rPr lang="cs-CZ" sz="12800" b="1" u="sng" dirty="0" smtClean="0">
                <a:solidFill>
                  <a:srgbClr val="0000CC"/>
                </a:solidFill>
              </a:rPr>
              <a:t>Eduard Petiška: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u="sng" dirty="0" smtClean="0">
                <a:solidFill>
                  <a:srgbClr val="0000CC"/>
                </a:solidFill>
              </a:rPr>
              <a:t>Staré řecké báje a pověsti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>
                <a:solidFill>
                  <a:srgbClr val="0000CC"/>
                </a:solidFill>
              </a:rPr>
              <a:t>Práce s textem:    Odysseus a Kyklop</a:t>
            </a:r>
          </a:p>
          <a:p>
            <a:pPr marL="0" indent="0">
              <a:buNone/>
            </a:pPr>
            <a:r>
              <a:rPr lang="cs-CZ" sz="11200" b="1" dirty="0" smtClean="0">
                <a:solidFill>
                  <a:schemeClr val="accent6"/>
                </a:solidFill>
              </a:rPr>
              <a:t>     </a:t>
            </a:r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sz="2800" b="1" dirty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1115616" y="2590701"/>
            <a:ext cx="7128792" cy="39703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457200" indent="-457200">
              <a:buFont typeface="Wingdings" pitchFamily="2" charset="2"/>
              <a:buChar char="Ø"/>
            </a:pPr>
            <a:r>
              <a:rPr lang="cs-CZ" sz="3200" b="1" dirty="0" smtClean="0"/>
              <a:t> Jak říkáme uměleckým vyjádřením:</a:t>
            </a:r>
          </a:p>
          <a:p>
            <a:r>
              <a:rPr lang="cs-CZ" sz="3200" b="1" dirty="0" smtClean="0"/>
              <a:t> </a:t>
            </a:r>
          </a:p>
          <a:p>
            <a:r>
              <a:rPr lang="cs-CZ" sz="3200" b="1" dirty="0" smtClean="0">
                <a:solidFill>
                  <a:srgbClr val="FF0000"/>
                </a:solidFill>
              </a:rPr>
              <a:t>    </a:t>
            </a:r>
          </a:p>
          <a:p>
            <a:r>
              <a:rPr lang="cs-CZ" sz="3200" b="1" dirty="0" smtClean="0">
                <a:solidFill>
                  <a:srgbClr val="FF0000"/>
                </a:solidFill>
              </a:rPr>
              <a:t>Ráno, sotva noc ustoupila…</a:t>
            </a:r>
          </a:p>
          <a:p>
            <a:r>
              <a:rPr lang="cs-CZ" sz="3200" b="1" dirty="0" smtClean="0"/>
              <a:t>   </a:t>
            </a:r>
          </a:p>
          <a:p>
            <a:r>
              <a:rPr lang="cs-CZ" sz="3200" b="1" dirty="0" smtClean="0"/>
              <a:t> </a:t>
            </a:r>
            <a:r>
              <a:rPr lang="cs-CZ" sz="3200" b="1" dirty="0" smtClean="0">
                <a:solidFill>
                  <a:srgbClr val="006600"/>
                </a:solidFill>
              </a:rPr>
              <a:t>…před růžovými prsty Jitřenky</a:t>
            </a:r>
            <a:r>
              <a:rPr lang="cs-CZ" sz="2800" b="1" dirty="0" smtClean="0">
                <a:solidFill>
                  <a:srgbClr val="006600"/>
                </a:solidFill>
              </a:rPr>
              <a:t>.</a:t>
            </a:r>
          </a:p>
          <a:p>
            <a:pPr>
              <a:buClr>
                <a:schemeClr val="tx1"/>
              </a:buClr>
            </a:pPr>
            <a:endParaRPr lang="cs-CZ" sz="2800" b="1" dirty="0">
              <a:solidFill>
                <a:srgbClr val="006600"/>
              </a:solidFill>
            </a:endParaRPr>
          </a:p>
          <a:p>
            <a:pPr>
              <a:buClr>
                <a:schemeClr val="tx1"/>
              </a:buClr>
            </a:pPr>
            <a:r>
              <a:rPr lang="cs-CZ" sz="3200" b="1" dirty="0" smtClean="0"/>
              <a:t>      Uveď synonyma ke slovu věštba.</a:t>
            </a:r>
            <a:endParaRPr lang="cs-CZ" sz="3200" b="1" dirty="0"/>
          </a:p>
        </p:txBody>
      </p:sp>
      <p:sp>
        <p:nvSpPr>
          <p:cNvPr id="6" name="TextovéPole 5"/>
          <p:cNvSpPr txBox="1"/>
          <p:nvPr/>
        </p:nvSpPr>
        <p:spPr>
          <a:xfrm>
            <a:off x="5540905" y="2870693"/>
            <a:ext cx="3459021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>
                <a:solidFill>
                  <a:srgbClr val="FF0000"/>
                </a:solidFill>
              </a:rPr>
              <a:t>              </a:t>
            </a:r>
          </a:p>
          <a:p>
            <a:r>
              <a:rPr lang="cs-CZ" sz="3200" b="1" dirty="0">
                <a:solidFill>
                  <a:srgbClr val="FF0000"/>
                </a:solidFill>
              </a:rPr>
              <a:t> </a:t>
            </a:r>
            <a:r>
              <a:rPr lang="cs-CZ" sz="3200" b="1" dirty="0" smtClean="0">
                <a:solidFill>
                  <a:srgbClr val="FF0000"/>
                </a:solidFill>
              </a:rPr>
              <a:t>              </a:t>
            </a:r>
          </a:p>
          <a:p>
            <a:r>
              <a:rPr lang="cs-CZ" sz="3200" b="1" dirty="0">
                <a:solidFill>
                  <a:srgbClr val="FF0000"/>
                </a:solidFill>
              </a:rPr>
              <a:t> </a:t>
            </a:r>
            <a:endParaRPr lang="cs-CZ" sz="3200" b="1" dirty="0" smtClean="0">
              <a:solidFill>
                <a:srgbClr val="FF0000"/>
              </a:solidFill>
            </a:endParaRPr>
          </a:p>
          <a:p>
            <a:r>
              <a:rPr lang="cs-CZ" sz="3200" b="1" dirty="0" smtClean="0">
                <a:solidFill>
                  <a:srgbClr val="FF0000"/>
                </a:solidFill>
              </a:rPr>
              <a:t>personifikace</a:t>
            </a:r>
          </a:p>
          <a:p>
            <a:endParaRPr lang="cs-CZ" sz="3200" b="1" dirty="0"/>
          </a:p>
          <a:p>
            <a:r>
              <a:rPr lang="cs-CZ" sz="3200" b="1" dirty="0" smtClean="0">
                <a:solidFill>
                  <a:srgbClr val="006600"/>
                </a:solidFill>
              </a:rPr>
              <a:t>metafora                  </a:t>
            </a:r>
            <a:endParaRPr lang="cs-CZ" sz="3200" b="1" dirty="0">
              <a:solidFill>
                <a:srgbClr val="006600"/>
              </a:solidFill>
            </a:endParaRPr>
          </a:p>
        </p:txBody>
      </p:sp>
      <p:sp>
        <p:nvSpPr>
          <p:cNvPr id="11" name="Šipka doprava 10"/>
          <p:cNvSpPr/>
          <p:nvPr/>
        </p:nvSpPr>
        <p:spPr>
          <a:xfrm>
            <a:off x="4141526" y="4460227"/>
            <a:ext cx="1399379" cy="360361"/>
          </a:xfrm>
          <a:prstGeom prst="rightArrow">
            <a:avLst>
              <a:gd name="adj1" fmla="val 51611"/>
              <a:gd name="adj2" fmla="val 76550"/>
            </a:avLst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sp>
        <p:nvSpPr>
          <p:cNvPr id="12" name="Šipka doprava 11"/>
          <p:cNvSpPr/>
          <p:nvPr/>
        </p:nvSpPr>
        <p:spPr>
          <a:xfrm flipV="1">
            <a:off x="3979814" y="5392338"/>
            <a:ext cx="1475686" cy="404310"/>
          </a:xfrm>
          <a:prstGeom prst="rightArrow">
            <a:avLst>
              <a:gd name="adj1" fmla="val 50000"/>
              <a:gd name="adj2" fmla="val 78411"/>
            </a:avLst>
          </a:prstGeom>
          <a:solidFill>
            <a:srgbClr val="0066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cs-CZ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282697"/>
            <a:ext cx="9144000" cy="35831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778" y="3570342"/>
            <a:ext cx="9144000" cy="329547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 descr="C:\Users\Uživatel\AppData\Local\Microsoft\Windows\Temporary Internet Files\Content.IE5\XP98KUCS\MC900351188[1].wmf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5034411"/>
            <a:ext cx="1368152" cy="15244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Uživatel\AppData\Local\Microsoft\Windows\Temporary Internet Files\Content.IE5\1NGIJL8T\MC900439161[1]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24758" y="862509"/>
            <a:ext cx="1799426" cy="172819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538803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4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9" dur="500"/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5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59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5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6" presetClass="exit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arn(inVertical)">
                                      <p:cBhvr>
                                        <p:cTn id="69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5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cs-CZ" sz="5400" b="1" dirty="0" smtClean="0">
                <a:solidFill>
                  <a:schemeClr val="accent1"/>
                </a:solidFill>
              </a:rPr>
              <a:t>Mytologie - bájesloví</a:t>
            </a:r>
            <a:endParaRPr lang="cs-CZ" sz="5400" b="1" dirty="0">
              <a:solidFill>
                <a:schemeClr val="accent1"/>
              </a:solidFill>
            </a:endParaRPr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457200" y="116632"/>
            <a:ext cx="8229600" cy="792088"/>
          </a:xfrm>
        </p:spPr>
        <p:txBody>
          <a:bodyPr anchor="ctr">
            <a:normAutofit fontScale="25000" lnSpcReduction="20000"/>
          </a:bodyPr>
          <a:lstStyle/>
          <a:p>
            <a:pPr marL="0" indent="0">
              <a:buNone/>
            </a:pPr>
            <a:endParaRPr lang="cs-CZ" sz="12800" b="1" dirty="0" smtClean="0"/>
          </a:p>
          <a:p>
            <a:pPr marL="0" indent="0">
              <a:buNone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 smtClean="0"/>
          </a:p>
          <a:p>
            <a:pPr>
              <a:buClr>
                <a:schemeClr val="accent6"/>
              </a:buClr>
              <a:buFont typeface="Wingdings" pitchFamily="2" charset="2"/>
              <a:buChar char="q"/>
            </a:pPr>
            <a:endParaRPr lang="cs-CZ" sz="12800" b="1" dirty="0"/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/>
              <a:t>   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 smtClean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2800" b="1" dirty="0">
              <a:solidFill>
                <a:schemeClr val="accent1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 smtClean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        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1200" b="1" dirty="0" smtClean="0">
                <a:solidFill>
                  <a:srgbClr val="0000CC"/>
                </a:solidFill>
              </a:rPr>
              <a:t> </a:t>
            </a:r>
          </a:p>
          <a:p>
            <a:pPr marL="0" indent="0">
              <a:buClr>
                <a:schemeClr val="accent6"/>
              </a:buClr>
              <a:buNone/>
            </a:pPr>
            <a:endParaRPr lang="cs-CZ" sz="11200" b="1" u="sng" dirty="0">
              <a:solidFill>
                <a:srgbClr val="0000CC"/>
              </a:solidFill>
            </a:endParaRP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>
                <a:solidFill>
                  <a:srgbClr val="0000CC"/>
                </a:solidFill>
              </a:rPr>
              <a:t>          E. Petiška: Staré řecké báje a pověsti</a:t>
            </a:r>
          </a:p>
          <a:p>
            <a:pPr marL="0" indent="0">
              <a:buClr>
                <a:schemeClr val="accent6"/>
              </a:buClr>
              <a:buNone/>
            </a:pPr>
            <a:r>
              <a:rPr lang="cs-CZ" sz="12800" b="1" dirty="0" smtClean="0">
                <a:solidFill>
                  <a:srgbClr val="C00000"/>
                </a:solidFill>
              </a:rPr>
              <a:t>Literární </a:t>
            </a:r>
            <a:r>
              <a:rPr lang="cs-CZ" sz="12800" b="1" dirty="0">
                <a:solidFill>
                  <a:srgbClr val="C00000"/>
                </a:solidFill>
              </a:rPr>
              <a:t>t</a:t>
            </a:r>
            <a:r>
              <a:rPr lang="cs-CZ" sz="12800" b="1" dirty="0" smtClean="0">
                <a:solidFill>
                  <a:srgbClr val="C00000"/>
                </a:solidFill>
              </a:rPr>
              <a:t>ext:</a:t>
            </a:r>
            <a:r>
              <a:rPr lang="cs-CZ" sz="12800" b="1" dirty="0" smtClean="0">
                <a:solidFill>
                  <a:srgbClr val="0000CC"/>
                </a:solidFill>
              </a:rPr>
              <a:t>    Odysseus a Kyklop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cs-CZ" sz="12800" b="1" dirty="0" smtClean="0"/>
              <a:t>Jaké synonymum uvádí </a:t>
            </a:r>
          </a:p>
          <a:p>
            <a:pPr marL="0" indent="0">
              <a:buClr>
                <a:schemeClr val="tx1"/>
              </a:buClr>
              <a:buNone/>
            </a:pPr>
            <a:r>
              <a:rPr lang="cs-CZ" sz="12800" b="1" dirty="0" smtClean="0"/>
              <a:t>ukázka ke slovu  jeskyně?</a:t>
            </a:r>
          </a:p>
          <a:p>
            <a:pPr marL="0" indent="0">
              <a:buNone/>
            </a:pPr>
            <a:r>
              <a:rPr lang="cs-CZ" sz="11200" b="1" dirty="0" smtClean="0">
                <a:solidFill>
                  <a:schemeClr val="accent6"/>
                </a:solidFill>
              </a:rPr>
              <a:t>     </a:t>
            </a:r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sz="2800" b="1" dirty="0"/>
          </a:p>
          <a:p>
            <a:pPr marL="0" indent="0">
              <a:buNone/>
            </a:pPr>
            <a:endParaRPr lang="cs-CZ" sz="2800" b="1" dirty="0"/>
          </a:p>
          <a:p>
            <a:pPr>
              <a:buFont typeface="Wingdings" pitchFamily="2" charset="2"/>
              <a:buChar char="Ø"/>
            </a:pPr>
            <a:endParaRPr lang="cs-CZ" sz="12800" b="1" dirty="0" smtClean="0"/>
          </a:p>
          <a:p>
            <a:pPr>
              <a:buFont typeface="Wingdings" pitchFamily="2" charset="2"/>
              <a:buChar char="Ø"/>
            </a:pPr>
            <a:endParaRPr lang="cs-CZ" sz="12800" b="1" dirty="0"/>
          </a:p>
          <a:p>
            <a:pPr marL="0" indent="0">
              <a:buNone/>
            </a:pPr>
            <a:endParaRPr lang="cs-CZ" sz="1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endParaRPr lang="cs-CZ" sz="2800" b="1" dirty="0" smtClean="0"/>
          </a:p>
          <a:p>
            <a:pPr marL="0" indent="0">
              <a:buNone/>
            </a:pPr>
            <a:endParaRPr lang="cs-CZ" sz="2800" b="1" dirty="0"/>
          </a:p>
          <a:p>
            <a:pPr marL="0" indent="0">
              <a:buNone/>
            </a:pPr>
            <a:r>
              <a:rPr lang="cs-CZ" sz="2800" b="1" dirty="0" smtClean="0"/>
              <a:t> </a:t>
            </a:r>
            <a:endParaRPr lang="cs-CZ" b="1" dirty="0"/>
          </a:p>
        </p:txBody>
      </p:sp>
      <p:sp>
        <p:nvSpPr>
          <p:cNvPr id="5" name="TextovéPole 4"/>
          <p:cNvSpPr txBox="1"/>
          <p:nvPr/>
        </p:nvSpPr>
        <p:spPr>
          <a:xfrm>
            <a:off x="1" y="3284984"/>
            <a:ext cx="8532439" cy="40010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3200" b="1" dirty="0" smtClean="0"/>
              <a:t>     </a:t>
            </a:r>
          </a:p>
          <a:p>
            <a:r>
              <a:rPr lang="cs-CZ" sz="3200" b="1" dirty="0">
                <a:solidFill>
                  <a:srgbClr val="C00000"/>
                </a:solidFill>
              </a:rPr>
              <a:t> </a:t>
            </a:r>
            <a:r>
              <a:rPr lang="cs-CZ" sz="3200" b="1" dirty="0" smtClean="0">
                <a:solidFill>
                  <a:srgbClr val="C00000"/>
                </a:solidFill>
              </a:rPr>
              <a:t>     </a:t>
            </a:r>
            <a:r>
              <a:rPr lang="cs-CZ" sz="3200" b="1" dirty="0" smtClean="0"/>
              <a:t> </a:t>
            </a:r>
            <a:endParaRPr lang="cs-CZ" sz="3200" b="1" dirty="0"/>
          </a:p>
          <a:p>
            <a:r>
              <a:rPr lang="cs-CZ" sz="3200" b="1" dirty="0" smtClean="0"/>
              <a:t>     Jaké lsti použil Odysseus?</a:t>
            </a:r>
          </a:p>
          <a:p>
            <a:r>
              <a:rPr lang="cs-CZ" sz="2400" b="1" dirty="0" smtClean="0"/>
              <a:t>       </a:t>
            </a:r>
            <a:r>
              <a:rPr lang="cs-CZ" sz="3200" b="1" dirty="0" smtClean="0"/>
              <a:t>Víš, co naznačuje věta:         </a:t>
            </a:r>
          </a:p>
          <a:p>
            <a:r>
              <a:rPr lang="cs-CZ" sz="2800" b="1" i="1" dirty="0" smtClean="0"/>
              <a:t>      „Odyssee, vyprosím si u otce Poseidona,   </a:t>
            </a:r>
          </a:p>
          <a:p>
            <a:r>
              <a:rPr lang="cs-CZ" sz="2800" b="1" i="1" dirty="0" smtClean="0"/>
              <a:t>     aby ses vrátil domů hodně pozdě a sám,</a:t>
            </a:r>
          </a:p>
          <a:p>
            <a:r>
              <a:rPr lang="cs-CZ" sz="2800" b="1" i="1" dirty="0"/>
              <a:t> </a:t>
            </a:r>
            <a:r>
              <a:rPr lang="cs-CZ" sz="2800" b="1" i="1" dirty="0" smtClean="0"/>
              <a:t>    bídný, bez práce a na cizí lodi!“ </a:t>
            </a:r>
            <a:r>
              <a:rPr lang="cs-CZ" sz="2800" b="1" dirty="0" smtClean="0"/>
              <a:t>?</a:t>
            </a:r>
          </a:p>
          <a:p>
            <a:endParaRPr lang="cs-CZ" sz="2400" b="1" dirty="0" smtClean="0"/>
          </a:p>
          <a:p>
            <a:endParaRPr lang="cs-CZ" b="1" dirty="0"/>
          </a:p>
        </p:txBody>
      </p:sp>
      <p:pic>
        <p:nvPicPr>
          <p:cNvPr id="3074" name="Picture 2" descr="C:\Users\Uživatel\AppData\Local\Microsoft\Windows\Temporary Internet Files\Content.IE5\0MX729P7\MP900401095[1]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2420888"/>
            <a:ext cx="3901440" cy="25999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79774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17" end="1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18" end="1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ovéPole 1"/>
          <p:cNvSpPr txBox="1"/>
          <p:nvPr/>
        </p:nvSpPr>
        <p:spPr>
          <a:xfrm>
            <a:off x="323528" y="692696"/>
            <a:ext cx="7344816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cs-CZ" sz="1400" dirty="0" smtClean="0">
                <a:solidFill>
                  <a:prstClr val="black"/>
                </a:solidFill>
              </a:rPr>
              <a:t>Zdroj použité literatury:</a:t>
            </a:r>
          </a:p>
          <a:p>
            <a:r>
              <a:rPr lang="cs-CZ" sz="1400" dirty="0" smtClean="0"/>
              <a:t>MĚCHUROVÁ</a:t>
            </a:r>
            <a:r>
              <a:rPr lang="cs-CZ" sz="1400" dirty="0"/>
              <a:t>, Albína. </a:t>
            </a:r>
            <a:r>
              <a:rPr lang="cs-CZ" sz="1400" i="1" dirty="0"/>
              <a:t>Čítanka pro 6. ročník ZŠ a </a:t>
            </a:r>
            <a:r>
              <a:rPr lang="cs-CZ" sz="1400" i="1" dirty="0" smtClean="0"/>
              <a:t>primu </a:t>
            </a:r>
            <a:r>
              <a:rPr lang="cs-CZ" sz="1400" i="1" dirty="0"/>
              <a:t>VG</a:t>
            </a:r>
            <a:r>
              <a:rPr lang="cs-CZ" sz="1400" dirty="0" smtClean="0"/>
              <a:t>. </a:t>
            </a:r>
            <a:r>
              <a:rPr lang="cs-CZ" sz="1400" dirty="0"/>
              <a:t>Havlíčkův Brod: Fragment, 1997. ISBN 80-7200-121-3. </a:t>
            </a:r>
            <a:endParaRPr lang="cs-CZ" sz="1400" dirty="0" smtClean="0"/>
          </a:p>
          <a:p>
            <a:endParaRPr lang="cs-CZ" sz="1400" dirty="0" smtClean="0"/>
          </a:p>
          <a:p>
            <a:r>
              <a:rPr lang="cs-CZ" sz="1400" dirty="0"/>
              <a:t>MĚCHUROVÁ, Albína. </a:t>
            </a:r>
            <a:r>
              <a:rPr lang="cs-CZ" sz="1400" i="1" dirty="0"/>
              <a:t>Čítanka pro 7. ročník ZŠ a sekundu VG</a:t>
            </a:r>
            <a:r>
              <a:rPr lang="cs-CZ" sz="1400" dirty="0"/>
              <a:t>. Havlíčkův Brod: Fragment, 2005. ISBN 80-7200-192-2. </a:t>
            </a:r>
            <a:endParaRPr lang="cs-CZ" sz="1400" dirty="0">
              <a:solidFill>
                <a:prstClr val="black"/>
              </a:solidFill>
            </a:endParaRPr>
          </a:p>
        </p:txBody>
      </p:sp>
      <p:sp>
        <p:nvSpPr>
          <p:cNvPr id="4" name="Obdélník 3"/>
          <p:cNvSpPr/>
          <p:nvPr/>
        </p:nvSpPr>
        <p:spPr>
          <a:xfrm>
            <a:off x="323528" y="1988840"/>
            <a:ext cx="8208912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cs-CZ" sz="1400" dirty="0" smtClean="0"/>
          </a:p>
          <a:p>
            <a:endParaRPr lang="cs-CZ" sz="1400" dirty="0" smtClean="0"/>
          </a:p>
          <a:p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Zdroj </a:t>
            </a:r>
            <a:r>
              <a:rPr lang="cs-CZ" sz="1400" dirty="0">
                <a:solidFill>
                  <a:prstClr val="black"/>
                </a:solidFill>
              </a:rPr>
              <a:t>obrázků: </a:t>
            </a:r>
            <a:endParaRPr lang="cs-CZ" sz="1400" dirty="0" smtClean="0">
              <a:solidFill>
                <a:prstClr val="black"/>
              </a:solidFill>
            </a:endParaRPr>
          </a:p>
          <a:p>
            <a:r>
              <a:rPr lang="cs-CZ" sz="1400" dirty="0" smtClean="0">
                <a:solidFill>
                  <a:prstClr val="black"/>
                </a:solidFill>
              </a:rPr>
              <a:t>Galerie </a:t>
            </a:r>
            <a:r>
              <a:rPr lang="cs-CZ" sz="1400" dirty="0">
                <a:solidFill>
                  <a:prstClr val="black"/>
                </a:solidFill>
              </a:rPr>
              <a:t>Microsoft Office</a:t>
            </a: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  <a:p>
            <a:endParaRPr lang="cs-CZ" dirty="0" smtClean="0">
              <a:solidFill>
                <a:prstClr val="black"/>
              </a:solidFill>
            </a:endParaRPr>
          </a:p>
          <a:p>
            <a:endParaRPr lang="cs-CZ" dirty="0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7109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Motiv systému Office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ystému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1615</TotalTime>
  <Words>379</Words>
  <Application>Microsoft Office PowerPoint</Application>
  <PresentationFormat>Předvádění na obrazovce (4:3)</PresentationFormat>
  <Paragraphs>262</Paragraphs>
  <Slides>8</Slides>
  <Notes>5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8</vt:i4>
      </vt:variant>
    </vt:vector>
  </HeadingPairs>
  <TitlesOfParts>
    <vt:vector size="9" baseType="lpstr">
      <vt:lpstr>1_Motiv systému Office</vt:lpstr>
      <vt:lpstr>Bájesloví – 2. část</vt:lpstr>
      <vt:lpstr>Mytologie - bájesloví</vt:lpstr>
      <vt:lpstr>Mytologie - bájesloví</vt:lpstr>
      <vt:lpstr>Mytologie - bájesloví</vt:lpstr>
      <vt:lpstr>Mytologie - bájesloví</vt:lpstr>
      <vt:lpstr>Mytologie - bájesloví</vt:lpstr>
      <vt:lpstr>Mytologie - bájesloví</vt:lpstr>
      <vt:lpstr>Prezentace aplikace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Bájesloví - 2. část</dc:title>
  <dc:creator>Uživatel</dc:creator>
  <cp:lastModifiedBy>Uživatel</cp:lastModifiedBy>
  <cp:revision>264</cp:revision>
  <dcterms:created xsi:type="dcterms:W3CDTF">2011-09-27T15:53:25Z</dcterms:created>
  <dcterms:modified xsi:type="dcterms:W3CDTF">2012-11-24T09:49:15Z</dcterms:modified>
</cp:coreProperties>
</file>