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2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72" r:id="rId2"/>
    <p:sldId id="276" r:id="rId3"/>
    <p:sldId id="256" r:id="rId4"/>
    <p:sldId id="270" r:id="rId5"/>
    <p:sldId id="257" r:id="rId6"/>
    <p:sldId id="259" r:id="rId7"/>
    <p:sldId id="271" r:id="rId8"/>
    <p:sldId id="261" r:id="rId9"/>
    <p:sldId id="267" r:id="rId10"/>
    <p:sldId id="266" r:id="rId11"/>
    <p:sldId id="268" r:id="rId12"/>
    <p:sldId id="269" r:id="rId13"/>
    <p:sldId id="273" r:id="rId14"/>
    <p:sldId id="262" r:id="rId15"/>
    <p:sldId id="274" r:id="rId16"/>
    <p:sldId id="264" r:id="rId17"/>
    <p:sldId id="275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8762" autoAdjust="0"/>
    <p:restoredTop sz="94660"/>
  </p:normalViewPr>
  <p:slideViewPr>
    <p:cSldViewPr>
      <p:cViewPr varScale="1">
        <p:scale>
          <a:sx n="111" d="100"/>
          <a:sy n="111" d="100"/>
        </p:scale>
        <p:origin x="-161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tx1"/>
              </a:solidFill>
            </a:rPr>
            <a:t>VY_32_INOVACE_09_INF_07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Marcel Bednařík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err="1" smtClean="0"/>
            <a:t>Inf</a:t>
          </a:r>
          <a:r>
            <a:rPr lang="cs-CZ" sz="2000" dirty="0" smtClean="0">
              <a:solidFill>
                <a:srgbClr val="FF0000"/>
              </a:solidFill>
            </a:rPr>
            <a:t> </a:t>
          </a:r>
          <a:r>
            <a:rPr lang="cs-CZ" sz="2000" dirty="0" smtClean="0">
              <a:solidFill>
                <a:schemeClr val="tx1"/>
              </a:solidFill>
            </a:rPr>
            <a:t>– 7.A – Základní deska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560F5C0-5EF7-4101-847E-D18B9EE4059A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5C8551C-1F82-48CB-8115-30D5495767BC}" type="presOf" srcId="{B651F6E3-6281-48DB-9319-2AEAFDAE7572}" destId="{6BB5E863-4638-4E1D-BFDE-399D028AC4ED}" srcOrd="1" destOrd="0" presId="urn:microsoft.com/office/officeart/2005/8/layout/target3"/>
    <dgm:cxn modelId="{DE11C087-EE86-442D-B21D-BB9ECF6C3842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3525A68-9287-429F-A444-28A8AE8BBAB1}" type="presOf" srcId="{4C35D32F-0EAB-4CD7-82EE-45574DC2A586}" destId="{8BEBB6EC-1DAA-4CAC-8A25-BC0FCBD5DBD5}" srcOrd="0" destOrd="0" presId="urn:microsoft.com/office/officeart/2005/8/layout/target3"/>
    <dgm:cxn modelId="{D7C89B77-B012-4C5D-B1CB-45431D025C75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CC1CAB7-C125-4B6A-9079-EC2C9C13C3E8}" type="presOf" srcId="{D1B46980-6531-4606-95E6-44980827E919}" destId="{2BE915AB-18AA-4053-B92C-3BFC9ED204BB}" srcOrd="1" destOrd="0" presId="urn:microsoft.com/office/officeart/2005/8/layout/target3"/>
    <dgm:cxn modelId="{59600C21-1B94-4533-A4F0-858BC7F2161A}" type="presOf" srcId="{B651F6E3-6281-48DB-9319-2AEAFDAE7572}" destId="{619D679B-A015-4ECF-8348-D1034C574F40}" srcOrd="0" destOrd="0" presId="urn:microsoft.com/office/officeart/2005/8/layout/target3"/>
    <dgm:cxn modelId="{606777D0-B6C6-4B21-B93D-8E9D1861EAF2}" type="presOf" srcId="{D8197B8C-B260-4A16-BDF4-0947B075E274}" destId="{25B08C86-7E15-44DC-BE7F-FFB55DD49D12}" srcOrd="0" destOrd="0" presId="urn:microsoft.com/office/officeart/2005/8/layout/target3"/>
    <dgm:cxn modelId="{48054D74-9EE4-4BC5-822D-389439EB3547}" type="presOf" srcId="{D1D4F407-5343-4D3F-B5B9-D407B03CAEB4}" destId="{D005CE8C-CC26-4C3E-AC11-E15060ECD759}" srcOrd="0" destOrd="0" presId="urn:microsoft.com/office/officeart/2005/8/layout/target3"/>
    <dgm:cxn modelId="{3DA2B8FA-E54D-4296-B735-4A610870AA4D}" type="presOf" srcId="{D1B46980-6531-4606-95E6-44980827E919}" destId="{6140AFEC-043D-4C43-A2F9-D0F5331DF3A3}" srcOrd="0" destOrd="0" presId="urn:microsoft.com/office/officeart/2005/8/layout/target3"/>
    <dgm:cxn modelId="{FDF1318E-B866-4AD4-8919-E287A7924F7F}" type="presOf" srcId="{D8197B8C-B260-4A16-BDF4-0947B075E274}" destId="{5A5FFA88-C948-4069-8E93-59FA12366E83}" srcOrd="1" destOrd="0" presId="urn:microsoft.com/office/officeart/2005/8/layout/target3"/>
    <dgm:cxn modelId="{210323B9-D0E8-465E-BF87-B980C34352DA}" type="presParOf" srcId="{333A1088-737F-45CB-B68E-254E46348037}" destId="{F5ABB229-8D3B-4694-996A-96F23CF14429}" srcOrd="0" destOrd="0" presId="urn:microsoft.com/office/officeart/2005/8/layout/target3"/>
    <dgm:cxn modelId="{7A7B86E2-2D1C-4C5C-97C5-4E7009B41713}" type="presParOf" srcId="{333A1088-737F-45CB-B68E-254E46348037}" destId="{F41139FD-01EE-4571-8B17-4FB00FC51163}" srcOrd="1" destOrd="0" presId="urn:microsoft.com/office/officeart/2005/8/layout/target3"/>
    <dgm:cxn modelId="{947FB523-ED10-442B-9A8F-4601896E7935}" type="presParOf" srcId="{333A1088-737F-45CB-B68E-254E46348037}" destId="{D005CE8C-CC26-4C3E-AC11-E15060ECD759}" srcOrd="2" destOrd="0" presId="urn:microsoft.com/office/officeart/2005/8/layout/target3"/>
    <dgm:cxn modelId="{A80C37A6-FB16-4A4F-A464-BCE6E8178841}" type="presParOf" srcId="{333A1088-737F-45CB-B68E-254E46348037}" destId="{2C702D82-9B77-49B7-9568-BB8EB47C3372}" srcOrd="3" destOrd="0" presId="urn:microsoft.com/office/officeart/2005/8/layout/target3"/>
    <dgm:cxn modelId="{E0AAA753-BBA7-473A-B689-96346A685B38}" type="presParOf" srcId="{333A1088-737F-45CB-B68E-254E46348037}" destId="{A52A0455-90FF-4808-ABD0-F02540D31D5A}" srcOrd="4" destOrd="0" presId="urn:microsoft.com/office/officeart/2005/8/layout/target3"/>
    <dgm:cxn modelId="{44BCCFDB-9C8C-4B76-9796-2B8AB7A6B278}" type="presParOf" srcId="{333A1088-737F-45CB-B68E-254E46348037}" destId="{6140AFEC-043D-4C43-A2F9-D0F5331DF3A3}" srcOrd="5" destOrd="0" presId="urn:microsoft.com/office/officeart/2005/8/layout/target3"/>
    <dgm:cxn modelId="{05F44BF0-3672-4B19-920D-0BC13325222F}" type="presParOf" srcId="{333A1088-737F-45CB-B68E-254E46348037}" destId="{9358AC05-5D7D-4327-9F80-1AD486AEA664}" srcOrd="6" destOrd="0" presId="urn:microsoft.com/office/officeart/2005/8/layout/target3"/>
    <dgm:cxn modelId="{1202D30C-4E8F-4AEE-86CE-DCB0E37F24F9}" type="presParOf" srcId="{333A1088-737F-45CB-B68E-254E46348037}" destId="{313FC574-E1CD-4FB4-B054-0B805CE0447D}" srcOrd="7" destOrd="0" presId="urn:microsoft.com/office/officeart/2005/8/layout/target3"/>
    <dgm:cxn modelId="{9DE5FAB0-DE6F-48CB-9B6B-03CACA403D9B}" type="presParOf" srcId="{333A1088-737F-45CB-B68E-254E46348037}" destId="{619D679B-A015-4ECF-8348-D1034C574F40}" srcOrd="8" destOrd="0" presId="urn:microsoft.com/office/officeart/2005/8/layout/target3"/>
    <dgm:cxn modelId="{B0647B71-188C-4721-8FA0-6758E73D1B46}" type="presParOf" srcId="{333A1088-737F-45CB-B68E-254E46348037}" destId="{322283A8-4A27-4CDA-BAE3-F381106A9174}" srcOrd="9" destOrd="0" presId="urn:microsoft.com/office/officeart/2005/8/layout/target3"/>
    <dgm:cxn modelId="{A3FF23E9-F045-4E03-9EE8-E18A994B8D28}" type="presParOf" srcId="{333A1088-737F-45CB-B68E-254E46348037}" destId="{FFC9F71D-1B4F-4AD9-A4A6-86ADEFC8AF5C}" srcOrd="10" destOrd="0" presId="urn:microsoft.com/office/officeart/2005/8/layout/target3"/>
    <dgm:cxn modelId="{D9D6B3B9-3C31-4C4C-8C8B-2F85FD24BE8A}" type="presParOf" srcId="{333A1088-737F-45CB-B68E-254E46348037}" destId="{25B08C86-7E15-44DC-BE7F-FFB55DD49D12}" srcOrd="11" destOrd="0" presId="urn:microsoft.com/office/officeart/2005/8/layout/target3"/>
    <dgm:cxn modelId="{F56C441E-67BD-46B9-8956-BDCC8C8D141A}" type="presParOf" srcId="{333A1088-737F-45CB-B68E-254E46348037}" destId="{76644BE8-9D7C-4C09-B250-3D10AF48CBB7}" srcOrd="12" destOrd="0" presId="urn:microsoft.com/office/officeart/2005/8/layout/target3"/>
    <dgm:cxn modelId="{AF20F8F5-0B97-4F72-BAB0-1F1E98D9A124}" type="presParOf" srcId="{333A1088-737F-45CB-B68E-254E46348037}" destId="{EE85B701-7295-41C0-BA7A-34D3756A2AE6}" srcOrd="13" destOrd="0" presId="urn:microsoft.com/office/officeart/2005/8/layout/target3"/>
    <dgm:cxn modelId="{E6DD431A-7813-456A-BE5D-742B8A4013BA}" type="presParOf" srcId="{333A1088-737F-45CB-B68E-254E46348037}" destId="{8BEBB6EC-1DAA-4CAC-8A25-BC0FCBD5DBD5}" srcOrd="14" destOrd="0" presId="urn:microsoft.com/office/officeart/2005/8/layout/target3"/>
    <dgm:cxn modelId="{517427EB-1ABD-44C5-B2EB-A5BA8B764F8C}" type="presParOf" srcId="{333A1088-737F-45CB-B68E-254E46348037}" destId="{AED2198E-93D5-4001-81B4-73124B309672}" srcOrd="15" destOrd="0" presId="urn:microsoft.com/office/officeart/2005/8/layout/target3"/>
    <dgm:cxn modelId="{6F251120-860D-4767-A095-EFB81EE67AC1}" type="presParOf" srcId="{333A1088-737F-45CB-B68E-254E46348037}" destId="{2BE915AB-18AA-4053-B92C-3BFC9ED204BB}" srcOrd="16" destOrd="0" presId="urn:microsoft.com/office/officeart/2005/8/layout/target3"/>
    <dgm:cxn modelId="{3FE7A81A-C16B-4F41-A8A9-6BC99712649C}" type="presParOf" srcId="{333A1088-737F-45CB-B68E-254E46348037}" destId="{6BB5E863-4638-4E1D-BFDE-399D028AC4ED}" srcOrd="17" destOrd="0" presId="urn:microsoft.com/office/officeart/2005/8/layout/target3"/>
    <dgm:cxn modelId="{5CB0D798-1C91-4B55-8067-8078904F08EE}" type="presParOf" srcId="{333A1088-737F-45CB-B68E-254E46348037}" destId="{5A5FFA88-C948-4069-8E93-59FA12366E83}" srcOrd="18" destOrd="0" presId="urn:microsoft.com/office/officeart/2005/8/layout/target3"/>
    <dgm:cxn modelId="{383A54B5-4EDB-4743-833E-A09666C39260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E5F5560-2845-4291-91E5-F29EEB84D4A2}" type="doc">
      <dgm:prSet loTypeId="urn:microsoft.com/office/officeart/2005/8/layout/arrow2" loCatId="process" qsTypeId="urn:microsoft.com/office/officeart/2005/8/quickstyle/3d5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42706BC5-31B3-4531-AD62-AC62FEF0609C}">
      <dgm:prSet phldrT="[Text]"/>
      <dgm:spPr/>
      <dgm:t>
        <a:bodyPr/>
        <a:lstStyle/>
        <a:p>
          <a:r>
            <a:rPr lang="cs-CZ" dirty="0" smtClean="0"/>
            <a:t>použití PC     </a:t>
          </a:r>
          <a:endParaRPr lang="cs-CZ" dirty="0"/>
        </a:p>
      </dgm:t>
    </dgm:pt>
    <dgm:pt modelId="{C474C092-2446-4D59-95F9-68A8C68EE1CC}" type="parTrans" cxnId="{53F07DDB-4F23-44D1-B242-A5F391B6C1C8}">
      <dgm:prSet/>
      <dgm:spPr/>
      <dgm:t>
        <a:bodyPr/>
        <a:lstStyle/>
        <a:p>
          <a:endParaRPr lang="cs-CZ"/>
        </a:p>
      </dgm:t>
    </dgm:pt>
    <dgm:pt modelId="{E655AA48-9850-4864-AC71-7870EE1B2238}" type="sibTrans" cxnId="{53F07DDB-4F23-44D1-B242-A5F391B6C1C8}">
      <dgm:prSet/>
      <dgm:spPr/>
      <dgm:t>
        <a:bodyPr/>
        <a:lstStyle/>
        <a:p>
          <a:endParaRPr lang="cs-CZ"/>
        </a:p>
      </dgm:t>
    </dgm:pt>
    <dgm:pt modelId="{142045CD-0519-46BE-ACA8-19C4C62A75E1}">
      <dgm:prSet phldrT="[Text]"/>
      <dgm:spPr/>
      <dgm:t>
        <a:bodyPr/>
        <a:lstStyle/>
        <a:p>
          <a:r>
            <a:rPr lang="cs-CZ" dirty="0" smtClean="0"/>
            <a:t>procesor </a:t>
          </a:r>
          <a:endParaRPr lang="cs-CZ" dirty="0"/>
        </a:p>
      </dgm:t>
    </dgm:pt>
    <dgm:pt modelId="{AEE63B57-801F-4172-BE97-B79A1F50BD52}" type="parTrans" cxnId="{5CF31C75-8E7B-4A29-94B0-825CC76E5526}">
      <dgm:prSet/>
      <dgm:spPr/>
      <dgm:t>
        <a:bodyPr/>
        <a:lstStyle/>
        <a:p>
          <a:endParaRPr lang="cs-CZ"/>
        </a:p>
      </dgm:t>
    </dgm:pt>
    <dgm:pt modelId="{4D18D182-C62D-4394-B532-E88B0FAAF0E4}" type="sibTrans" cxnId="{5CF31C75-8E7B-4A29-94B0-825CC76E5526}">
      <dgm:prSet/>
      <dgm:spPr/>
      <dgm:t>
        <a:bodyPr/>
        <a:lstStyle/>
        <a:p>
          <a:endParaRPr lang="cs-CZ"/>
        </a:p>
      </dgm:t>
    </dgm:pt>
    <dgm:pt modelId="{C7351011-7403-4A18-AEB9-31649F6990C6}">
      <dgm:prSet phldrT="[Text]"/>
      <dgm:spPr/>
      <dgm:t>
        <a:bodyPr/>
        <a:lstStyle/>
        <a:p>
          <a:r>
            <a:rPr lang="cs-CZ" dirty="0" smtClean="0"/>
            <a:t>čipová sada</a:t>
          </a:r>
          <a:endParaRPr lang="cs-CZ" dirty="0"/>
        </a:p>
      </dgm:t>
    </dgm:pt>
    <dgm:pt modelId="{DC742346-CE30-4450-87E3-ED5C7B7B2DE2}" type="parTrans" cxnId="{E509EC70-48F9-4852-8CD2-082CFE4A1202}">
      <dgm:prSet/>
      <dgm:spPr/>
      <dgm:t>
        <a:bodyPr/>
        <a:lstStyle/>
        <a:p>
          <a:endParaRPr lang="cs-CZ"/>
        </a:p>
      </dgm:t>
    </dgm:pt>
    <dgm:pt modelId="{43E56E8A-33E9-46F0-A3BE-0BEAB0340616}" type="sibTrans" cxnId="{E509EC70-48F9-4852-8CD2-082CFE4A1202}">
      <dgm:prSet/>
      <dgm:spPr/>
      <dgm:t>
        <a:bodyPr/>
        <a:lstStyle/>
        <a:p>
          <a:endParaRPr lang="cs-CZ"/>
        </a:p>
      </dgm:t>
    </dgm:pt>
    <dgm:pt modelId="{DBAD401A-4529-4758-8C99-C9ACF18ABCC1}">
      <dgm:prSet/>
      <dgm:spPr/>
      <dgm:t>
        <a:bodyPr/>
        <a:lstStyle/>
        <a:p>
          <a:r>
            <a:rPr lang="cs-CZ" dirty="0" smtClean="0"/>
            <a:t>základní deska     </a:t>
          </a:r>
          <a:endParaRPr lang="cs-CZ" dirty="0"/>
        </a:p>
      </dgm:t>
    </dgm:pt>
    <dgm:pt modelId="{938B84D4-3C0E-4997-8627-2369ED89B3AA}" type="parTrans" cxnId="{C872DB31-66A8-495C-9CEB-0182348F7F08}">
      <dgm:prSet/>
      <dgm:spPr/>
      <dgm:t>
        <a:bodyPr/>
        <a:lstStyle/>
        <a:p>
          <a:endParaRPr lang="cs-CZ"/>
        </a:p>
      </dgm:t>
    </dgm:pt>
    <dgm:pt modelId="{AECA8045-AB58-4678-9727-F906B3932342}" type="sibTrans" cxnId="{C872DB31-66A8-495C-9CEB-0182348F7F08}">
      <dgm:prSet/>
      <dgm:spPr/>
      <dgm:t>
        <a:bodyPr/>
        <a:lstStyle/>
        <a:p>
          <a:endParaRPr lang="cs-CZ"/>
        </a:p>
      </dgm:t>
    </dgm:pt>
    <dgm:pt modelId="{58540870-3DB3-4D4A-97A4-2622BA78AD08}" type="pres">
      <dgm:prSet presAssocID="{FE5F5560-2845-4291-91E5-F29EEB84D4A2}" presName="arrowDiagram" presStyleCnt="0">
        <dgm:presLayoutVars>
          <dgm:chMax val="5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AF2FA82-1061-4B59-AFE5-1D089A128073}" type="pres">
      <dgm:prSet presAssocID="{FE5F5560-2845-4291-91E5-F29EEB84D4A2}" presName="arrow" presStyleLbl="bgShp" presStyleIdx="0" presStyleCnt="1"/>
      <dgm:spPr/>
    </dgm:pt>
    <dgm:pt modelId="{A0A5AE8C-0772-4E9C-AB6C-BC3AC0FE6A2B}" type="pres">
      <dgm:prSet presAssocID="{FE5F5560-2845-4291-91E5-F29EEB84D4A2}" presName="arrowDiagram4" presStyleCnt="0"/>
      <dgm:spPr/>
    </dgm:pt>
    <dgm:pt modelId="{948EA075-4E6C-429D-B793-D006D81496D9}" type="pres">
      <dgm:prSet presAssocID="{42706BC5-31B3-4531-AD62-AC62FEF0609C}" presName="bullet4a" presStyleLbl="node1" presStyleIdx="0" presStyleCnt="4"/>
      <dgm:spPr/>
    </dgm:pt>
    <dgm:pt modelId="{FC3DD788-1DE5-4FAD-B4B6-BED92A4F5890}" type="pres">
      <dgm:prSet presAssocID="{42706BC5-31B3-4531-AD62-AC62FEF0609C}" presName="textBox4a" presStyleLbl="revTx" presStyleIdx="0" presStyleCnt="4" custScaleX="17439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45DFE5-12BC-459F-A903-CD0C4C5C57D6}" type="pres">
      <dgm:prSet presAssocID="{142045CD-0519-46BE-ACA8-19C4C62A75E1}" presName="bullet4b" presStyleLbl="node1" presStyleIdx="1" presStyleCnt="4"/>
      <dgm:spPr/>
    </dgm:pt>
    <dgm:pt modelId="{80D797D1-CC72-47A0-86CE-CB8DF702C346}" type="pres">
      <dgm:prSet presAssocID="{142045CD-0519-46BE-ACA8-19C4C62A75E1}" presName="textBox4b" presStyleLbl="revTx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634C26-B733-4ED2-B4AF-E314C1086E01}" type="pres">
      <dgm:prSet presAssocID="{C7351011-7403-4A18-AEB9-31649F6990C6}" presName="bullet4c" presStyleLbl="node1" presStyleIdx="2" presStyleCnt="4"/>
      <dgm:spPr/>
    </dgm:pt>
    <dgm:pt modelId="{B20DB7B0-3BAD-474B-B139-2D059C4FA38C}" type="pres">
      <dgm:prSet presAssocID="{C7351011-7403-4A18-AEB9-31649F6990C6}" presName="textBox4c" presStyleLbl="revTx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5A8F9C8-7DF0-424E-A512-8EED5769FDFC}" type="pres">
      <dgm:prSet presAssocID="{DBAD401A-4529-4758-8C99-C9ACF18ABCC1}" presName="bullet4d" presStyleLbl="node1" presStyleIdx="3" presStyleCnt="4"/>
      <dgm:spPr/>
    </dgm:pt>
    <dgm:pt modelId="{BDF72B51-2C10-4DFC-BE17-DD15AF933501}" type="pres">
      <dgm:prSet presAssocID="{DBAD401A-4529-4758-8C99-C9ACF18ABCC1}" presName="textBox4d" presStyleLbl="revTx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509EC70-48F9-4852-8CD2-082CFE4A1202}" srcId="{FE5F5560-2845-4291-91E5-F29EEB84D4A2}" destId="{C7351011-7403-4A18-AEB9-31649F6990C6}" srcOrd="2" destOrd="0" parTransId="{DC742346-CE30-4450-87E3-ED5C7B7B2DE2}" sibTransId="{43E56E8A-33E9-46F0-A3BE-0BEAB0340616}"/>
    <dgm:cxn modelId="{00FEB83D-9960-4682-A65A-9F6EED8ABA4D}" type="presOf" srcId="{142045CD-0519-46BE-ACA8-19C4C62A75E1}" destId="{80D797D1-CC72-47A0-86CE-CB8DF702C346}" srcOrd="0" destOrd="0" presId="urn:microsoft.com/office/officeart/2005/8/layout/arrow2"/>
    <dgm:cxn modelId="{4E7A66AB-5A56-48AA-AEC9-3402F9872562}" type="presOf" srcId="{C7351011-7403-4A18-AEB9-31649F6990C6}" destId="{B20DB7B0-3BAD-474B-B139-2D059C4FA38C}" srcOrd="0" destOrd="0" presId="urn:microsoft.com/office/officeart/2005/8/layout/arrow2"/>
    <dgm:cxn modelId="{C872DB31-66A8-495C-9CEB-0182348F7F08}" srcId="{FE5F5560-2845-4291-91E5-F29EEB84D4A2}" destId="{DBAD401A-4529-4758-8C99-C9ACF18ABCC1}" srcOrd="3" destOrd="0" parTransId="{938B84D4-3C0E-4997-8627-2369ED89B3AA}" sibTransId="{AECA8045-AB58-4678-9727-F906B3932342}"/>
    <dgm:cxn modelId="{39C790F3-C4E4-4A29-BDA5-7A33F6D1BA4F}" type="presOf" srcId="{42706BC5-31B3-4531-AD62-AC62FEF0609C}" destId="{FC3DD788-1DE5-4FAD-B4B6-BED92A4F5890}" srcOrd="0" destOrd="0" presId="urn:microsoft.com/office/officeart/2005/8/layout/arrow2"/>
    <dgm:cxn modelId="{53F07DDB-4F23-44D1-B242-A5F391B6C1C8}" srcId="{FE5F5560-2845-4291-91E5-F29EEB84D4A2}" destId="{42706BC5-31B3-4531-AD62-AC62FEF0609C}" srcOrd="0" destOrd="0" parTransId="{C474C092-2446-4D59-95F9-68A8C68EE1CC}" sibTransId="{E655AA48-9850-4864-AC71-7870EE1B2238}"/>
    <dgm:cxn modelId="{0221C2A5-1510-4D90-B3D2-EC218BAB92EF}" type="presOf" srcId="{FE5F5560-2845-4291-91E5-F29EEB84D4A2}" destId="{58540870-3DB3-4D4A-97A4-2622BA78AD08}" srcOrd="0" destOrd="0" presId="urn:microsoft.com/office/officeart/2005/8/layout/arrow2"/>
    <dgm:cxn modelId="{5CF31C75-8E7B-4A29-94B0-825CC76E5526}" srcId="{FE5F5560-2845-4291-91E5-F29EEB84D4A2}" destId="{142045CD-0519-46BE-ACA8-19C4C62A75E1}" srcOrd="1" destOrd="0" parTransId="{AEE63B57-801F-4172-BE97-B79A1F50BD52}" sibTransId="{4D18D182-C62D-4394-B532-E88B0FAAF0E4}"/>
    <dgm:cxn modelId="{5D753D8A-719A-4F74-899A-E5DF9432AEAA}" type="presOf" srcId="{DBAD401A-4529-4758-8C99-C9ACF18ABCC1}" destId="{BDF72B51-2C10-4DFC-BE17-DD15AF933501}" srcOrd="0" destOrd="0" presId="urn:microsoft.com/office/officeart/2005/8/layout/arrow2"/>
    <dgm:cxn modelId="{3E0CDD48-6A94-4D79-B4F4-7759F2CC10A7}" type="presParOf" srcId="{58540870-3DB3-4D4A-97A4-2622BA78AD08}" destId="{AAF2FA82-1061-4B59-AFE5-1D089A128073}" srcOrd="0" destOrd="0" presId="urn:microsoft.com/office/officeart/2005/8/layout/arrow2"/>
    <dgm:cxn modelId="{A988B369-5202-4294-ADC8-0F544853F589}" type="presParOf" srcId="{58540870-3DB3-4D4A-97A4-2622BA78AD08}" destId="{A0A5AE8C-0772-4E9C-AB6C-BC3AC0FE6A2B}" srcOrd="1" destOrd="0" presId="urn:microsoft.com/office/officeart/2005/8/layout/arrow2"/>
    <dgm:cxn modelId="{2C914403-4694-4F1C-9B2A-C50E3143C1C9}" type="presParOf" srcId="{A0A5AE8C-0772-4E9C-AB6C-BC3AC0FE6A2B}" destId="{948EA075-4E6C-429D-B793-D006D81496D9}" srcOrd="0" destOrd="0" presId="urn:microsoft.com/office/officeart/2005/8/layout/arrow2"/>
    <dgm:cxn modelId="{83100C44-BBDA-48E0-A4AD-D7863A665807}" type="presParOf" srcId="{A0A5AE8C-0772-4E9C-AB6C-BC3AC0FE6A2B}" destId="{FC3DD788-1DE5-4FAD-B4B6-BED92A4F5890}" srcOrd="1" destOrd="0" presId="urn:microsoft.com/office/officeart/2005/8/layout/arrow2"/>
    <dgm:cxn modelId="{BC1A6743-B8B7-42E3-903A-2227494603EC}" type="presParOf" srcId="{A0A5AE8C-0772-4E9C-AB6C-BC3AC0FE6A2B}" destId="{D745DFE5-12BC-459F-A903-CD0C4C5C57D6}" srcOrd="2" destOrd="0" presId="urn:microsoft.com/office/officeart/2005/8/layout/arrow2"/>
    <dgm:cxn modelId="{D9A5CA9B-3125-4071-8440-1C0AAFB01879}" type="presParOf" srcId="{A0A5AE8C-0772-4E9C-AB6C-BC3AC0FE6A2B}" destId="{80D797D1-CC72-47A0-86CE-CB8DF702C346}" srcOrd="3" destOrd="0" presId="urn:microsoft.com/office/officeart/2005/8/layout/arrow2"/>
    <dgm:cxn modelId="{231BB88E-33B8-488F-8F06-87F79EA88923}" type="presParOf" srcId="{A0A5AE8C-0772-4E9C-AB6C-BC3AC0FE6A2B}" destId="{8C634C26-B733-4ED2-B4AF-E314C1086E01}" srcOrd="4" destOrd="0" presId="urn:microsoft.com/office/officeart/2005/8/layout/arrow2"/>
    <dgm:cxn modelId="{314554C7-2E15-4B7B-999E-E0FCB27041CF}" type="presParOf" srcId="{A0A5AE8C-0772-4E9C-AB6C-BC3AC0FE6A2B}" destId="{B20DB7B0-3BAD-474B-B139-2D059C4FA38C}" srcOrd="5" destOrd="0" presId="urn:microsoft.com/office/officeart/2005/8/layout/arrow2"/>
    <dgm:cxn modelId="{888B579A-F2CD-4265-AEF3-CB1C103D16BF}" type="presParOf" srcId="{A0A5AE8C-0772-4E9C-AB6C-BC3AC0FE6A2B}" destId="{75A8F9C8-7DF0-424E-A512-8EED5769FDFC}" srcOrd="6" destOrd="0" presId="urn:microsoft.com/office/officeart/2005/8/layout/arrow2"/>
    <dgm:cxn modelId="{88A55D66-9A52-4F9A-A087-8895716A65D5}" type="presParOf" srcId="{A0A5AE8C-0772-4E9C-AB6C-BC3AC0FE6A2B}" destId="{BDF72B51-2C10-4DFC-BE17-DD15AF933501}" srcOrd="7" destOrd="0" presId="urn:microsoft.com/office/officeart/2005/8/layout/arrow2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4CB0A6-CAC3-4E11-B888-6BCE335BCD58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E44A87-4721-4771-A4F4-BC1A2B854C4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44967-E81C-44F5-8805-D8307F4DA573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609B1-9FE0-42BC-9E12-897EB36DC1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44967-E81C-44F5-8805-D8307F4DA573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609B1-9FE0-42BC-9E12-897EB36DC1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44967-E81C-44F5-8805-D8307F4DA573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609B1-9FE0-42BC-9E12-897EB36DC1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44967-E81C-44F5-8805-D8307F4DA573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609B1-9FE0-42BC-9E12-897EB36DC1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44967-E81C-44F5-8805-D8307F4DA573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609B1-9FE0-42BC-9E12-897EB36DC1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44967-E81C-44F5-8805-D8307F4DA573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609B1-9FE0-42BC-9E12-897EB36DC1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44967-E81C-44F5-8805-D8307F4DA573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609B1-9FE0-42BC-9E12-897EB36DC1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44967-E81C-44F5-8805-D8307F4DA573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609B1-9FE0-42BC-9E12-897EB36DC1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44967-E81C-44F5-8805-D8307F4DA573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609B1-9FE0-42BC-9E12-897EB36DC1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44967-E81C-44F5-8805-D8307F4DA573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609B1-9FE0-42BC-9E12-897EB36DC1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44967-E81C-44F5-8805-D8307F4DA573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609B1-9FE0-42BC-9E12-897EB36DC1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344967-E81C-44F5-8805-D8307F4DA573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7609B1-9FE0-42BC-9E12-897EB36DC1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1/11/VIA_Mini-ITX_Form_Factor_Comparison.jpg/799px-VIA_Mini-ITX_Form_Factor_Comparison.jpg" TargetMode="External"/><Relationship Id="rId2" Type="http://schemas.openxmlformats.org/officeDocument/2006/relationships/hyperlink" Target="http://upload.wikimedia.org/wikipedia/commons/thumb/4/40/ASRock_K7VT4A_Pro_Mainboard.jpg/800px-ASRock_K7VT4A_Pro_Mainboard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img.tomshardware.com/us/2007/02/27/dual_core_notebook_cpus_explored/intel-platform.jpg" TargetMode="External"/><Relationship Id="rId4" Type="http://schemas.openxmlformats.org/officeDocument/2006/relationships/hyperlink" Target="http://www.computer-hardware-explained.com/images/motherboard-labelled5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seznámí žáky s popisem, funkcí a formáty základní desky, s konektory pro připojení periferií.</a:t>
            </a:r>
          </a:p>
          <a:p>
            <a:r>
              <a:rPr lang="cs-CZ" dirty="0" smtClean="0"/>
              <a:t>Prezentace je doplněna příklady, cvičeními, které lze využít ke zkoušení, procvičování nebo opakování učiva, pojmů. Cvičení obsahuje řešení.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Informatika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3886200"/>
            <a:ext cx="8429652" cy="17526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Základní deska(</a:t>
            </a:r>
            <a:r>
              <a:rPr lang="cs-CZ" b="1" dirty="0" err="1" smtClean="0">
                <a:solidFill>
                  <a:srgbClr val="FF0000"/>
                </a:solidFill>
              </a:rPr>
              <a:t>mainboard</a:t>
            </a:r>
            <a:r>
              <a:rPr lang="cs-CZ" b="1" dirty="0" smtClean="0">
                <a:solidFill>
                  <a:srgbClr val="FF0000"/>
                </a:solidFill>
              </a:rPr>
              <a:t>, motherboard) 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358346" cy="1143000"/>
          </a:xfrm>
        </p:spPr>
        <p:txBody>
          <a:bodyPr>
            <a:normAutofit/>
          </a:bodyPr>
          <a:lstStyle/>
          <a:p>
            <a:r>
              <a:rPr lang="cs-CZ" b="1" dirty="0" smtClean="0"/>
              <a:t>základní deska</a:t>
            </a:r>
            <a:endParaRPr lang="cs-CZ" dirty="0"/>
          </a:p>
        </p:txBody>
      </p:sp>
      <p:sp>
        <p:nvSpPr>
          <p:cNvPr id="4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3050" indent="-273050">
              <a:lnSpc>
                <a:spcPct val="90000"/>
              </a:lnSpc>
              <a:buSzPct val="80000"/>
            </a:pPr>
            <a:r>
              <a:rPr lang="cs-CZ" dirty="0" smtClean="0"/>
              <a:t>propojuje všechny součásti počítače </a:t>
            </a:r>
          </a:p>
          <a:p>
            <a:pPr marL="273050" indent="-273050">
              <a:lnSpc>
                <a:spcPct val="90000"/>
              </a:lnSpc>
              <a:buSzPct val="80000"/>
            </a:pPr>
            <a:r>
              <a:rPr lang="cs-CZ" dirty="0" smtClean="0"/>
              <a:t>jsou k ní připojeny další rozšiřující karty, porty a další zařízení (disky, DVD mechaniky)</a:t>
            </a:r>
          </a:p>
          <a:p>
            <a:pPr marL="273050" indent="-273050">
              <a:lnSpc>
                <a:spcPct val="90000"/>
              </a:lnSpc>
              <a:buSzPct val="80000"/>
            </a:pPr>
            <a:r>
              <a:rPr lang="cs-CZ" dirty="0" smtClean="0"/>
              <a:t>pro procesory Intel, AMD</a:t>
            </a:r>
          </a:p>
          <a:p>
            <a:pPr marL="273050" indent="-273050">
              <a:lnSpc>
                <a:spcPct val="90000"/>
              </a:lnSpc>
              <a:buSzPct val="80000"/>
            </a:pPr>
            <a:r>
              <a:rPr lang="cs-CZ" dirty="0" smtClean="0"/>
              <a:t>ovlivňuje výkon celého PC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b="1" dirty="0" smtClean="0"/>
              <a:t>základní deska</a:t>
            </a:r>
            <a:endParaRPr lang="cs-CZ" b="1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3214686"/>
            <a:ext cx="5715003" cy="36433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11" name="Přímá spojovací šipka 10"/>
          <p:cNvCxnSpPr/>
          <p:nvPr/>
        </p:nvCxnSpPr>
        <p:spPr>
          <a:xfrm flipV="1">
            <a:off x="1928794" y="5429264"/>
            <a:ext cx="1857388" cy="142876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>
            <a:stCxn id="16" idx="3"/>
          </p:cNvCxnSpPr>
          <p:nvPr/>
        </p:nvCxnSpPr>
        <p:spPr>
          <a:xfrm>
            <a:off x="1643042" y="3899418"/>
            <a:ext cx="1857388" cy="67259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>
            <a:stCxn id="18" idx="1"/>
          </p:cNvCxnSpPr>
          <p:nvPr/>
        </p:nvCxnSpPr>
        <p:spPr>
          <a:xfrm rot="10800000" flipV="1">
            <a:off x="6286512" y="3256476"/>
            <a:ext cx="1357322" cy="601152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>
            <a:stCxn id="19" idx="1"/>
          </p:cNvCxnSpPr>
          <p:nvPr/>
        </p:nvCxnSpPr>
        <p:spPr>
          <a:xfrm rot="10800000">
            <a:off x="7000892" y="4572008"/>
            <a:ext cx="1357322" cy="470418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1357290" y="3714752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643042" y="5500702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b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7643834" y="3071810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358214" y="4857760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cxnSp>
        <p:nvCxnSpPr>
          <p:cNvPr id="21" name="Přímá spojovací šipka 20"/>
          <p:cNvCxnSpPr/>
          <p:nvPr/>
        </p:nvCxnSpPr>
        <p:spPr>
          <a:xfrm rot="10800000">
            <a:off x="5143504" y="6143644"/>
            <a:ext cx="2143140" cy="214314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3786182" y="2857496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cxnSp>
        <p:nvCxnSpPr>
          <p:cNvPr id="20" name="Přímá spojovací šipka 19"/>
          <p:cNvCxnSpPr/>
          <p:nvPr/>
        </p:nvCxnSpPr>
        <p:spPr>
          <a:xfrm>
            <a:off x="3857620" y="3143248"/>
            <a:ext cx="1214446" cy="102978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7286644" y="6143644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</a:t>
            </a:r>
            <a:endParaRPr lang="cs-CZ" dirty="0"/>
          </a:p>
        </p:txBody>
      </p:sp>
      <p:cxnSp>
        <p:nvCxnSpPr>
          <p:cNvPr id="27" name="Přímá spojovací šipka 26"/>
          <p:cNvCxnSpPr/>
          <p:nvPr/>
        </p:nvCxnSpPr>
        <p:spPr>
          <a:xfrm flipV="1">
            <a:off x="3643306" y="3571876"/>
            <a:ext cx="2000264" cy="35719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3500430" y="3643314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cxnSp>
        <p:nvCxnSpPr>
          <p:cNvPr id="30" name="Přímá spojovací šipka 29"/>
          <p:cNvCxnSpPr/>
          <p:nvPr/>
        </p:nvCxnSpPr>
        <p:spPr>
          <a:xfrm>
            <a:off x="3643306" y="3929066"/>
            <a:ext cx="1357322" cy="458276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Zástupný symbol pro obsah 31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185858"/>
          </a:xfrm>
        </p:spPr>
        <p:txBody>
          <a:bodyPr/>
          <a:lstStyle/>
          <a:p>
            <a:r>
              <a:rPr lang="cs-CZ" dirty="0" smtClean="0"/>
              <a:t>Části, popis :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357786" y="1142984"/>
            <a:ext cx="3786214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a) pozice pro paměti RAM</a:t>
            </a:r>
          </a:p>
          <a:p>
            <a:r>
              <a:rPr lang="cs-CZ" sz="1600" dirty="0" smtClean="0"/>
              <a:t>b) patice pro CPU, procesor(CPU </a:t>
            </a:r>
            <a:r>
              <a:rPr lang="cs-CZ" sz="1600" dirty="0" err="1" smtClean="0"/>
              <a:t>socket</a:t>
            </a:r>
            <a:r>
              <a:rPr lang="cs-CZ" sz="1600" dirty="0" smtClean="0"/>
              <a:t>)</a:t>
            </a:r>
          </a:p>
          <a:p>
            <a:r>
              <a:rPr lang="cs-CZ" sz="1600" dirty="0" smtClean="0"/>
              <a:t>c) sloty PCI (karty – zvuková, síťová,..)</a:t>
            </a:r>
          </a:p>
          <a:p>
            <a:r>
              <a:rPr lang="cs-CZ" sz="1600" dirty="0" smtClean="0"/>
              <a:t>d) AGP slot(grafická karta)</a:t>
            </a:r>
          </a:p>
          <a:p>
            <a:r>
              <a:rPr lang="cs-CZ" sz="1600" dirty="0" smtClean="0"/>
              <a:t>e) záložní baterie</a:t>
            </a:r>
          </a:p>
          <a:p>
            <a:r>
              <a:rPr lang="cs-CZ" sz="1600" dirty="0" smtClean="0"/>
              <a:t>f) </a:t>
            </a:r>
            <a:r>
              <a:rPr lang="cs-CZ" sz="1600" dirty="0" err="1" smtClean="0"/>
              <a:t>čipset</a:t>
            </a:r>
            <a:r>
              <a:rPr lang="cs-CZ" sz="1600" dirty="0" smtClean="0"/>
              <a:t>(komunikace mezi CPU, sloty, RAM,HDD…)</a:t>
            </a:r>
          </a:p>
          <a:p>
            <a:r>
              <a:rPr lang="cs-CZ" sz="1600" dirty="0" smtClean="0"/>
              <a:t>g) konektory pro připojení periferií</a:t>
            </a:r>
          </a:p>
          <a:p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786710" y="6429396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  <p:bldP spid="23" grpId="0"/>
      <p:bldP spid="24" grpId="0"/>
      <p:bldP spid="2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82249" y="214290"/>
            <a:ext cx="3361751" cy="21431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a) pozice pro paměti RAM</a:t>
            </a:r>
          </a:p>
          <a:p>
            <a:pPr>
              <a:buNone/>
            </a:pPr>
            <a:r>
              <a:rPr lang="cs-CZ" dirty="0" smtClean="0"/>
              <a:t>b) patice pro CPU, procesor(CPU </a:t>
            </a:r>
            <a:r>
              <a:rPr lang="cs-CZ" dirty="0" err="1" smtClean="0"/>
              <a:t>socket</a:t>
            </a:r>
            <a:r>
              <a:rPr lang="cs-CZ" dirty="0" smtClean="0"/>
              <a:t>)</a:t>
            </a:r>
          </a:p>
          <a:p>
            <a:pPr>
              <a:buNone/>
            </a:pPr>
            <a:r>
              <a:rPr lang="cs-CZ" dirty="0" smtClean="0"/>
              <a:t>c) sloty PCI (karty – zvuková, síťová,..)</a:t>
            </a:r>
          </a:p>
          <a:p>
            <a:pPr>
              <a:buNone/>
            </a:pPr>
            <a:r>
              <a:rPr lang="cs-CZ" dirty="0" smtClean="0"/>
              <a:t>d) AGP slot (grafická karta)</a:t>
            </a:r>
          </a:p>
          <a:p>
            <a:pPr>
              <a:buNone/>
            </a:pPr>
            <a:r>
              <a:rPr lang="cs-CZ" dirty="0" smtClean="0"/>
              <a:t>e) záložní baterie</a:t>
            </a:r>
          </a:p>
          <a:p>
            <a:pPr>
              <a:buNone/>
            </a:pPr>
            <a:r>
              <a:rPr lang="cs-CZ" dirty="0" smtClean="0"/>
              <a:t>f) </a:t>
            </a:r>
            <a:r>
              <a:rPr lang="cs-CZ" dirty="0" err="1" smtClean="0"/>
              <a:t>čipset</a:t>
            </a:r>
            <a:r>
              <a:rPr lang="cs-CZ" dirty="0" smtClean="0"/>
              <a:t>(komunikace mezi CPU, sloty, RAM,HDD…)</a:t>
            </a:r>
          </a:p>
          <a:p>
            <a:pPr>
              <a:buNone/>
            </a:pPr>
            <a:r>
              <a:rPr lang="cs-CZ" dirty="0" smtClean="0"/>
              <a:t>g) konektory pro připojení periferií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vybrat základní desku?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 volbě postupujeme takto: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</p:txBody>
      </p:sp>
      <p:graphicFrame>
        <p:nvGraphicFramePr>
          <p:cNvPr id="5" name="Diagram 4"/>
          <p:cNvGraphicFramePr/>
          <p:nvPr/>
        </p:nvGraphicFramePr>
        <p:xfrm>
          <a:off x="0" y="2214554"/>
          <a:ext cx="9001156" cy="43576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5" grpId="1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Formáty,velikosti základních desek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0" y="2285992"/>
            <a:ext cx="9012975" cy="35758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428596" y="5929330"/>
            <a:ext cx="185738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cca 30 x 24 cm</a:t>
            </a:r>
            <a:endParaRPr lang="cs-CZ" sz="1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57686" y="6286520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1586069">
            <a:off x="735874" y="1144347"/>
            <a:ext cx="7808941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5" name="Přímá spojovací šipka 4"/>
          <p:cNvCxnSpPr>
            <a:stCxn id="11" idx="0"/>
          </p:cNvCxnSpPr>
          <p:nvPr/>
        </p:nvCxnSpPr>
        <p:spPr>
          <a:xfrm rot="5400000" flipH="1" flipV="1">
            <a:off x="1535885" y="4536289"/>
            <a:ext cx="785818" cy="1000132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 rot="5400000" flipH="1" flipV="1">
            <a:off x="2536017" y="4750603"/>
            <a:ext cx="428628" cy="214314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>
            <a:stCxn id="14" idx="0"/>
          </p:cNvCxnSpPr>
          <p:nvPr/>
        </p:nvCxnSpPr>
        <p:spPr>
          <a:xfrm rot="5400000" flipH="1" flipV="1">
            <a:off x="4143372" y="4714884"/>
            <a:ext cx="1000132" cy="285752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>
            <a:stCxn id="15" idx="0"/>
          </p:cNvCxnSpPr>
          <p:nvPr/>
        </p:nvCxnSpPr>
        <p:spPr>
          <a:xfrm rot="5400000" flipH="1" flipV="1">
            <a:off x="4964909" y="4893479"/>
            <a:ext cx="785818" cy="285752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rot="5400000" flipH="1" flipV="1">
            <a:off x="3750463" y="4750603"/>
            <a:ext cx="571504" cy="35719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>
            <a:stCxn id="16" idx="0"/>
          </p:cNvCxnSpPr>
          <p:nvPr/>
        </p:nvCxnSpPr>
        <p:spPr>
          <a:xfrm rot="5400000" flipH="1" flipV="1">
            <a:off x="2928926" y="5286388"/>
            <a:ext cx="1214446" cy="214314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285852" y="5429264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357422" y="5000636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714744" y="5214950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357686" y="5357826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72066" y="5429264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286116" y="6000768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cxnSp>
        <p:nvCxnSpPr>
          <p:cNvPr id="17" name="Přímá spojovací šipka 16"/>
          <p:cNvCxnSpPr>
            <a:stCxn id="18" idx="0"/>
          </p:cNvCxnSpPr>
          <p:nvPr/>
        </p:nvCxnSpPr>
        <p:spPr>
          <a:xfrm rot="5400000" flipH="1" flipV="1">
            <a:off x="2607455" y="4679165"/>
            <a:ext cx="1000132" cy="500066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2714612" y="5429264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</a:t>
            </a:r>
            <a:endParaRPr lang="cs-CZ" dirty="0"/>
          </a:p>
        </p:txBody>
      </p:sp>
      <p:cxnSp>
        <p:nvCxnSpPr>
          <p:cNvPr id="19" name="Přímá spojovací šipka 18"/>
          <p:cNvCxnSpPr/>
          <p:nvPr/>
        </p:nvCxnSpPr>
        <p:spPr>
          <a:xfrm flipV="1">
            <a:off x="3857620" y="4643446"/>
            <a:ext cx="642942" cy="571504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flipV="1">
            <a:off x="3857620" y="4572008"/>
            <a:ext cx="1214446" cy="642942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Konektory - periferie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57364"/>
            <a:ext cx="8686800" cy="500063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643570" y="4786322"/>
            <a:ext cx="350043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a) konektor PS/2 pro myš</a:t>
            </a:r>
            <a:r>
              <a:rPr lang="cs-CZ" dirty="0" smtClean="0"/>
              <a:t> </a:t>
            </a:r>
          </a:p>
          <a:p>
            <a:r>
              <a:rPr lang="cs-CZ" b="1" dirty="0" smtClean="0"/>
              <a:t>b) konektor PS/2 pro klávesnici</a:t>
            </a:r>
            <a:r>
              <a:rPr lang="cs-CZ" dirty="0" smtClean="0"/>
              <a:t> </a:t>
            </a:r>
          </a:p>
          <a:p>
            <a:r>
              <a:rPr lang="cs-CZ" b="1" dirty="0" smtClean="0"/>
              <a:t>c) sériový port 1(COM - modem)</a:t>
            </a:r>
            <a:r>
              <a:rPr lang="cs-CZ" dirty="0" smtClean="0"/>
              <a:t> </a:t>
            </a:r>
          </a:p>
          <a:p>
            <a:r>
              <a:rPr lang="cs-CZ" b="1" dirty="0" smtClean="0"/>
              <a:t>d) USB port  </a:t>
            </a:r>
            <a:endParaRPr lang="cs-CZ" dirty="0" smtClean="0"/>
          </a:p>
          <a:p>
            <a:r>
              <a:rPr lang="cs-CZ" b="1" dirty="0" smtClean="0"/>
              <a:t>e) konektor RJ–45 pro LAN </a:t>
            </a:r>
            <a:endParaRPr lang="cs-CZ" dirty="0" smtClean="0"/>
          </a:p>
          <a:p>
            <a:r>
              <a:rPr lang="cs-CZ" b="1" dirty="0" smtClean="0"/>
              <a:t>f )audio vstupy a výstupy</a:t>
            </a:r>
          </a:p>
          <a:p>
            <a:r>
              <a:rPr lang="cs-CZ" b="1" dirty="0" smtClean="0"/>
              <a:t>g)Paralelní port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21212561">
            <a:off x="4433181" y="2200466"/>
            <a:ext cx="4994454" cy="28947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Konektory - periferie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base">
              <a:buNone/>
            </a:pPr>
            <a:r>
              <a:rPr kumimoji="1" lang="cs-CZ" dirty="0" smtClean="0"/>
              <a:t>a) konektor PS/2 pro myš</a:t>
            </a:r>
            <a:endParaRPr lang="cs-CZ" dirty="0" smtClean="0"/>
          </a:p>
          <a:p>
            <a:pPr fontAlgn="base">
              <a:buNone/>
            </a:pPr>
            <a:r>
              <a:rPr kumimoji="1" lang="cs-CZ" dirty="0" smtClean="0"/>
              <a:t>b) konektor PS/2 pro klávesnici</a:t>
            </a:r>
            <a:endParaRPr lang="cs-CZ" dirty="0" smtClean="0"/>
          </a:p>
          <a:p>
            <a:pPr fontAlgn="base">
              <a:buNone/>
            </a:pPr>
            <a:r>
              <a:rPr kumimoji="1" lang="cs-CZ" dirty="0" smtClean="0"/>
              <a:t>c) sériový port 1(COM - modem)</a:t>
            </a:r>
            <a:endParaRPr lang="cs-CZ" dirty="0" smtClean="0"/>
          </a:p>
          <a:p>
            <a:pPr fontAlgn="base">
              <a:buNone/>
            </a:pPr>
            <a:r>
              <a:rPr kumimoji="1" lang="cs-CZ" dirty="0" smtClean="0"/>
              <a:t>d) USB port  </a:t>
            </a:r>
            <a:endParaRPr lang="cs-CZ" dirty="0" smtClean="0"/>
          </a:p>
          <a:p>
            <a:pPr fontAlgn="base">
              <a:buNone/>
            </a:pPr>
            <a:r>
              <a:rPr kumimoji="1" lang="cs-CZ" dirty="0" smtClean="0"/>
              <a:t>e) konektor RJ–45 pro LAN </a:t>
            </a:r>
            <a:endParaRPr lang="cs-CZ" dirty="0" smtClean="0"/>
          </a:p>
          <a:p>
            <a:pPr fontAlgn="base">
              <a:buNone/>
            </a:pPr>
            <a:r>
              <a:rPr kumimoji="1" lang="cs-CZ" dirty="0" smtClean="0"/>
              <a:t>f ) audio vstupy a výstupy </a:t>
            </a:r>
          </a:p>
          <a:p>
            <a:pPr fontAlgn="base">
              <a:buNone/>
            </a:pPr>
            <a:r>
              <a:rPr kumimoji="1" lang="cs-CZ" dirty="0" smtClean="0"/>
              <a:t>g) paralelní port(tiskárna)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deska – části, popis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071538" y="1778706"/>
            <a:ext cx="6970144" cy="41506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4214810" y="6286520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Cv</a:t>
            </a:r>
            <a:r>
              <a:rPr lang="cs-CZ" dirty="0" smtClean="0"/>
              <a:t>.-jak se nazývají části základní desky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022225" y="1600200"/>
            <a:ext cx="709955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5" name="Přímá spojovací šipka 4"/>
          <p:cNvCxnSpPr/>
          <p:nvPr/>
        </p:nvCxnSpPr>
        <p:spPr>
          <a:xfrm>
            <a:off x="2285984" y="1857364"/>
            <a:ext cx="2357454" cy="928694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214282" y="2786058"/>
            <a:ext cx="2714644" cy="642942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rot="5400000">
            <a:off x="5929322" y="2285992"/>
            <a:ext cx="1000132" cy="142876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5400000" flipH="1" flipV="1">
            <a:off x="6536545" y="3964785"/>
            <a:ext cx="785818" cy="142876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V="1">
            <a:off x="285720" y="4429132"/>
            <a:ext cx="2928958" cy="1285884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rot="16200000" flipV="1">
            <a:off x="4107653" y="4036223"/>
            <a:ext cx="1857388" cy="928694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0" y="2428868"/>
            <a:ext cx="2571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a)…………………………………..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000232" y="1500174"/>
            <a:ext cx="2571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b)…………………………………..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286512" y="1500174"/>
            <a:ext cx="2571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c)…………………………………..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72264" y="4357694"/>
            <a:ext cx="2571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d)…………………………………..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357818" y="5429264"/>
            <a:ext cx="2571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e)…………………………………..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0" y="5643578"/>
            <a:ext cx="2571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f)…………………………………..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Cv</a:t>
            </a:r>
            <a:r>
              <a:rPr lang="cs-CZ" dirty="0" smtClean="0"/>
              <a:t>.-jak se nazývají části základní desky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022225" y="1600200"/>
            <a:ext cx="709955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5" name="Přímá spojovací šipka 4"/>
          <p:cNvCxnSpPr/>
          <p:nvPr/>
        </p:nvCxnSpPr>
        <p:spPr>
          <a:xfrm>
            <a:off x="2285984" y="1857364"/>
            <a:ext cx="2357454" cy="928694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214282" y="2786058"/>
            <a:ext cx="2714644" cy="642942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rot="5400000">
            <a:off x="5929322" y="2285992"/>
            <a:ext cx="1000132" cy="142876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5400000" flipH="1" flipV="1">
            <a:off x="6607983" y="3750471"/>
            <a:ext cx="785818" cy="142876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V="1">
            <a:off x="285720" y="4429132"/>
            <a:ext cx="2928958" cy="1500198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rot="16200000" flipV="1">
            <a:off x="4107653" y="4036223"/>
            <a:ext cx="1857388" cy="928694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0" y="2428868"/>
            <a:ext cx="2571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a)…………………………………..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000232" y="1500174"/>
            <a:ext cx="2571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b)…………………………………..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286512" y="1500174"/>
            <a:ext cx="2571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c)…………………………………..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72264" y="4357694"/>
            <a:ext cx="2571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d)…………………………………..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357818" y="5429264"/>
            <a:ext cx="2571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e)…………………………………..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0" y="6000768"/>
            <a:ext cx="2571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f)…………………………………..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85720" y="2357430"/>
            <a:ext cx="24288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slot pro paměti RAM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357422" y="1285860"/>
            <a:ext cx="24288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AGPslot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572264" y="1357298"/>
            <a:ext cx="24288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PCI sloty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929454" y="4214818"/>
            <a:ext cx="24288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záložní baterie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715008" y="5286388"/>
            <a:ext cx="24288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čipset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57158" y="5786454"/>
            <a:ext cx="2643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CPU </a:t>
            </a:r>
            <a:r>
              <a:rPr lang="cs-CZ" dirty="0" err="1" smtClean="0">
                <a:solidFill>
                  <a:srgbClr val="FF0000"/>
                </a:solidFill>
              </a:rPr>
              <a:t>socket</a:t>
            </a:r>
            <a:r>
              <a:rPr lang="cs-CZ" dirty="0" smtClean="0">
                <a:solidFill>
                  <a:srgbClr val="FF0000"/>
                </a:solidFill>
              </a:rPr>
              <a:t>,patice pro čip 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Cv</a:t>
            </a:r>
            <a:r>
              <a:rPr lang="cs-CZ" dirty="0" smtClean="0"/>
              <a:t>. – jak se nazývají, označují výstupy pro připojení periferií?</a:t>
            </a:r>
            <a:endParaRPr lang="cs-CZ" dirty="0"/>
          </a:p>
        </p:txBody>
      </p:sp>
      <p:grpSp>
        <p:nvGrpSpPr>
          <p:cNvPr id="4" name="Skupina 52"/>
          <p:cNvGrpSpPr>
            <a:grpSpLocks noGrp="1"/>
          </p:cNvGrpSpPr>
          <p:nvPr>
            <p:ph idx="1"/>
          </p:nvPr>
        </p:nvGrpSpPr>
        <p:grpSpPr bwMode="auto">
          <a:xfrm>
            <a:off x="0" y="2357430"/>
            <a:ext cx="8258172" cy="3441166"/>
            <a:chOff x="266832" y="2209014"/>
            <a:chExt cx="6889628" cy="3211070"/>
          </a:xfrm>
        </p:grpSpPr>
        <p:pic>
          <p:nvPicPr>
            <p:cNvPr id="5" name="Obrázek 5" descr="porty.png"/>
            <p:cNvPicPr>
              <a:picLocks noChangeAspect="1"/>
            </p:cNvPicPr>
            <p:nvPr/>
          </p:nvPicPr>
          <p:blipFill>
            <a:blip r:embed="rId2"/>
            <a:srcRect t="37172" r="3953" b="9726"/>
            <a:stretch>
              <a:fillRect/>
            </a:stretch>
          </p:blipFill>
          <p:spPr bwMode="auto">
            <a:xfrm>
              <a:off x="1447800" y="2994598"/>
              <a:ext cx="5708660" cy="1333225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190500" cap="rnd">
              <a:solidFill>
                <a:srgbClr val="FFFFFF"/>
              </a:solidFill>
            </a:ln>
            <a:effectLst>
              <a:outerShdw blurRad="50000" algn="tl" rotWithShape="0">
                <a:srgbClr val="000000">
                  <a:alpha val="41000"/>
                </a:srgbClr>
              </a:outerShdw>
            </a:effectLst>
            <a:scene3d>
              <a:camera prst="orthographicFront"/>
              <a:lightRig rig="twoPt" dir="t">
                <a:rot lat="0" lon="0" rev="7800000"/>
              </a:lightRig>
            </a:scene3d>
            <a:sp3d contourW="6350">
              <a:bevelT w="50800" h="16510"/>
              <a:contourClr>
                <a:srgbClr val="C0C0C0"/>
              </a:contourClr>
            </a:sp3d>
          </p:spPr>
        </p:pic>
        <p:sp>
          <p:nvSpPr>
            <p:cNvPr id="7" name="Obdélník 13"/>
            <p:cNvSpPr>
              <a:spLocks noChangeArrowheads="1"/>
            </p:cNvSpPr>
            <p:nvPr/>
          </p:nvSpPr>
          <p:spPr bwMode="auto">
            <a:xfrm>
              <a:off x="684000" y="3239560"/>
              <a:ext cx="154117" cy="3446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endParaRPr lang="cs-CZ" dirty="0">
                <a:solidFill>
                  <a:srgbClr val="FFCC00"/>
                </a:solidFill>
              </a:endParaRPr>
            </a:p>
          </p:txBody>
        </p:sp>
        <p:sp>
          <p:nvSpPr>
            <p:cNvPr id="9" name="Obdélník 15"/>
            <p:cNvSpPr>
              <a:spLocks noChangeArrowheads="1"/>
            </p:cNvSpPr>
            <p:nvPr/>
          </p:nvSpPr>
          <p:spPr bwMode="auto">
            <a:xfrm>
              <a:off x="266832" y="2408999"/>
              <a:ext cx="249016" cy="3446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b="1" dirty="0" smtClean="0">
                  <a:solidFill>
                    <a:srgbClr val="0070C0"/>
                  </a:solidFill>
                </a:rPr>
                <a:t>a</a:t>
              </a:r>
              <a:endParaRPr lang="cs-CZ" b="1" dirty="0">
                <a:solidFill>
                  <a:srgbClr val="0070C0"/>
                </a:solidFill>
              </a:endParaRPr>
            </a:p>
          </p:txBody>
        </p:sp>
        <p:sp>
          <p:nvSpPr>
            <p:cNvPr id="34" name="Obdélník 15"/>
            <p:cNvSpPr>
              <a:spLocks noChangeArrowheads="1"/>
            </p:cNvSpPr>
            <p:nvPr/>
          </p:nvSpPr>
          <p:spPr bwMode="auto">
            <a:xfrm>
              <a:off x="624401" y="4275514"/>
              <a:ext cx="257040" cy="3446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b="1" dirty="0" smtClean="0">
                  <a:solidFill>
                    <a:srgbClr val="0070C0"/>
                  </a:solidFill>
                </a:rPr>
                <a:t>b</a:t>
              </a:r>
              <a:endParaRPr lang="cs-CZ" b="1" dirty="0">
                <a:solidFill>
                  <a:srgbClr val="0070C0"/>
                </a:solidFill>
              </a:endParaRPr>
            </a:p>
          </p:txBody>
        </p:sp>
        <p:sp>
          <p:nvSpPr>
            <p:cNvPr id="45" name="Obdélník 15"/>
            <p:cNvSpPr>
              <a:spLocks noChangeArrowheads="1"/>
            </p:cNvSpPr>
            <p:nvPr/>
          </p:nvSpPr>
          <p:spPr bwMode="auto">
            <a:xfrm>
              <a:off x="2173983" y="4875464"/>
              <a:ext cx="234304" cy="3446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b="1" dirty="0" smtClean="0">
                  <a:solidFill>
                    <a:srgbClr val="0070C0"/>
                  </a:solidFill>
                </a:rPr>
                <a:t>c</a:t>
              </a:r>
              <a:endParaRPr lang="cs-CZ" b="1" dirty="0">
                <a:solidFill>
                  <a:srgbClr val="0070C0"/>
                </a:solidFill>
              </a:endParaRPr>
            </a:p>
          </p:txBody>
        </p:sp>
        <p:sp>
          <p:nvSpPr>
            <p:cNvPr id="46" name="Obdélník 15"/>
            <p:cNvSpPr>
              <a:spLocks noChangeArrowheads="1"/>
            </p:cNvSpPr>
            <p:nvPr/>
          </p:nvSpPr>
          <p:spPr bwMode="auto">
            <a:xfrm>
              <a:off x="3187171" y="5075448"/>
              <a:ext cx="257040" cy="3446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b="1" dirty="0" smtClean="0">
                  <a:solidFill>
                    <a:srgbClr val="0070C0"/>
                  </a:solidFill>
                </a:rPr>
                <a:t>d</a:t>
              </a:r>
              <a:endParaRPr lang="cs-CZ" b="1" dirty="0">
                <a:solidFill>
                  <a:srgbClr val="0070C0"/>
                </a:solidFill>
              </a:endParaRPr>
            </a:p>
          </p:txBody>
        </p:sp>
        <p:sp>
          <p:nvSpPr>
            <p:cNvPr id="47" name="Obdélník 15"/>
            <p:cNvSpPr>
              <a:spLocks noChangeArrowheads="1"/>
            </p:cNvSpPr>
            <p:nvPr/>
          </p:nvSpPr>
          <p:spPr bwMode="auto">
            <a:xfrm>
              <a:off x="4319557" y="5075448"/>
              <a:ext cx="250352" cy="3446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b="1" dirty="0" smtClean="0">
                  <a:solidFill>
                    <a:srgbClr val="0070C0"/>
                  </a:solidFill>
                </a:rPr>
                <a:t>e</a:t>
              </a:r>
              <a:endParaRPr lang="cs-CZ" b="1" dirty="0">
                <a:solidFill>
                  <a:srgbClr val="0070C0"/>
                </a:solidFill>
              </a:endParaRPr>
            </a:p>
          </p:txBody>
        </p:sp>
        <p:sp>
          <p:nvSpPr>
            <p:cNvPr id="48" name="Obdélník 15"/>
            <p:cNvSpPr>
              <a:spLocks noChangeArrowheads="1"/>
            </p:cNvSpPr>
            <p:nvPr/>
          </p:nvSpPr>
          <p:spPr bwMode="auto">
            <a:xfrm>
              <a:off x="5511543" y="5075448"/>
              <a:ext cx="215581" cy="3446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b="1" dirty="0" smtClean="0">
                  <a:solidFill>
                    <a:srgbClr val="0070C0"/>
                  </a:solidFill>
                </a:rPr>
                <a:t>f</a:t>
              </a:r>
              <a:endParaRPr lang="cs-CZ" b="1" dirty="0">
                <a:solidFill>
                  <a:srgbClr val="0070C0"/>
                </a:solidFill>
              </a:endParaRPr>
            </a:p>
          </p:txBody>
        </p:sp>
        <p:sp>
          <p:nvSpPr>
            <p:cNvPr id="49" name="Obdélník 15"/>
            <p:cNvSpPr>
              <a:spLocks noChangeArrowheads="1"/>
            </p:cNvSpPr>
            <p:nvPr/>
          </p:nvSpPr>
          <p:spPr bwMode="auto">
            <a:xfrm>
              <a:off x="5749941" y="2475659"/>
              <a:ext cx="245003" cy="3446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b="1" dirty="0" smtClean="0">
                  <a:solidFill>
                    <a:srgbClr val="0070C0"/>
                  </a:solidFill>
                </a:rPr>
                <a:t>g</a:t>
              </a:r>
              <a:endParaRPr lang="cs-CZ" b="1" dirty="0">
                <a:solidFill>
                  <a:srgbClr val="0070C0"/>
                </a:solidFill>
              </a:endParaRPr>
            </a:p>
          </p:txBody>
        </p:sp>
        <p:sp>
          <p:nvSpPr>
            <p:cNvPr id="50" name="Obdélník 15"/>
            <p:cNvSpPr>
              <a:spLocks noChangeArrowheads="1"/>
            </p:cNvSpPr>
            <p:nvPr/>
          </p:nvSpPr>
          <p:spPr bwMode="auto">
            <a:xfrm>
              <a:off x="3842763" y="2408998"/>
              <a:ext cx="257040" cy="3446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b="1" dirty="0" smtClean="0">
                  <a:solidFill>
                    <a:srgbClr val="0070C0"/>
                  </a:solidFill>
                </a:rPr>
                <a:t>h</a:t>
              </a:r>
              <a:endParaRPr lang="cs-CZ" b="1" dirty="0">
                <a:solidFill>
                  <a:srgbClr val="0070C0"/>
                </a:solidFill>
              </a:endParaRPr>
            </a:p>
          </p:txBody>
        </p:sp>
        <p:sp>
          <p:nvSpPr>
            <p:cNvPr id="51" name="Obdélník 15"/>
            <p:cNvSpPr>
              <a:spLocks noChangeArrowheads="1"/>
            </p:cNvSpPr>
            <p:nvPr/>
          </p:nvSpPr>
          <p:spPr bwMode="auto">
            <a:xfrm>
              <a:off x="2471979" y="2209014"/>
              <a:ext cx="200871" cy="3446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b="1" dirty="0" smtClean="0">
                  <a:solidFill>
                    <a:srgbClr val="0070C0"/>
                  </a:solidFill>
                </a:rPr>
                <a:t>i</a:t>
              </a:r>
              <a:endParaRPr lang="cs-CZ" b="1" dirty="0">
                <a:solidFill>
                  <a:srgbClr val="0070C0"/>
                </a:solidFill>
              </a:endParaRPr>
            </a:p>
          </p:txBody>
        </p:sp>
      </p:grpSp>
      <p:cxnSp>
        <p:nvCxnSpPr>
          <p:cNvPr id="31" name="Přímá spojovací šipka 30"/>
          <p:cNvCxnSpPr/>
          <p:nvPr/>
        </p:nvCxnSpPr>
        <p:spPr>
          <a:xfrm>
            <a:off x="142844" y="2928934"/>
            <a:ext cx="1571636" cy="571504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 flipV="1">
            <a:off x="714348" y="4071942"/>
            <a:ext cx="1143008" cy="642942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 rot="5400000" flipH="1" flipV="1">
            <a:off x="2000232" y="4643446"/>
            <a:ext cx="1000132" cy="1588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/>
          <p:nvPr/>
        </p:nvCxnSpPr>
        <p:spPr>
          <a:xfrm rot="5400000">
            <a:off x="2250265" y="2893215"/>
            <a:ext cx="785818" cy="285752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šipka 38"/>
          <p:cNvCxnSpPr/>
          <p:nvPr/>
        </p:nvCxnSpPr>
        <p:spPr>
          <a:xfrm rot="5400000">
            <a:off x="4071934" y="3214686"/>
            <a:ext cx="714380" cy="1588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šipka 40"/>
          <p:cNvCxnSpPr/>
          <p:nvPr/>
        </p:nvCxnSpPr>
        <p:spPr>
          <a:xfrm rot="5400000">
            <a:off x="6358744" y="3285330"/>
            <a:ext cx="714380" cy="1588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/>
          <p:nvPr/>
        </p:nvCxnSpPr>
        <p:spPr>
          <a:xfrm rot="5400000" flipH="1" flipV="1">
            <a:off x="3144034" y="4856966"/>
            <a:ext cx="1000132" cy="1588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šipka 42"/>
          <p:cNvCxnSpPr/>
          <p:nvPr/>
        </p:nvCxnSpPr>
        <p:spPr>
          <a:xfrm rot="5400000" flipH="1" flipV="1">
            <a:off x="4501356" y="4785528"/>
            <a:ext cx="1000132" cy="1588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šipka 43"/>
          <p:cNvCxnSpPr/>
          <p:nvPr/>
        </p:nvCxnSpPr>
        <p:spPr>
          <a:xfrm rot="5400000" flipH="1" flipV="1">
            <a:off x="5930116" y="4856966"/>
            <a:ext cx="1000132" cy="1588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7786710" y="6429396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Cv</a:t>
            </a:r>
            <a:r>
              <a:rPr lang="cs-CZ" dirty="0" smtClean="0"/>
              <a:t>. – jak se nazývají, označují výstupy pro připojení periferií?</a:t>
            </a:r>
            <a:endParaRPr lang="cs-CZ" dirty="0"/>
          </a:p>
        </p:txBody>
      </p:sp>
      <p:grpSp>
        <p:nvGrpSpPr>
          <p:cNvPr id="3" name="Skupina 52"/>
          <p:cNvGrpSpPr>
            <a:grpSpLocks noGrp="1"/>
          </p:cNvGrpSpPr>
          <p:nvPr>
            <p:ph idx="1"/>
          </p:nvPr>
        </p:nvGrpSpPr>
        <p:grpSpPr bwMode="auto">
          <a:xfrm>
            <a:off x="0" y="2285992"/>
            <a:ext cx="8258172" cy="3441166"/>
            <a:chOff x="266832" y="2209014"/>
            <a:chExt cx="6889628" cy="3211070"/>
          </a:xfrm>
        </p:grpSpPr>
        <p:pic>
          <p:nvPicPr>
            <p:cNvPr id="5" name="Obrázek 5" descr="porty.png"/>
            <p:cNvPicPr>
              <a:picLocks noChangeAspect="1"/>
            </p:cNvPicPr>
            <p:nvPr/>
          </p:nvPicPr>
          <p:blipFill>
            <a:blip r:embed="rId2"/>
            <a:srcRect t="37172" r="3953" b="9726"/>
            <a:stretch>
              <a:fillRect/>
            </a:stretch>
          </p:blipFill>
          <p:spPr bwMode="auto">
            <a:xfrm>
              <a:off x="1447800" y="2994598"/>
              <a:ext cx="5708660" cy="1333225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190500" cap="rnd">
              <a:solidFill>
                <a:srgbClr val="FFFFFF"/>
              </a:solidFill>
            </a:ln>
            <a:effectLst>
              <a:outerShdw blurRad="50000" algn="tl" rotWithShape="0">
                <a:srgbClr val="000000">
                  <a:alpha val="41000"/>
                </a:srgbClr>
              </a:outerShdw>
            </a:effectLst>
            <a:scene3d>
              <a:camera prst="orthographicFront"/>
              <a:lightRig rig="twoPt" dir="t">
                <a:rot lat="0" lon="0" rev="7800000"/>
              </a:lightRig>
            </a:scene3d>
            <a:sp3d contourW="6350">
              <a:bevelT w="50800" h="16510"/>
              <a:contourClr>
                <a:srgbClr val="C0C0C0"/>
              </a:contourClr>
            </a:sp3d>
          </p:spPr>
        </p:pic>
        <p:sp>
          <p:nvSpPr>
            <p:cNvPr id="7" name="Obdélník 13"/>
            <p:cNvSpPr>
              <a:spLocks noChangeArrowheads="1"/>
            </p:cNvSpPr>
            <p:nvPr/>
          </p:nvSpPr>
          <p:spPr bwMode="auto">
            <a:xfrm>
              <a:off x="684000" y="3239560"/>
              <a:ext cx="154117" cy="3446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endParaRPr lang="cs-CZ" dirty="0">
                <a:solidFill>
                  <a:srgbClr val="FFCC00"/>
                </a:solidFill>
              </a:endParaRPr>
            </a:p>
          </p:txBody>
        </p:sp>
        <p:sp>
          <p:nvSpPr>
            <p:cNvPr id="9" name="Obdélník 15"/>
            <p:cNvSpPr>
              <a:spLocks noChangeArrowheads="1"/>
            </p:cNvSpPr>
            <p:nvPr/>
          </p:nvSpPr>
          <p:spPr bwMode="auto">
            <a:xfrm>
              <a:off x="266832" y="2408999"/>
              <a:ext cx="249016" cy="3446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b="1" dirty="0" smtClean="0">
                  <a:solidFill>
                    <a:srgbClr val="0070C0"/>
                  </a:solidFill>
                </a:rPr>
                <a:t>a</a:t>
              </a:r>
              <a:endParaRPr lang="cs-CZ" b="1" dirty="0">
                <a:solidFill>
                  <a:srgbClr val="0070C0"/>
                </a:solidFill>
              </a:endParaRPr>
            </a:p>
          </p:txBody>
        </p:sp>
        <p:sp>
          <p:nvSpPr>
            <p:cNvPr id="34" name="Obdélník 15"/>
            <p:cNvSpPr>
              <a:spLocks noChangeArrowheads="1"/>
            </p:cNvSpPr>
            <p:nvPr/>
          </p:nvSpPr>
          <p:spPr bwMode="auto">
            <a:xfrm>
              <a:off x="505202" y="4275513"/>
              <a:ext cx="257040" cy="3446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b="1" dirty="0" smtClean="0">
                  <a:solidFill>
                    <a:srgbClr val="0070C0"/>
                  </a:solidFill>
                </a:rPr>
                <a:t>b</a:t>
              </a:r>
              <a:endParaRPr lang="cs-CZ" b="1" dirty="0">
                <a:solidFill>
                  <a:srgbClr val="0070C0"/>
                </a:solidFill>
              </a:endParaRPr>
            </a:p>
          </p:txBody>
        </p:sp>
        <p:sp>
          <p:nvSpPr>
            <p:cNvPr id="45" name="Obdélník 15"/>
            <p:cNvSpPr>
              <a:spLocks noChangeArrowheads="1"/>
            </p:cNvSpPr>
            <p:nvPr/>
          </p:nvSpPr>
          <p:spPr bwMode="auto">
            <a:xfrm>
              <a:off x="2173983" y="4875464"/>
              <a:ext cx="234304" cy="3446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b="1" dirty="0" smtClean="0">
                  <a:solidFill>
                    <a:srgbClr val="0070C0"/>
                  </a:solidFill>
                </a:rPr>
                <a:t>c</a:t>
              </a:r>
              <a:endParaRPr lang="cs-CZ" b="1" dirty="0">
                <a:solidFill>
                  <a:srgbClr val="0070C0"/>
                </a:solidFill>
              </a:endParaRPr>
            </a:p>
          </p:txBody>
        </p:sp>
        <p:sp>
          <p:nvSpPr>
            <p:cNvPr id="46" name="Obdélník 15"/>
            <p:cNvSpPr>
              <a:spLocks noChangeArrowheads="1"/>
            </p:cNvSpPr>
            <p:nvPr/>
          </p:nvSpPr>
          <p:spPr bwMode="auto">
            <a:xfrm>
              <a:off x="3187171" y="5075448"/>
              <a:ext cx="257040" cy="3446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b="1" dirty="0" smtClean="0">
                  <a:solidFill>
                    <a:srgbClr val="0070C0"/>
                  </a:solidFill>
                </a:rPr>
                <a:t>d</a:t>
              </a:r>
              <a:endParaRPr lang="cs-CZ" b="1" dirty="0">
                <a:solidFill>
                  <a:srgbClr val="0070C0"/>
                </a:solidFill>
              </a:endParaRPr>
            </a:p>
          </p:txBody>
        </p:sp>
        <p:sp>
          <p:nvSpPr>
            <p:cNvPr id="47" name="Obdélník 15"/>
            <p:cNvSpPr>
              <a:spLocks noChangeArrowheads="1"/>
            </p:cNvSpPr>
            <p:nvPr/>
          </p:nvSpPr>
          <p:spPr bwMode="auto">
            <a:xfrm>
              <a:off x="4319557" y="5075448"/>
              <a:ext cx="250352" cy="3446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b="1" dirty="0" smtClean="0">
                  <a:solidFill>
                    <a:srgbClr val="0070C0"/>
                  </a:solidFill>
                </a:rPr>
                <a:t>e</a:t>
              </a:r>
              <a:endParaRPr lang="cs-CZ" b="1" dirty="0">
                <a:solidFill>
                  <a:srgbClr val="0070C0"/>
                </a:solidFill>
              </a:endParaRPr>
            </a:p>
          </p:txBody>
        </p:sp>
        <p:sp>
          <p:nvSpPr>
            <p:cNvPr id="48" name="Obdélník 15"/>
            <p:cNvSpPr>
              <a:spLocks noChangeArrowheads="1"/>
            </p:cNvSpPr>
            <p:nvPr/>
          </p:nvSpPr>
          <p:spPr bwMode="auto">
            <a:xfrm>
              <a:off x="5511543" y="5075448"/>
              <a:ext cx="215581" cy="3446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b="1" dirty="0" smtClean="0">
                  <a:solidFill>
                    <a:srgbClr val="0070C0"/>
                  </a:solidFill>
                </a:rPr>
                <a:t>f</a:t>
              </a:r>
              <a:endParaRPr lang="cs-CZ" b="1" dirty="0">
                <a:solidFill>
                  <a:srgbClr val="0070C0"/>
                </a:solidFill>
              </a:endParaRPr>
            </a:p>
          </p:txBody>
        </p:sp>
        <p:sp>
          <p:nvSpPr>
            <p:cNvPr id="49" name="Obdélník 15"/>
            <p:cNvSpPr>
              <a:spLocks noChangeArrowheads="1"/>
            </p:cNvSpPr>
            <p:nvPr/>
          </p:nvSpPr>
          <p:spPr bwMode="auto">
            <a:xfrm>
              <a:off x="5749941" y="2475659"/>
              <a:ext cx="245003" cy="3446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b="1" dirty="0" smtClean="0">
                  <a:solidFill>
                    <a:srgbClr val="0070C0"/>
                  </a:solidFill>
                </a:rPr>
                <a:t>g</a:t>
              </a:r>
              <a:endParaRPr lang="cs-CZ" b="1" dirty="0">
                <a:solidFill>
                  <a:srgbClr val="0070C0"/>
                </a:solidFill>
              </a:endParaRPr>
            </a:p>
          </p:txBody>
        </p:sp>
        <p:sp>
          <p:nvSpPr>
            <p:cNvPr id="50" name="Obdélník 15"/>
            <p:cNvSpPr>
              <a:spLocks noChangeArrowheads="1"/>
            </p:cNvSpPr>
            <p:nvPr/>
          </p:nvSpPr>
          <p:spPr bwMode="auto">
            <a:xfrm>
              <a:off x="3842763" y="2408998"/>
              <a:ext cx="257040" cy="3446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b="1" dirty="0" smtClean="0">
                  <a:solidFill>
                    <a:srgbClr val="0070C0"/>
                  </a:solidFill>
                </a:rPr>
                <a:t>h</a:t>
              </a:r>
              <a:endParaRPr lang="cs-CZ" b="1" dirty="0">
                <a:solidFill>
                  <a:srgbClr val="0070C0"/>
                </a:solidFill>
              </a:endParaRPr>
            </a:p>
          </p:txBody>
        </p:sp>
        <p:sp>
          <p:nvSpPr>
            <p:cNvPr id="51" name="Obdélník 15"/>
            <p:cNvSpPr>
              <a:spLocks noChangeArrowheads="1"/>
            </p:cNvSpPr>
            <p:nvPr/>
          </p:nvSpPr>
          <p:spPr bwMode="auto">
            <a:xfrm>
              <a:off x="2471979" y="2209014"/>
              <a:ext cx="200871" cy="3446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b="1" dirty="0" smtClean="0">
                  <a:solidFill>
                    <a:srgbClr val="0070C0"/>
                  </a:solidFill>
                </a:rPr>
                <a:t>i</a:t>
              </a:r>
              <a:endParaRPr lang="cs-CZ" b="1" dirty="0">
                <a:solidFill>
                  <a:srgbClr val="0070C0"/>
                </a:solidFill>
              </a:endParaRPr>
            </a:p>
          </p:txBody>
        </p:sp>
      </p:grpSp>
      <p:cxnSp>
        <p:nvCxnSpPr>
          <p:cNvPr id="31" name="Přímá spojovací šipka 30"/>
          <p:cNvCxnSpPr/>
          <p:nvPr/>
        </p:nvCxnSpPr>
        <p:spPr>
          <a:xfrm>
            <a:off x="142844" y="2928934"/>
            <a:ext cx="1571636" cy="571504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>
            <a:stCxn id="34" idx="0"/>
          </p:cNvCxnSpPr>
          <p:nvPr/>
        </p:nvCxnSpPr>
        <p:spPr>
          <a:xfrm rot="5400000" flipH="1" flipV="1">
            <a:off x="862810" y="3648901"/>
            <a:ext cx="428629" cy="1274711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 rot="5400000" flipH="1" flipV="1">
            <a:off x="2000232" y="4643446"/>
            <a:ext cx="1000132" cy="1588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/>
          <p:nvPr/>
        </p:nvCxnSpPr>
        <p:spPr>
          <a:xfrm rot="5400000">
            <a:off x="2250265" y="2893215"/>
            <a:ext cx="785818" cy="285752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šipka 38"/>
          <p:cNvCxnSpPr/>
          <p:nvPr/>
        </p:nvCxnSpPr>
        <p:spPr>
          <a:xfrm rot="5400000">
            <a:off x="4071934" y="3214686"/>
            <a:ext cx="714380" cy="1588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šipka 40"/>
          <p:cNvCxnSpPr/>
          <p:nvPr/>
        </p:nvCxnSpPr>
        <p:spPr>
          <a:xfrm rot="5400000">
            <a:off x="6358744" y="3285330"/>
            <a:ext cx="714380" cy="1588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/>
          <p:nvPr/>
        </p:nvCxnSpPr>
        <p:spPr>
          <a:xfrm rot="5400000" flipH="1" flipV="1">
            <a:off x="3144034" y="4856966"/>
            <a:ext cx="1000132" cy="1588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šipka 42"/>
          <p:cNvCxnSpPr/>
          <p:nvPr/>
        </p:nvCxnSpPr>
        <p:spPr>
          <a:xfrm rot="5400000" flipH="1" flipV="1">
            <a:off x="4501356" y="4785528"/>
            <a:ext cx="1000132" cy="1588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šipka 43"/>
          <p:cNvCxnSpPr/>
          <p:nvPr/>
        </p:nvCxnSpPr>
        <p:spPr>
          <a:xfrm rot="5400000" flipH="1" flipV="1">
            <a:off x="5930116" y="4856966"/>
            <a:ext cx="1000132" cy="1588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0" y="2143116"/>
            <a:ext cx="1071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PS/2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0" y="4786322"/>
            <a:ext cx="1071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PS/2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357422" y="1928802"/>
            <a:ext cx="1071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RJ45-LAN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214546" y="5500702"/>
            <a:ext cx="1071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USB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000364" y="5715016"/>
            <a:ext cx="16430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Sériový port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643438" y="5715016"/>
            <a:ext cx="1071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VGA port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857884" y="5643578"/>
            <a:ext cx="2286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Audio vstup a výstup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215074" y="2214554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Game port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857620" y="2143116"/>
            <a:ext cx="1571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Paralelní port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27" grpId="0"/>
      <p:bldP spid="28" grpId="0"/>
      <p:bldP spid="29" grpId="0"/>
      <p:bldP spid="30" grpId="0"/>
      <p:bldP spid="33" grpId="0"/>
      <p:bldP spid="36" grpId="0"/>
      <p:bldP spid="3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Cv</a:t>
            </a:r>
            <a:r>
              <a:rPr lang="cs-CZ" dirty="0" smtClean="0"/>
              <a:t>. – základní deska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71472" y="1095757"/>
            <a:ext cx="8001055" cy="5534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7858148" y="6488668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Zdroje, citace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82919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1200" dirty="0" smtClean="0"/>
              <a:t>[</a:t>
            </a:r>
            <a:r>
              <a:rPr lang="cs-CZ" sz="1200" dirty="0" smtClean="0"/>
              <a:t>Obr.1</a:t>
            </a:r>
            <a:r>
              <a:rPr lang="en-US" sz="1200" dirty="0" smtClean="0"/>
              <a:t>] </a:t>
            </a:r>
            <a:r>
              <a:rPr lang="cs-CZ" sz="1200" dirty="0" smtClean="0"/>
              <a:t>[cit. 201</a:t>
            </a:r>
            <a:r>
              <a:rPr lang="en-US" sz="1200" dirty="0" smtClean="0"/>
              <a:t>1</a:t>
            </a:r>
            <a:r>
              <a:rPr lang="cs-CZ" sz="1200" dirty="0" smtClean="0"/>
              <a:t>-11-01]. Dostupný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 </a:t>
            </a:r>
          </a:p>
          <a:p>
            <a:pPr>
              <a:buNone/>
            </a:pPr>
            <a:r>
              <a:rPr lang="cs-CZ" sz="1200" dirty="0" smtClean="0">
                <a:hlinkClick r:id="rId2"/>
              </a:rPr>
              <a:t>http://upload.wikimedia.org/wikipedia/commons/thumb/4/40/ASRock_K7VT4A_Pro_Mainboard.jpg/800px-ASRock_K7VT4A_Pro_Mainboard.jpg</a:t>
            </a:r>
            <a:endParaRPr lang="cs-CZ" sz="1200" dirty="0" smtClean="0"/>
          </a:p>
          <a:p>
            <a:pPr>
              <a:buNone/>
            </a:pPr>
            <a:r>
              <a:rPr lang="en-US" sz="1100" dirty="0" smtClean="0"/>
              <a:t>[</a:t>
            </a:r>
            <a:r>
              <a:rPr lang="cs-CZ" sz="1100" dirty="0" smtClean="0"/>
              <a:t>Obr.2</a:t>
            </a:r>
            <a:r>
              <a:rPr lang="en-US" sz="1100" dirty="0" smtClean="0"/>
              <a:t>] </a:t>
            </a:r>
            <a:r>
              <a:rPr lang="cs-CZ" sz="1100" dirty="0" smtClean="0"/>
              <a:t>[cit. 201</a:t>
            </a:r>
            <a:r>
              <a:rPr lang="en-US" sz="1100" dirty="0" smtClean="0"/>
              <a:t>1</a:t>
            </a:r>
            <a:r>
              <a:rPr lang="cs-CZ" sz="1100" dirty="0" smtClean="0"/>
              <a:t>-11-01]. Dostupný pod licencí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na WWW: </a:t>
            </a:r>
          </a:p>
          <a:p>
            <a:pPr>
              <a:buNone/>
            </a:pPr>
            <a:r>
              <a:rPr lang="cs-CZ" sz="1100" dirty="0" smtClean="0">
                <a:hlinkClick r:id="rId3"/>
              </a:rPr>
              <a:t>http://upload.wikimedia.org/wikipedia/commons/thumb/1/11/VIA_Mini-ITX_Form_Factor_Comparison.jpg/799px-VIA_Mini-ITX_Form_Factor_Comparison.jpg</a:t>
            </a:r>
            <a:endParaRPr lang="cs-CZ" sz="1100" dirty="0" smtClean="0"/>
          </a:p>
          <a:p>
            <a:pPr>
              <a:buNone/>
            </a:pPr>
            <a:r>
              <a:rPr lang="en-US" sz="1200" dirty="0" smtClean="0"/>
              <a:t>[</a:t>
            </a:r>
            <a:r>
              <a:rPr lang="cs-CZ" sz="1200" dirty="0" smtClean="0"/>
              <a:t>Obr3.</a:t>
            </a:r>
            <a:r>
              <a:rPr lang="en-US" sz="1200" dirty="0" smtClean="0"/>
              <a:t>]</a:t>
            </a:r>
            <a:r>
              <a:rPr lang="cs-CZ" sz="1200" dirty="0" smtClean="0"/>
              <a:t> [cit. 201</a:t>
            </a:r>
            <a:r>
              <a:rPr lang="en-US" sz="1200" dirty="0" smtClean="0"/>
              <a:t>1</a:t>
            </a:r>
            <a:r>
              <a:rPr lang="cs-CZ" sz="1200" dirty="0" smtClean="0"/>
              <a:t>-11-</a:t>
            </a:r>
            <a:r>
              <a:rPr lang="en-US" sz="1200" dirty="0" smtClean="0"/>
              <a:t>02</a:t>
            </a:r>
            <a:r>
              <a:rPr lang="cs-CZ" sz="1200" dirty="0" smtClean="0"/>
              <a:t>]. Dostupný  na WWW:</a:t>
            </a:r>
            <a:r>
              <a:rPr lang="cs-CZ" sz="1200" dirty="0" smtClean="0">
                <a:hlinkClick r:id="rId4"/>
              </a:rPr>
              <a:t>http://www.</a:t>
            </a:r>
            <a:r>
              <a:rPr lang="cs-CZ" sz="1200" dirty="0" err="1" smtClean="0">
                <a:hlinkClick r:id="rId4"/>
              </a:rPr>
              <a:t>computer</a:t>
            </a:r>
            <a:r>
              <a:rPr lang="cs-CZ" sz="1200" dirty="0" smtClean="0">
                <a:hlinkClick r:id="rId4"/>
              </a:rPr>
              <a:t>-hardware-</a:t>
            </a:r>
            <a:r>
              <a:rPr lang="cs-CZ" sz="1200" dirty="0" err="1" smtClean="0">
                <a:hlinkClick r:id="rId4"/>
              </a:rPr>
              <a:t>explained.com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images</a:t>
            </a:r>
            <a:r>
              <a:rPr lang="cs-CZ" sz="1200" dirty="0" smtClean="0">
                <a:hlinkClick r:id="rId4"/>
              </a:rPr>
              <a:t>/motherboard-labelled5.jpg</a:t>
            </a:r>
            <a:endParaRPr lang="cs-CZ" sz="1200" dirty="0" smtClean="0"/>
          </a:p>
          <a:p>
            <a:pPr>
              <a:buNone/>
            </a:pPr>
            <a:r>
              <a:rPr lang="en-US" sz="1200" dirty="0" smtClean="0"/>
              <a:t>[</a:t>
            </a:r>
            <a:r>
              <a:rPr lang="cs-CZ" sz="1200" dirty="0" smtClean="0"/>
              <a:t>Obr4.</a:t>
            </a:r>
            <a:r>
              <a:rPr lang="en-US" sz="1200" dirty="0" smtClean="0"/>
              <a:t>]</a:t>
            </a:r>
            <a:r>
              <a:rPr lang="cs-CZ" sz="1200" dirty="0" smtClean="0"/>
              <a:t> [cit. 201</a:t>
            </a:r>
            <a:r>
              <a:rPr lang="en-US" sz="1200" dirty="0" smtClean="0"/>
              <a:t>1</a:t>
            </a:r>
            <a:r>
              <a:rPr lang="cs-CZ" sz="1200" dirty="0" smtClean="0"/>
              <a:t>-11-</a:t>
            </a:r>
            <a:r>
              <a:rPr lang="en-US" sz="1200" dirty="0" smtClean="0"/>
              <a:t>02</a:t>
            </a:r>
            <a:r>
              <a:rPr lang="cs-CZ" sz="1200" dirty="0" smtClean="0"/>
              <a:t>]. Vlastní zdroj</a:t>
            </a:r>
          </a:p>
          <a:p>
            <a:pPr>
              <a:buNone/>
            </a:pPr>
            <a:r>
              <a:rPr lang="en-US" sz="1200" dirty="0" smtClean="0"/>
              <a:t>[</a:t>
            </a:r>
            <a:r>
              <a:rPr lang="cs-CZ" sz="1200" dirty="0" smtClean="0"/>
              <a:t>Obr5.</a:t>
            </a:r>
            <a:r>
              <a:rPr lang="en-US" sz="1200" dirty="0" smtClean="0"/>
              <a:t>]</a:t>
            </a:r>
            <a:r>
              <a:rPr lang="cs-CZ" sz="1200" dirty="0" smtClean="0"/>
              <a:t> [cit. 201</a:t>
            </a:r>
            <a:r>
              <a:rPr lang="en-US" sz="1200" dirty="0" smtClean="0"/>
              <a:t>1</a:t>
            </a:r>
            <a:r>
              <a:rPr lang="cs-CZ" sz="1200" smtClean="0"/>
              <a:t>-11-</a:t>
            </a:r>
            <a:r>
              <a:rPr lang="en-US" sz="1200" dirty="0" smtClean="0"/>
              <a:t>02</a:t>
            </a:r>
            <a:r>
              <a:rPr lang="cs-CZ" sz="1200" dirty="0" smtClean="0"/>
              <a:t>]. Dostupný  na WWW:</a:t>
            </a:r>
            <a:r>
              <a:rPr lang="cs-CZ" sz="1200" dirty="0" smtClean="0">
                <a:hlinkClick r:id="rId5"/>
              </a:rPr>
              <a:t>http://img.tomshardware.com/us/2007/02/27/dual_core_notebook_cpus_explored/intel-platform.jpg</a:t>
            </a: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481</TotalTime>
  <Words>578</Words>
  <Application>Microsoft Office PowerPoint</Application>
  <PresentationFormat>Předvádění na obrazovce (4:3)</PresentationFormat>
  <Paragraphs>137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Anotace</vt:lpstr>
      <vt:lpstr>Informatika</vt:lpstr>
      <vt:lpstr>základní deska</vt:lpstr>
      <vt:lpstr>základní deska</vt:lpstr>
      <vt:lpstr>Snímek 6</vt:lpstr>
      <vt:lpstr>Jak vybrat základní desku?</vt:lpstr>
      <vt:lpstr>Formáty,velikosti základních desek</vt:lpstr>
      <vt:lpstr>Konektory - periferie</vt:lpstr>
      <vt:lpstr>Konektory - periferie</vt:lpstr>
      <vt:lpstr>Základní deska – části, popis</vt:lpstr>
      <vt:lpstr>Cv.-jak se nazývají části základní desky</vt:lpstr>
      <vt:lpstr>Cv.-jak se nazývají části základní desky</vt:lpstr>
      <vt:lpstr>Cv. – jak se nazývají, označují výstupy pro připojení periferií?</vt:lpstr>
      <vt:lpstr>Cv. – jak se nazývají, označují výstupy pro připojení periferií?</vt:lpstr>
      <vt:lpstr>Cv. – základní deska</vt:lpstr>
      <vt:lpstr>Zdroje, citace </vt:lpstr>
    </vt:vector>
  </TitlesOfParts>
  <Company>Uherský Ostroh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</dc:creator>
  <cp:lastModifiedBy>ZŠ Uh.Ostroh</cp:lastModifiedBy>
  <cp:revision>55</cp:revision>
  <dcterms:created xsi:type="dcterms:W3CDTF">2011-10-21T09:56:14Z</dcterms:created>
  <dcterms:modified xsi:type="dcterms:W3CDTF">2011-11-14T13:27:25Z</dcterms:modified>
</cp:coreProperties>
</file>