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fld id="{90BB3FC2-70C5-4916-A9E7-88044069E5DC}" type="datetimeFigureOut">
              <a:rPr lang="cs-CZ" smtClean="0"/>
              <a:pPr/>
              <a:t>8.4.2013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fld id="{E3BC32BF-EFA2-499E-B678-CF65BD71498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cetnikavarna.cz/archiv/dokument/doc-d5308v7357-specifika-komanditni-spolecnosti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91880" y="124191"/>
            <a:ext cx="4530998" cy="2416696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cs-CZ" sz="1800" b="1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  <a:t>Střední průmyslová škola</a:t>
            </a:r>
            <a:br>
              <a:rPr lang="cs-CZ" sz="1800" b="1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</a:br>
            <a:r>
              <a:rPr lang="cs-CZ" sz="1800" b="1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  <a:t>a Střední odborná škola gastronomie a služeb, Most, příspěvková organizace</a:t>
            </a:r>
            <a:r>
              <a:rPr lang="cs-CZ" sz="1800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</a:br>
            <a:r>
              <a:rPr lang="cs-CZ" sz="1800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  <a:t/>
            </a:r>
            <a:br>
              <a:rPr lang="cs-CZ" sz="1800" dirty="0">
                <a:solidFill>
                  <a:prstClr val="black"/>
                </a:solidFill>
                <a:latin typeface="Palatino Linotype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1484784"/>
            <a:ext cx="6041679" cy="4641379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dirty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DIGITÁLNÍ UČEBNÍ </a:t>
            </a:r>
            <a:r>
              <a:rPr lang="cs-CZ" sz="3200" dirty="0" smtClean="0">
                <a:solidFill>
                  <a:prstClr val="black"/>
                </a:solidFill>
                <a:latin typeface="Calibri"/>
                <a:ea typeface="+mj-ea"/>
                <a:cs typeface="+mj-cs"/>
              </a:rPr>
              <a:t>MATERIÁL</a:t>
            </a:r>
          </a:p>
          <a:p>
            <a:pPr marL="0" indent="0">
              <a:buNone/>
            </a:pPr>
            <a:endParaRPr lang="cs-CZ" sz="3200" dirty="0" smtClean="0">
              <a:solidFill>
                <a:prstClr val="black"/>
              </a:solidFill>
              <a:latin typeface="Calibri"/>
              <a:ea typeface="+mj-ea"/>
              <a:cs typeface="+mj-cs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9529" y="94577"/>
            <a:ext cx="1152128" cy="109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6141" y="5949280"/>
            <a:ext cx="4792663" cy="737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9529" y="2132856"/>
            <a:ext cx="6281995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8240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14650" y="1052736"/>
            <a:ext cx="5238750" cy="2088232"/>
          </a:xfrm>
        </p:spPr>
        <p:txBody>
          <a:bodyPr>
            <a:noAutofit/>
          </a:bodyPr>
          <a:lstStyle/>
          <a:p>
            <a:r>
              <a:rPr lang="cs-CZ" sz="60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50000">
                      <a:prstClr val="black">
                        <a:lumMod val="75000"/>
                        <a:lumOff val="25000"/>
                        <a:alpha val="90000"/>
                      </a:prstClr>
                    </a:gs>
                    <a:gs pos="100000">
                      <a:prstClr val="black">
                        <a:lumMod val="50000"/>
                        <a:lumOff val="50000"/>
                      </a:prstClr>
                    </a:gs>
                  </a:gsLst>
                  <a:lin ang="5400000" scaled="0"/>
                </a:gradFill>
              </a:rPr>
              <a:t>KOMANDITNÍ SPOLEČNOST</a:t>
            </a:r>
            <a:endParaRPr lang="cs-CZ" sz="6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645024"/>
            <a:ext cx="3384376" cy="2281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6598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Označení – k.s.; kom. spol.; komanditní společnost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Tvoří přechod mezi osobní a kapitálovou společností</a:t>
            </a:r>
          </a:p>
          <a:p>
            <a:pPr lvl="0">
              <a:buClr>
                <a:prstClr val="black"/>
              </a:buClr>
              <a:buFont typeface="Wingdings" pitchFamily="2" charset="2"/>
              <a:buChar char="q"/>
            </a:pP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Je společnost v níž jeden nebo více společníků ručí za závazky společnosti </a:t>
            </a: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                    do 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výše svého nesplaceného vkladu zapsaného v obchodním rejstříku /</a:t>
            </a:r>
            <a:r>
              <a:rPr lang="cs-CZ" sz="24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KOMANDITISTÉ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/ a jeden nebo více společníků celým svým majetkem /</a:t>
            </a:r>
            <a:r>
              <a:rPr lang="cs-CZ" sz="24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KOMPLEMENTÁŘI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57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5400" b="1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ea typeface="+mn-ea"/>
                <a:cs typeface="Times New Roman" pitchFamily="18" charset="0"/>
              </a:rPr>
              <a:t>KOMANDITISTÉ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prstClr val="black"/>
              </a:buClr>
            </a:pP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nesmějí zasahovat do vedení společnosti</a:t>
            </a:r>
          </a:p>
          <a:p>
            <a:pPr>
              <a:buClr>
                <a:prstClr val="black"/>
              </a:buClr>
            </a:pP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mají povinnost vložit do základního kapitálu vklad minimálně 5 000,--Kč</a:t>
            </a:r>
          </a:p>
          <a:p>
            <a:pPr>
              <a:buClr>
                <a:prstClr val="black"/>
              </a:buClr>
            </a:pP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ručí </a:t>
            </a: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omezeně, 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pouze svým vkladem</a:t>
            </a:r>
          </a:p>
          <a:p>
            <a:pPr>
              <a:buClr>
                <a:prstClr val="black"/>
              </a:buClr>
            </a:pP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jsou 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</a:rPr>
              <a:t>oprávněny nahlížet do účetnictví společnosti a kontrolovat ji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74720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ea typeface="+mn-ea"/>
                <a:cs typeface="Times New Roman" pitchFamily="18" charset="0"/>
              </a:rPr>
              <a:t>   KOMPLEMENTÁŘI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81200" y="2060848"/>
            <a:ext cx="6041679" cy="4065315"/>
          </a:xfrm>
        </p:spPr>
        <p:txBody>
          <a:bodyPr/>
          <a:lstStyle/>
          <a:p>
            <a:pPr>
              <a:buClr>
                <a:prstClr val="black"/>
              </a:buClr>
            </a:pP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vykonávají veškerou činnost společnost</a:t>
            </a:r>
          </a:p>
          <a:p>
            <a:pPr>
              <a:buClr>
                <a:prstClr val="black"/>
              </a:buClr>
            </a:pP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plní 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funkci statutárního orgánu</a:t>
            </a:r>
          </a:p>
          <a:p>
            <a:pPr>
              <a:buClr>
                <a:prstClr val="black"/>
              </a:buClr>
            </a:pP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nemusí 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vložit žádný kapitál</a:t>
            </a:r>
          </a:p>
          <a:p>
            <a:pPr>
              <a:buClr>
                <a:prstClr val="black"/>
              </a:buClr>
            </a:pPr>
            <a:r>
              <a:rPr lang="cs-CZ" sz="2400" dirty="0" smtClean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ručí </a:t>
            </a:r>
            <a:r>
              <a:rPr lang="cs-CZ" sz="2400" dirty="0">
                <a:gradFill>
                  <a:gsLst>
                    <a:gs pos="0">
                      <a:prstClr val="black">
                        <a:alpha val="90000"/>
                      </a:prstClr>
                    </a:gs>
                    <a:gs pos="100000">
                      <a:prstClr val="black">
                        <a:lumMod val="75000"/>
                        <a:lumOff val="25000"/>
                        <a:alpha val="90000"/>
                      </a:prstClr>
                    </a:gs>
                  </a:gsLst>
                  <a:lin ang="5400000" scaled="0"/>
                </a:gradFill>
                <a:latin typeface="Times New Roman" pitchFamily="18" charset="0"/>
                <a:cs typeface="Times New Roman" pitchFamily="18" charset="0"/>
              </a:rPr>
              <a:t>neomezeně celým svým majetkem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4033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200" dirty="0">
                <a:hlinkClick r:id="rId2"/>
              </a:rPr>
              <a:t>http://</a:t>
            </a:r>
            <a:r>
              <a:rPr lang="cs-CZ" sz="1400" dirty="0">
                <a:hlinkClick r:id="rId2"/>
              </a:rPr>
              <a:t>www.ucetnikavarna.cz/archiv/dokument/doc-d5308v7357-specifika-komanditni-spolecnosti</a:t>
            </a:r>
            <a:r>
              <a:rPr lang="cs-CZ" sz="1400" dirty="0" smtClean="0">
                <a:hlinkClick r:id="rId2"/>
              </a:rPr>
              <a:t>/</a:t>
            </a:r>
            <a:endParaRPr lang="cs-CZ" sz="1400" dirty="0" smtClean="0"/>
          </a:p>
          <a:p>
            <a:pPr lvl="0">
              <a:buFont typeface="Wingdings"/>
              <a:buChar char=""/>
              <a:tabLst>
                <a:tab pos="457200" algn="l"/>
              </a:tabLst>
            </a:pPr>
            <a:r>
              <a:rPr lang="cs-CZ" sz="1400" u="sng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UČEBNICE :</a:t>
            </a:r>
            <a:r>
              <a:rPr lang="cs-CZ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 Ing. </a:t>
            </a:r>
            <a:r>
              <a:rPr lang="cs-CZ" sz="1400" dirty="0" err="1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Lydia</a:t>
            </a:r>
            <a:r>
              <a:rPr lang="cs-CZ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 Čistá, </a:t>
            </a:r>
            <a:r>
              <a:rPr lang="it-IT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Ekonomika 1 pro SOU a veřejnost </a:t>
            </a:r>
            <a:r>
              <a:rPr lang="cs-CZ" sz="1400" dirty="0">
                <a:gradFill>
                  <a:gsLst>
                    <a:gs pos="0">
                      <a:srgbClr val="000000">
                        <a:alpha val="90000"/>
                      </a:srgbClr>
                    </a:gs>
                    <a:gs pos="100000">
                      <a:srgbClr val="707070">
                        <a:alpha val="90000"/>
                      </a:srgbClr>
                    </a:gs>
                  </a:gsLst>
                  <a:lin ang="5400000" scaled="0"/>
                </a:gradFill>
              </a:rPr>
              <a:t>, vydalo nakladatelství učebnic Fortuna r. 2005, ISBN 80-7168-922-X</a:t>
            </a:r>
            <a:endParaRPr lang="cs-CZ" sz="1400" dirty="0">
              <a:latin typeface="Times New Roman"/>
              <a:ea typeface="Times New Roman"/>
            </a:endParaRPr>
          </a:p>
          <a:p>
            <a:pPr lvl="0">
              <a:buClr>
                <a:prstClr val="black"/>
              </a:buClr>
            </a:pPr>
            <a:endParaRPr lang="cs-CZ" dirty="0">
              <a:gradFill>
                <a:gsLst>
                  <a:gs pos="0">
                    <a:prstClr val="black">
                      <a:alpha val="90000"/>
                    </a:prstClr>
                  </a:gs>
                  <a:gs pos="100000">
                    <a:prstClr val="black">
                      <a:lumMod val="75000"/>
                      <a:lumOff val="25000"/>
                      <a:alpha val="90000"/>
                    </a:prstClr>
                  </a:gs>
                </a:gsLst>
                <a:lin ang="5400000" scaled="0"/>
              </a:gra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0568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smtClean="0"/>
              <a:t>KONEC PREZENTACE</a:t>
            </a:r>
            <a:endParaRPr lang="cs-CZ" sz="4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2411761" y="6093296"/>
            <a:ext cx="5760640" cy="360040"/>
          </a:xfrm>
        </p:spPr>
        <p:txBody>
          <a:bodyPr>
            <a:normAutofit/>
          </a:bodyPr>
          <a:lstStyle/>
          <a:p>
            <a:pPr lvl="0" algn="l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cs-CZ" sz="1000" b="1" spc="0" dirty="0">
                <a:solidFill>
                  <a:srgbClr val="575F6D"/>
                </a:solidFill>
                <a:latin typeface="Century Schoolbook"/>
              </a:rPr>
              <a:t>Autorem materiálu  a  jeho částí , není-li uvedeno jinak, je Jaroslava </a:t>
            </a:r>
            <a:r>
              <a:rPr lang="cs-CZ" sz="1000" b="1" spc="0" dirty="0" err="1">
                <a:solidFill>
                  <a:srgbClr val="575F6D"/>
                </a:solidFill>
                <a:latin typeface="Century Schoolbook"/>
              </a:rPr>
              <a:t>Kapalínová</a:t>
            </a:r>
            <a:endParaRPr lang="cs-CZ" sz="1000" b="1" spc="0" dirty="0">
              <a:solidFill>
                <a:srgbClr val="575F6D"/>
              </a:solidFill>
              <a:latin typeface="Century Schoolbook"/>
            </a:endParaRPr>
          </a:p>
          <a:p>
            <a:pPr lvl="0" algn="l">
              <a:spcBef>
                <a:spcPct val="20000"/>
              </a:spcBef>
              <a:buClrTx/>
              <a:buSzTx/>
            </a:pPr>
            <a:endParaRPr lang="cs-CZ" sz="2400" spc="0" dirty="0">
              <a:solidFill>
                <a:prstClr val="black">
                  <a:lumMod val="50000"/>
                  <a:lumOff val="50000"/>
                </a:prstClr>
              </a:solidFill>
              <a:latin typeface="Century Gothic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9447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Symfonie</Template>
  <TotalTime>28</TotalTime>
  <Words>156</Words>
  <Application>Microsoft Office PowerPoint</Application>
  <PresentationFormat>Předvádění na obrazovce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1</vt:lpstr>
      <vt:lpstr>Střední průmyslová škola a Střední odborná škola gastronomie a služeb, Most, příspěvková organizace  </vt:lpstr>
      <vt:lpstr>KOMANDITNÍ SPOLEČNOST</vt:lpstr>
      <vt:lpstr>Snímek 3</vt:lpstr>
      <vt:lpstr>KOMANDITISTÉ</vt:lpstr>
      <vt:lpstr>   KOMPLEMENTÁŘI</vt:lpstr>
      <vt:lpstr>ZDROJE</vt:lpstr>
      <vt:lpstr>KONEC PREZENTACE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KOMANDITNÍ SPOLEČNOST</dc:title>
  <dc:creator>Pepe</dc:creator>
  <cp:lastModifiedBy>Dum</cp:lastModifiedBy>
  <cp:revision>8</cp:revision>
  <dcterms:created xsi:type="dcterms:W3CDTF">2013-04-05T16:30:42Z</dcterms:created>
  <dcterms:modified xsi:type="dcterms:W3CDTF">2013-04-08T16:20:33Z</dcterms:modified>
</cp:coreProperties>
</file>