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6" r:id="rId5"/>
    <p:sldId id="267" r:id="rId6"/>
    <p:sldId id="261" r:id="rId7"/>
    <p:sldId id="262" r:id="rId8"/>
    <p:sldId id="263" r:id="rId9"/>
    <p:sldId id="264" r:id="rId10"/>
    <p:sldId id="265" r:id="rId11"/>
    <p:sldId id="268" r:id="rId12"/>
    <p:sldId id="269" r:id="rId13"/>
    <p:sldId id="25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6A640FEA-7A14-4D2A-8C4D-CAAC412304F1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1FA2F481-C16A-4EE9-84DA-74CE852128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ofispolecnosti.cz/legislativa/231-obchodni-zakonik-spolecnost-s-rucenim-omezeny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476672"/>
            <a:ext cx="4891038" cy="1512168"/>
          </a:xfrm>
        </p:spPr>
        <p:txBody>
          <a:bodyPr>
            <a:normAutofit/>
          </a:bodyPr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Most, příspěvková organizace</a:t>
            </a:r>
            <a:r>
              <a:rPr lang="cs-CZ" sz="1600" cap="small" dirty="0">
                <a:solidFill>
                  <a:srgbClr val="575F6D"/>
                </a:solidFill>
                <a:latin typeface="Century Schoolbook"/>
              </a:rPr>
              <a:t/>
            </a:r>
            <a:br>
              <a:rPr lang="cs-CZ" sz="1600" cap="small" dirty="0">
                <a:solidFill>
                  <a:srgbClr val="575F6D"/>
                </a:solidFill>
                <a:latin typeface="Century Schoolbook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484784"/>
            <a:ext cx="6041679" cy="4641379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spc="-100" dirty="0">
                <a:solidFill>
                  <a:srgbClr val="696464"/>
                </a:solidFill>
                <a:latin typeface="Arial"/>
              </a:rPr>
              <a:t> DIGITÁLNÍ UČEBNÍ </a:t>
            </a:r>
            <a:r>
              <a:rPr lang="cs-CZ" sz="2800" spc="-100" dirty="0" smtClean="0">
                <a:solidFill>
                  <a:srgbClr val="696464"/>
                </a:solidFill>
                <a:latin typeface="Arial"/>
              </a:rPr>
              <a:t>MATERIÁL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0648"/>
            <a:ext cx="1090613" cy="1030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7181" y="5926968"/>
            <a:ext cx="3871913" cy="620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3" y="2060848"/>
            <a:ext cx="6483821" cy="3866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9256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3068960"/>
            <a:ext cx="5238750" cy="2952328"/>
          </a:xfrm>
        </p:spPr>
        <p:txBody>
          <a:bodyPr>
            <a:noAutofit/>
          </a:bodyPr>
          <a:lstStyle/>
          <a:p>
            <a:r>
              <a:rPr lang="cs-CZ" sz="6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AKCIOVÁ SPOLEČNOST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13739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484784"/>
            <a:ext cx="7200800" cy="4641379"/>
          </a:xfrm>
        </p:spPr>
        <p:txBody>
          <a:bodyPr>
            <a:normAutofit/>
          </a:bodyPr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 </a:t>
            </a: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společnost, jejíž kapitál je rozvržen </a:t>
            </a: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          na </a:t>
            </a: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určitý počet akcií (cenný papír) o určité jmenovité </a:t>
            </a: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hodnotě</a:t>
            </a:r>
            <a:endParaRPr lang="cs-CZ" sz="32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označení </a:t>
            </a: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– a.s</a:t>
            </a: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.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</a:t>
            </a: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             - akc</a:t>
            </a: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. spol</a:t>
            </a: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.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</a:t>
            </a: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             - akciová </a:t>
            </a: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společnost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7562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7924801" cy="13716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a.s. – ZALOŽENA VÍCE ZAKLADATELI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založení </a:t>
            </a: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společnosti </a:t>
            </a:r>
            <a:r>
              <a:rPr lang="cs-CZ" sz="32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dvěma a více zakladateli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32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uzavřou </a:t>
            </a:r>
            <a:r>
              <a:rPr lang="cs-CZ" sz="32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společenskou smlouvu </a:t>
            </a: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ve formě notářského zápisu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73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200"/>
            <a:ext cx="8172399" cy="1371600"/>
          </a:xfrm>
        </p:spPr>
        <p:txBody>
          <a:bodyPr/>
          <a:lstStyle/>
          <a:p>
            <a:pPr algn="r"/>
            <a:r>
              <a:rPr lang="cs-CZ" sz="4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a.s. </a:t>
            </a:r>
            <a:r>
              <a:rPr lang="cs-CZ" sz="32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– ZALOŽENA JEDNÍM ZAKLADATELEM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988840"/>
            <a:ext cx="6041679" cy="4137323"/>
          </a:xfrm>
        </p:spPr>
        <p:txBody>
          <a:bodyPr/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společnost 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může být založena </a:t>
            </a:r>
            <a:r>
              <a:rPr lang="cs-CZ" sz="28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jedním zakladatelem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, je-li zakladatel právnickou osobou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sepisuje </a:t>
            </a:r>
            <a:r>
              <a:rPr lang="cs-CZ" sz="28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zakladatelskou listinu </a:t>
            </a:r>
            <a:r>
              <a:rPr lang="cs-CZ" sz="28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          </a:t>
            </a: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ve 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formě notářského zápisu – obsahuje tytéž části co zakladatelská smlouva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973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ZALOŽENÍ a.s.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Clr>
                <a:prstClr val="black"/>
              </a:buClr>
              <a:buNone/>
            </a:pPr>
            <a:r>
              <a:rPr lang="cs-CZ" sz="20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Dva způsoby:</a:t>
            </a:r>
          </a:p>
          <a:p>
            <a:pPr marL="0" lvl="0" indent="0">
              <a:buClr>
                <a:prstClr val="black"/>
              </a:buClr>
              <a:buNone/>
            </a:pPr>
            <a:endParaRPr lang="cs-CZ" sz="1100" b="1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marL="457200" lvl="0" indent="-457200">
              <a:buClr>
                <a:prstClr val="black"/>
              </a:buClr>
              <a:buFont typeface="+mj-lt"/>
              <a:buAutoNum type="arabicPeriod"/>
            </a:pPr>
            <a:r>
              <a:rPr lang="cs-CZ" sz="3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BEZ UPISOVÁNÍ AKCIÍ</a:t>
            </a:r>
          </a:p>
          <a:p>
            <a:pPr marL="457200" lvl="0" indent="-457200">
              <a:buClr>
                <a:prstClr val="black"/>
              </a:buClr>
              <a:buFont typeface="+mj-lt"/>
              <a:buAutoNum type="arabicPeriod"/>
            </a:pPr>
            <a:endParaRPr lang="cs-CZ" sz="3000" b="1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marL="457200" lvl="0" indent="-457200">
              <a:buClr>
                <a:prstClr val="black"/>
              </a:buClr>
              <a:buFont typeface="+mj-lt"/>
              <a:buAutoNum type="arabicPeriod"/>
            </a:pPr>
            <a:r>
              <a:rPr lang="cs-CZ" sz="3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 UPISOVÁNÍM AKCIÍ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919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7924801" cy="1371600"/>
          </a:xfrm>
        </p:spPr>
        <p:txBody>
          <a:bodyPr/>
          <a:lstStyle/>
          <a:p>
            <a:r>
              <a:rPr lang="cs-CZ" sz="36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ZALOŽENÍ a.s. – BEZ UPISOVÁNÍ AKCIÍ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752600"/>
            <a:ext cx="7128792" cy="4373563"/>
          </a:xfrm>
        </p:spPr>
        <p:txBody>
          <a:bodyPr/>
          <a:lstStyle/>
          <a:p>
            <a:pPr marL="0" lvl="0" indent="0">
              <a:buClr>
                <a:prstClr val="black"/>
              </a:buClr>
              <a:buNone/>
            </a:pPr>
            <a:r>
              <a:rPr lang="cs-CZ" sz="32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BEZ VEŘEJNÉ NABÍDKY</a:t>
            </a:r>
            <a:endParaRPr lang="cs-CZ" sz="3200" u="sng" dirty="0" smtClean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zakladatelé </a:t>
            </a: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společnosti </a:t>
            </a:r>
            <a:r>
              <a:rPr lang="cs-CZ" sz="32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splatí celý </a:t>
            </a:r>
            <a:r>
              <a:rPr lang="cs-CZ" sz="32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kapitál sami</a:t>
            </a:r>
            <a:endParaRPr lang="cs-CZ" sz="3200" b="1" u="sng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výše </a:t>
            </a: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minimální částky je </a:t>
            </a:r>
            <a:r>
              <a:rPr lang="cs-CZ" sz="32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2 000 000,--</a:t>
            </a:r>
            <a:r>
              <a:rPr lang="cs-CZ" sz="3200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Kč</a:t>
            </a:r>
            <a:endParaRPr lang="cs-CZ" sz="3200" b="1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zapisuje </a:t>
            </a:r>
            <a:r>
              <a:rPr lang="cs-CZ" sz="32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se do obchodního </a:t>
            </a:r>
            <a:r>
              <a:rPr lang="cs-CZ" sz="32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rejstříku</a:t>
            </a:r>
            <a:endParaRPr lang="cs-CZ" sz="32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7041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7924801" cy="1371600"/>
          </a:xfrm>
        </p:spPr>
        <p:txBody>
          <a:bodyPr/>
          <a:lstStyle/>
          <a:p>
            <a:r>
              <a:rPr lang="cs-CZ" sz="36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ZALOŽENÍ a.s. – S UPISOVÁNÍM AKCIÍ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268760"/>
            <a:ext cx="6911280" cy="5400600"/>
          </a:xfrm>
        </p:spPr>
        <p:txBody>
          <a:bodyPr>
            <a:normAutofit fontScale="70000" lnSpcReduction="20000"/>
          </a:bodyPr>
          <a:lstStyle/>
          <a:p>
            <a:pPr marL="0" lvl="0" indent="0">
              <a:buClr>
                <a:prstClr val="black"/>
              </a:buClr>
              <a:buNone/>
            </a:pPr>
            <a:r>
              <a:rPr lang="cs-CZ" sz="36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</a:t>
            </a:r>
            <a:r>
              <a:rPr lang="cs-CZ" sz="3600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</a:t>
            </a:r>
            <a:r>
              <a:rPr lang="cs-CZ" sz="36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VEŘEJNOU NABÍDKOU AKCIÍ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4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zakladatelé </a:t>
            </a:r>
            <a:r>
              <a:rPr lang="cs-CZ" sz="4000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veřejně vyzvou zájemce </a:t>
            </a:r>
            <a:r>
              <a:rPr lang="cs-CZ" sz="4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(investory) k upsání podílu na základním kapitálu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4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po </a:t>
            </a:r>
            <a:r>
              <a:rPr lang="cs-CZ" sz="4000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úhradě</a:t>
            </a:r>
            <a:r>
              <a:rPr lang="cs-CZ" sz="4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podílu obdrží investoři </a:t>
            </a:r>
            <a:r>
              <a:rPr lang="cs-CZ" sz="4000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akcie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4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jmenovitá hodnota vydaných akcií vytváří základní kapitál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4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tvorba základního kapitálu je povinná </a:t>
            </a:r>
            <a:r>
              <a:rPr lang="cs-CZ" sz="4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                 ze </a:t>
            </a:r>
            <a:r>
              <a:rPr lang="cs-CZ" sz="4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zákona 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4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výše </a:t>
            </a:r>
            <a:r>
              <a:rPr lang="cs-CZ" sz="4000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vkladu činí 20 000 000,--</a:t>
            </a:r>
            <a:r>
              <a:rPr lang="cs-CZ" sz="4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K</a:t>
            </a:r>
            <a:r>
              <a:rPr lang="cs-CZ" sz="4000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č</a:t>
            </a:r>
            <a:r>
              <a:rPr lang="cs-CZ" sz="4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, zapisuje se do obchodního rejstříku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359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19199" y="76200"/>
            <a:ext cx="7457257" cy="1371600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ORGÁNY SPOLEČNOSTI - </a:t>
            </a:r>
            <a:r>
              <a:rPr lang="cs-CZ" b="1" dirty="0" err="1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a.s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981200" y="1752600"/>
            <a:ext cx="6041679" cy="4700736"/>
          </a:xfrm>
        </p:spPr>
        <p:txBody>
          <a:bodyPr>
            <a:normAutofit lnSpcReduction="10000"/>
          </a:bodyPr>
          <a:lstStyle/>
          <a:p>
            <a:pPr marL="0" lvl="0" indent="0">
              <a:buClr>
                <a:prstClr val="black"/>
              </a:buClr>
              <a:buNone/>
            </a:pPr>
            <a:r>
              <a:rPr lang="cs-CZ" sz="19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Nejvyšším orgánem společnosti je </a:t>
            </a:r>
            <a:r>
              <a:rPr lang="cs-CZ" sz="19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:</a:t>
            </a:r>
            <a:endParaRPr lang="cs-CZ" sz="1900" b="1" dirty="0" smtClean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3700" b="1" i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VALNÁ HROMADA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27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dále: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7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</a:t>
            </a:r>
            <a:r>
              <a:rPr lang="cs-CZ" sz="3700" b="1" i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PŘEDSTAVENSTVO</a:t>
            </a:r>
            <a:endParaRPr lang="cs-CZ" sz="2700" dirty="0" smtClean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marL="0" lvl="0" indent="0">
              <a:buClr>
                <a:prstClr val="black"/>
              </a:buClr>
              <a:buNone/>
            </a:pPr>
            <a:r>
              <a:rPr lang="cs-CZ" sz="27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a ještě: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700" b="1" i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</a:t>
            </a:r>
            <a:r>
              <a:rPr lang="cs-CZ" sz="3700" b="1" i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DOZORČÍ RADA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2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Představenstvo a dozorčí rada jsou podřízení valné </a:t>
            </a: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hromadě, která si je volí.</a:t>
            </a:r>
          </a:p>
          <a:p>
            <a:pPr marL="0" lvl="0" indent="0">
              <a:buClr>
                <a:prstClr val="black"/>
              </a:buClr>
              <a:buNone/>
            </a:pPr>
            <a:endParaRPr lang="cs-CZ" sz="2000" dirty="0" smtClean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  <a:latin typeface="Times New Roman" pitchFamily="18" charset="0"/>
              <a:cs typeface="Times New Roman" pitchFamily="18" charset="0"/>
            </a:endParaRPr>
          </a:p>
          <a:p>
            <a:pPr marL="0" lvl="0" indent="0">
              <a:buClr>
                <a:prstClr val="black"/>
              </a:buCl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0234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VALNÁ HROMADA – a.s.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 nejvyšším orgánem společnosti, která se skládá ze všech </a:t>
            </a: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akcionářů </a:t>
            </a: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(majitelů akcií)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akcionář se zúčastňuje valné hromady osobně nebo v zastoupení na základě </a:t>
            </a:r>
            <a:r>
              <a:rPr lang="cs-CZ" sz="2800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plné moci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koná se nejméně jednou za rok ve lhůtě určené stanovami a svolává ji představenstvo veřejnou pozvánkou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3607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7673281" cy="1371600"/>
          </a:xfrm>
        </p:spPr>
        <p:txBody>
          <a:bodyPr/>
          <a:lstStyle/>
          <a:p>
            <a:pPr algn="ctr"/>
            <a:r>
              <a:rPr lang="cs-CZ" sz="4000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PŘEDSTAVENSTVO    a.s</a:t>
            </a:r>
            <a:r>
              <a:rPr lang="cs-CZ" sz="4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484784"/>
            <a:ext cx="6983288" cy="4641379"/>
          </a:xfrm>
        </p:spPr>
        <p:txBody>
          <a:bodyPr>
            <a:normAutofit/>
          </a:bodyPr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 statutárním orgánem, řídí celou společnost a jedná jejím jménem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členem představenstva může být osoba starší 18 let, která je způsobilá k právním úkonům a je bezúhonná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členové představenstva se zapisují do obchodního rejstříku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volí je a odvolává valná hromada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představenstvo má nejméně tři členy a </a:t>
            </a:r>
            <a:r>
              <a:rPr lang="cs-CZ" sz="2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ti </a:t>
            </a:r>
            <a:r>
              <a:rPr lang="cs-CZ" sz="2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volí svého předsedu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2312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DOZORČÍ RADA </a:t>
            </a:r>
            <a:r>
              <a:rPr lang="cs-CZ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   </a:t>
            </a:r>
            <a:r>
              <a:rPr lang="cs-CZ" b="1" dirty="0" err="1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a.s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 kontrolním orgánem společnosti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musí mít nejméně tři členy (počet musí být dělitelný třemi)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člen dozorčí rady nesmí být členem představenstva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o zasedání se pořizuje zápis podepsaný předsedou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8604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prstClr val="black"/>
              </a:buClr>
            </a:pPr>
            <a:r>
              <a:rPr lang="cs-CZ" sz="1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hlinkClick r:id="rId2"/>
              </a:rPr>
              <a:t>http://www.profispolecnosti.cz/legislativa/231-obchodni-zakonik-spolecnost-s-rucenim-omezenym</a:t>
            </a:r>
            <a:endParaRPr lang="cs-CZ" sz="1400" dirty="0" smtClean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lvl="0">
              <a:buClr>
                <a:prstClr val="black"/>
              </a:buClr>
            </a:pPr>
            <a:r>
              <a:rPr lang="cs-CZ" sz="1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http://www.podnikatel.cz/clanky/pro-a-proti-zalozeni-akciove-spolecnosti-v-cr/ </a:t>
            </a:r>
          </a:p>
          <a:p>
            <a:pPr lvl="0">
              <a:buFont typeface="Wingdings"/>
              <a:buChar char=""/>
              <a:tabLst>
                <a:tab pos="457200" algn="l"/>
              </a:tabLst>
            </a:pPr>
            <a:r>
              <a:rPr lang="cs-CZ" sz="1400" u="sng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UČEBNICE :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 Ing. </a:t>
            </a:r>
            <a:r>
              <a:rPr lang="cs-CZ" sz="1400" dirty="0" err="1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Lydia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 Čistá, </a:t>
            </a:r>
            <a:r>
              <a:rPr lang="it-IT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Ekonomika 1 pro SOU a veřejnost 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, vydalo nakladatelství učebnic Fortuna r. 2005, ISBN 80-7168-922-X</a:t>
            </a:r>
            <a:endParaRPr lang="cs-CZ" sz="1200" dirty="0">
              <a:latin typeface="Times New Roman"/>
              <a:ea typeface="Times New Roman"/>
            </a:endParaRPr>
          </a:p>
          <a:p>
            <a:pPr lvl="0">
              <a:buClr>
                <a:prstClr val="black"/>
              </a:buClr>
            </a:pPr>
            <a:endParaRPr lang="cs-CZ" sz="1400" dirty="0" smtClean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marL="0" lvl="0" indent="0">
              <a:buClr>
                <a:prstClr val="black"/>
              </a:buClr>
              <a:buNone/>
            </a:pPr>
            <a:endParaRPr lang="cs-CZ" sz="12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603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411760" y="6093296"/>
            <a:ext cx="5688632" cy="432048"/>
          </a:xfrm>
        </p:spPr>
        <p:txBody>
          <a:bodyPr>
            <a:normAutofit/>
          </a:bodyPr>
          <a:lstStyle/>
          <a:p>
            <a:pPr lvl="0" algn="l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1000" b="1" spc="0" dirty="0">
                <a:solidFill>
                  <a:srgbClr val="575F6D"/>
                </a:solidFill>
                <a:latin typeface="Century Schoolbook"/>
              </a:rPr>
              <a:t>Autorem materiálu a </a:t>
            </a:r>
            <a:r>
              <a:rPr lang="cs-CZ" sz="1000" b="1" spc="0" dirty="0" smtClean="0">
                <a:solidFill>
                  <a:srgbClr val="575F6D"/>
                </a:solidFill>
                <a:latin typeface="Century Schoolbook"/>
              </a:rPr>
              <a:t> </a:t>
            </a:r>
            <a:r>
              <a:rPr lang="cs-CZ" sz="1000" b="1" spc="0" dirty="0">
                <a:solidFill>
                  <a:srgbClr val="575F6D"/>
                </a:solidFill>
                <a:latin typeface="Century Schoolbook"/>
              </a:rPr>
              <a:t>jeho částí , není-li uvedeno jinak, je Jaroslava </a:t>
            </a:r>
            <a:r>
              <a:rPr lang="cs-CZ" sz="1000" b="1" spc="0" dirty="0" err="1">
                <a:solidFill>
                  <a:srgbClr val="575F6D"/>
                </a:solidFill>
                <a:latin typeface="Century Schoolbook"/>
              </a:rPr>
              <a:t>Kapalínová</a:t>
            </a:r>
            <a:endParaRPr lang="cs-CZ" sz="1000" b="1" spc="0" dirty="0">
              <a:solidFill>
                <a:srgbClr val="575F6D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871397"/>
            <a:ext cx="2299995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162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Symfonie</Template>
  <TotalTime>58</TotalTime>
  <Words>411</Words>
  <Application>Microsoft Office PowerPoint</Application>
  <PresentationFormat>Předvádění na obrazovce (4:3)</PresentationFormat>
  <Paragraphs>61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1</vt:lpstr>
      <vt:lpstr>Střední průmyslová škola a Střední odborná škola gastronomie a služeb,  Most, příspěvková organizace </vt:lpstr>
      <vt:lpstr>AKCIOVÁ SPOLEČNOST</vt:lpstr>
      <vt:lpstr>Snímek 3</vt:lpstr>
      <vt:lpstr>a.s. – ZALOŽENA VÍCE ZAKLADATELI</vt:lpstr>
      <vt:lpstr>a.s. – ZALOŽENA JEDNÍM ZAKLADATELEM</vt:lpstr>
      <vt:lpstr>ZALOŽENÍ a.s.</vt:lpstr>
      <vt:lpstr>ZALOŽENÍ a.s. – BEZ UPISOVÁNÍ AKCIÍ</vt:lpstr>
      <vt:lpstr>ZALOŽENÍ a.s. – S UPISOVÁNÍM AKCIÍ</vt:lpstr>
      <vt:lpstr>ORGÁNY SPOLEČNOSTI - a.s</vt:lpstr>
      <vt:lpstr>VALNÁ HROMADA – a.s.</vt:lpstr>
      <vt:lpstr>PŘEDSTAVENSTVO    a.s.</vt:lpstr>
      <vt:lpstr>DOZORČÍ RADA    a.s</vt:lpstr>
      <vt:lpstr>ZDROJE</vt:lpstr>
      <vt:lpstr>KONEC PREZENTACE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 Most, příspěvková organizace </dc:title>
  <dc:creator>Pepe</dc:creator>
  <cp:lastModifiedBy>Dum</cp:lastModifiedBy>
  <cp:revision>7</cp:revision>
  <dcterms:created xsi:type="dcterms:W3CDTF">2013-04-05T16:33:27Z</dcterms:created>
  <dcterms:modified xsi:type="dcterms:W3CDTF">2013-04-08T16:26:56Z</dcterms:modified>
</cp:coreProperties>
</file>