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4" r:id="rId4"/>
    <p:sldId id="261" r:id="rId5"/>
    <p:sldId id="262" r:id="rId6"/>
    <p:sldId id="263" r:id="rId7"/>
    <p:sldId id="258" r:id="rId8"/>
    <p:sldId id="259" r:id="rId9"/>
    <p:sldId id="265" r:id="rId10"/>
    <p:sldId id="266" r:id="rId11"/>
    <p:sldId id="267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grpSp>
        <p:nvGrpSpPr>
          <p:cNvPr id="5" name="Group 32"/>
          <p:cNvGrpSpPr>
            <a:grpSpLocks/>
          </p:cNvGrpSpPr>
          <p:nvPr/>
        </p:nvGrpSpPr>
        <p:grpSpPr bwMode="auto">
          <a:xfrm>
            <a:off x="6942138" y="5105400"/>
            <a:ext cx="2238375" cy="2005013"/>
            <a:chOff x="2810256" y="4943398"/>
            <a:chExt cx="2238442" cy="2005669"/>
          </a:xfrm>
        </p:grpSpPr>
        <p:sp>
          <p:nvSpPr>
            <p:cNvPr id="6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7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8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9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10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/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9388"/>
            <a:ext cx="2133600" cy="255587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CE1CFE72-CCDB-4235-853A-5B871B4750F4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4275"/>
            <a:ext cx="2895600" cy="255588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90AC6-8A86-4026-883C-6744ECAFC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50D2A-0FF1-4CB1-9691-81CDAF99BD75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1BA54-AF8C-4A5D-92A8-F4D2EBBDE4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anchor="b" anchorCtr="0"/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/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6213"/>
            <a:ext cx="2133600" cy="255587"/>
          </a:xfrm>
        </p:spPr>
        <p:txBody>
          <a:bodyPr/>
          <a:lstStyle>
            <a:lvl1pPr algn="l">
              <a:defRPr smtClean="0"/>
            </a:lvl1pPr>
          </a:lstStyle>
          <a:p>
            <a:pPr>
              <a:defRPr/>
            </a:pPr>
            <a:fld id="{0F919E6B-8972-4DFD-A98B-43AB0FA8C0D5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100"/>
            <a:ext cx="2895600" cy="2555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BC47A-8E0A-4F0A-84C2-EF5F5C4F4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58431-B8F6-420C-A95C-D10893053116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5DCB6-DBDC-4A50-812F-8BF8AB146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8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64BC0-480B-4289-B3F7-D81E3568B9C5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2A2742-3515-4751-8D7B-E718F9FCD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5"/>
          <p:cNvGrpSpPr>
            <a:grpSpLocks/>
          </p:cNvGrpSpPr>
          <p:nvPr/>
        </p:nvGrpSpPr>
        <p:grpSpPr bwMode="auto">
          <a:xfrm>
            <a:off x="7339013" y="5311775"/>
            <a:ext cx="1838325" cy="1533525"/>
            <a:chOff x="7339001" y="5311513"/>
            <a:chExt cx="1837944" cy="1533602"/>
          </a:xfrm>
        </p:grpSpPr>
        <p:sp>
          <p:nvSpPr>
            <p:cNvPr id="4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5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6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4E762-D9B6-4F2A-910A-24B3BE9EC87F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56C87-8D64-422C-8E8E-F202FE972B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7339013" y="5311775"/>
            <a:ext cx="1838325" cy="1533525"/>
            <a:chOff x="7339001" y="5311513"/>
            <a:chExt cx="1837944" cy="1533602"/>
          </a:xfrm>
        </p:grpSpPr>
        <p:sp>
          <p:nvSpPr>
            <p:cNvPr id="3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4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  <p:sp>
          <p:nvSpPr>
            <p:cNvPr id="5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/>
            </a:p>
          </p:txBody>
        </p:sp>
      </p:grpSp>
      <p:sp>
        <p:nvSpPr>
          <p:cNvPr id="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43354-5FCF-4690-98FA-931CF5E535D8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8B331-6C19-425E-A5E7-08449ABBBA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/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F7649-1CC0-42AF-B12C-5D60D71D4921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7719A5-0DB7-4C22-A2C7-BBCA5E503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/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D400D-DBCE-43A9-8336-84933D4D2034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7D36B-D152-41DC-B480-C80EB3997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E5FAA-2357-4B21-8C14-D665BC63550D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B7CC56-C5E1-4F23-8485-FA9924717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C92A1-B403-4DF9-9424-093F7B7FD2E0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F7D07-DDAB-4B84-BD37-54BD4D0C5A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6804025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2025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625" y="6499225"/>
            <a:ext cx="2133600" cy="255588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defRPr sz="1000" b="1" kern="1200" smtClean="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fld id="{B447CC30-84F6-41D3-83F5-021F79A2FF1E}" type="datetimeFigureOut">
              <a:rPr lang="cs-CZ"/>
              <a:pPr>
                <a:defRPr/>
              </a:pPr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225"/>
            <a:ext cx="2895600" cy="255588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988" y="6208713"/>
            <a:ext cx="1049337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2800" b="1" smtClean="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cs typeface="+mn-cs"/>
              </a:defRPr>
            </a:lvl1pPr>
          </a:lstStyle>
          <a:p>
            <a:pPr>
              <a:defRPr/>
            </a:pPr>
            <a:fld id="{4575CCFA-F4A9-44AB-8F59-C321ED944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75" r:id="rId6"/>
    <p:sldLayoutId id="2147483676" r:id="rId7"/>
    <p:sldLayoutId id="2147483669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rebuchet MS" pitchFamily="34" charset="0"/>
        </a:defRPr>
      </a:lvl9pPr>
    </p:titleStyle>
    <p:bodyStyle>
      <a:lvl1pPr marL="342900" indent="-342900" algn="l" rtl="0" fontAlgn="base">
        <a:spcBef>
          <a:spcPts val="2000"/>
        </a:spcBef>
        <a:spcAft>
          <a:spcPct val="0"/>
        </a:spcAft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rtl="0" fontAlgn="base">
        <a:spcBef>
          <a:spcPts val="1200"/>
        </a:spcBef>
        <a:spcAft>
          <a:spcPct val="0"/>
        </a:spcAft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rtl="0" fontAlgn="base">
        <a:spcBef>
          <a:spcPts val="1200"/>
        </a:spcBef>
        <a:spcAft>
          <a:spcPct val="0"/>
        </a:spcAft>
        <a:buClr>
          <a:srgbClr val="A47C0C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rtl="0" fontAlgn="base">
        <a:spcBef>
          <a:spcPts val="1200"/>
        </a:spcBef>
        <a:spcAft>
          <a:spcPct val="0"/>
        </a:spcAft>
        <a:buClr>
          <a:schemeClr val="accent2"/>
        </a:buClr>
        <a:buFont typeface="Wingdings" pitchFamily="2" charset="2"/>
        <a:buChar char=""/>
        <a:defRPr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rtl="0" fontAlgn="base">
        <a:spcBef>
          <a:spcPts val="1200"/>
        </a:spcBef>
        <a:spcAft>
          <a:spcPct val="0"/>
        </a:spcAft>
        <a:buClr>
          <a:srgbClr val="255775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404664"/>
            <a:ext cx="5187676" cy="814264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4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</a:t>
            </a:r>
            <a:br>
              <a:rPr lang="cs-CZ" sz="14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400" b="1" cap="small" dirty="0">
                <a:solidFill>
                  <a:srgbClr val="575F6D"/>
                </a:solidFill>
                <a:latin typeface="Century Schoolbook"/>
              </a:rPr>
              <a:t>Most, příspěvková organizace</a:t>
            </a:r>
            <a:r>
              <a:rPr lang="cs-CZ" sz="1400" cap="small" dirty="0">
                <a:solidFill>
                  <a:srgbClr val="575F6D"/>
                </a:solidFill>
                <a:latin typeface="Century Schoolbook"/>
              </a:rPr>
              <a:t/>
            </a:r>
            <a:br>
              <a:rPr lang="cs-CZ" sz="1400" cap="small" dirty="0">
                <a:solidFill>
                  <a:srgbClr val="575F6D"/>
                </a:solidFill>
                <a:latin typeface="Century Schoolbook"/>
              </a:rPr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196752"/>
            <a:ext cx="7128792" cy="4929411"/>
          </a:xfrm>
        </p:spPr>
        <p:txBody>
          <a:bodyPr/>
          <a:lstStyle/>
          <a:p>
            <a:pPr marL="0" indent="0" algn="ctr"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40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</a:t>
            </a:r>
            <a:r>
              <a:rPr lang="cs-CZ" sz="40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4000" dirty="0" smtClean="0">
              <a:solidFill>
                <a:prstClr val="black"/>
              </a:solidFill>
              <a:latin typeface="Calibri"/>
              <a:ea typeface="+mj-ea"/>
              <a:cs typeface="+mj-cs"/>
            </a:endParaRPr>
          </a:p>
          <a:p>
            <a:pPr marL="0" indent="0"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4000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5805488"/>
            <a:ext cx="4797425" cy="89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2060575"/>
            <a:ext cx="6483350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5000" y="188913"/>
            <a:ext cx="1090613" cy="103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313" y="4076700"/>
            <a:ext cx="6516687" cy="2016125"/>
          </a:xfrm>
        </p:spPr>
        <p:txBody>
          <a:bodyPr wrap="square" numCol="1" compatLnSpc="1">
            <a:prstTxWarp prst="textNoShape">
              <a:avLst/>
            </a:prstTxWarp>
          </a:bodyPr>
          <a:lstStyle/>
          <a:p>
            <a:r>
              <a:rPr lang="cs-CZ" sz="8000" b="1" i="1" smtClean="0">
                <a:solidFill>
                  <a:schemeClr val="tx1"/>
                </a:solidFill>
                <a:latin typeface="Book Antiqua" pitchFamily="18" charset="0"/>
              </a:rPr>
              <a:t>DRUŽSTVO</a:t>
            </a:r>
            <a:endParaRPr lang="cs-CZ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713" y="1752600"/>
            <a:ext cx="7272337" cy="43735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JE SPOLEČENSTVÍ  NEUZAVŘENÉHO POČTU OSOB.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ZALOŽENÝM ZA ÚČELEM PODNIKÁNÍ NEBO ZAJIŠŤOVÁNÍ  HOSPODÁŘSKÝCH, SOCIÁLNÍCH ANEBO JINÝCH POTŘEB SVÝCH ČLENŮ.</a:t>
            </a:r>
          </a:p>
          <a:p>
            <a:pPr marL="228600" indent="-228600"/>
            <a:endParaRPr lang="cs-CZ" sz="280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888" y="11113"/>
            <a:ext cx="7386637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ZALOŽENÍ DRUŽSTVA JAKO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623050" cy="43735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8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Podnikový subjekt </a:t>
            </a:r>
            <a:r>
              <a:rPr lang="cs-CZ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– společné podnikání.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8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Organizace k zajištění a podpoře podnikání jednotlivců </a:t>
            </a:r>
            <a:r>
              <a:rPr lang="cs-CZ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–spojení                        do družstva.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8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Neziskové organizace  </a:t>
            </a:r>
            <a:r>
              <a:rPr lang="cs-CZ" sz="28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- zajištění sociálních, kulturních, vzdělávacích                     a jiných potřeb.</a:t>
            </a:r>
          </a:p>
          <a:p>
            <a:pPr marL="228600" indent="-228600"/>
            <a:endParaRPr lang="cs-CZ" sz="280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ZAMĚŘENÍ DRUŽSTEV: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767513" cy="4373563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ZEMĚDĚLSKÉ 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BYTOVÉ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VÝROBNÍ 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SPOTŘEBNÍ 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None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PROVOZUJÍ PODNIKATELSKOU ČINNOST, KTEROU ZÍSKÁVAJÍ PROSTŘEDKY                      PRO DALŠÍ ČINNOST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b="1" dirty="0" smtClean="0"/>
              <a:t>VZNIK DRUŽSTVA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196975"/>
            <a:ext cx="6694488" cy="5661025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Používá obchodní jméno </a:t>
            </a:r>
            <a:r>
              <a:rPr lang="cs-CZ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„DRUŽSTVO</a:t>
            </a: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“.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Vzniká jako </a:t>
            </a:r>
            <a:r>
              <a:rPr lang="cs-CZ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právnická osoba.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Musí mít nejméně </a:t>
            </a:r>
            <a:r>
              <a:rPr lang="cs-CZ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pět členů</a:t>
            </a: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nebo </a:t>
            </a:r>
            <a:r>
              <a:rPr lang="cs-CZ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dvě právnické osoby.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Podmínka vzniku členství je 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None/>
            </a:pPr>
            <a:r>
              <a:rPr lang="cs-CZ" sz="2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    ZÁKLADNÍ ČLENSKÝ VKLAD.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b="1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vklad je 50 000,--Kč </a:t>
            </a:r>
            <a:r>
              <a:rPr lang="cs-CZ" sz="240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a zapisuje se                 do obchodního rejstříku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Družstvo ručí za závazky celým svým majetkem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Členové za závazky družstva neručí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endParaRPr lang="cs-CZ" sz="2400" b="1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228600" indent="-228600"/>
            <a:endParaRPr lang="cs-CZ" sz="240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6804025" cy="11207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ZALOŽENÍ DRUŽSTVA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2275" y="1916113"/>
            <a:ext cx="7272338" cy="4210050"/>
          </a:xfrm>
        </p:spPr>
        <p:txBody>
          <a:bodyPr>
            <a:noAutofit/>
          </a:bodyPr>
          <a:lstStyle/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1. Ustavující </a:t>
            </a:r>
            <a:r>
              <a:rPr lang="cs-CZ" sz="2400" b="1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schůze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– určí zapisovaný základní kapitál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schválí stanovy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zvolí představenstvo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zvolí kontrolní komisi</a:t>
            </a:r>
          </a:p>
          <a:p>
            <a:pPr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+mj-lt"/>
              <a:buAutoNum type="arabicPeriod" startAt="2"/>
              <a:defRPr/>
            </a:pPr>
            <a:r>
              <a:rPr lang="cs-CZ" sz="2400" b="1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Notářský zápis</a:t>
            </a:r>
            <a:endParaRPr lang="cs-CZ" sz="2400" b="1" dirty="0">
              <a:solidFill>
                <a:schemeClr val="tx1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endParaRPr lang="cs-CZ" sz="2400" b="1" dirty="0">
              <a:solidFill>
                <a:schemeClr val="tx1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endParaRPr lang="cs-CZ" sz="2400" dirty="0">
              <a:solidFill>
                <a:schemeClr val="tx1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ORGÁNY DRUŽSTVA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484313"/>
            <a:ext cx="6042025" cy="4641850"/>
          </a:xfrm>
        </p:spPr>
        <p:txBody>
          <a:bodyPr/>
          <a:lstStyle/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Nejvyšším orgánem družstva je: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b="1" u="sng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ČLENSKÁ SCHŮZE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statutárním orgánem  je: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b="1" u="sng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PŘEDSTAVENSTVO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dále:</a:t>
            </a:r>
            <a:endParaRPr lang="cs-CZ" sz="2400" dirty="0">
              <a:solidFill>
                <a:schemeClr val="tx1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b="1" u="sng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KONTROLNÍ </a:t>
            </a:r>
            <a:r>
              <a:rPr lang="cs-CZ" sz="2800" b="1" u="sng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KOMISE</a:t>
            </a:r>
            <a:endParaRPr lang="cs-CZ" sz="2800" b="1" u="sng" dirty="0">
              <a:solidFill>
                <a:schemeClr val="tx1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defRPr/>
            </a:pP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ČLENSKÁ SCHŮZE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133600"/>
            <a:ext cx="6042025" cy="3992563"/>
          </a:xfrm>
        </p:spPr>
        <p:txBody>
          <a:bodyPr/>
          <a:lstStyle/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b="1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cs-CZ" sz="2800" b="1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nejvyšším orgánem 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b="1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rozhoduje </a:t>
            </a:r>
            <a:r>
              <a:rPr lang="cs-CZ" sz="2800" b="1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 základních otázkách 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b="1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schází </a:t>
            </a:r>
            <a:r>
              <a:rPr lang="cs-CZ" sz="2800" b="1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se nejméně jedenkrát do roka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PŘEDSTAVENSTVO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695256" cy="5105400"/>
          </a:xfrm>
        </p:spPr>
        <p:txBody>
          <a:bodyPr/>
          <a:lstStyle/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statutárním orgánem 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řídí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činnost 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rozhoduje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 všech záležitostech 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 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svých členů volí PŘEDSEDU, který řídí jednání představenstva a MÍSTOPŘEDSEDU, který zastupuje  předsedu ( v některých družstvech organizuje a řídí družstvo ředitel – jmenovaný a odvolaný </a:t>
            </a:r>
            <a:r>
              <a:rPr lang="cs-CZ" sz="24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představenstvem</a:t>
            </a:r>
            <a:r>
              <a:rPr lang="cs-CZ" sz="24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0" indent="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None/>
              <a:defRPr/>
            </a:pPr>
            <a:endParaRPr lang="cs-CZ" sz="1800" dirty="0">
              <a:solidFill>
                <a:srgbClr val="FFFFFF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Comic Sans MS"/>
            </a:endParaRP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endParaRPr lang="cs-CZ" sz="1800" dirty="0">
              <a:solidFill>
                <a:srgbClr val="FFFFFF"/>
              </a:solidFill>
              <a:effectLst>
                <a:outerShdw blurRad="76200" sx="101000" sy="101000" algn="ctr" rotWithShape="0">
                  <a:srgbClr val="FFFFFF">
                    <a:lumMod val="85000"/>
                    <a:alpha val="40000"/>
                  </a:srgbClr>
                </a:outerShdw>
              </a:effectLst>
              <a:latin typeface="Comic Sans MS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KONTROLNÍ KOMISE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420938"/>
            <a:ext cx="6042025" cy="3705225"/>
          </a:xfrm>
        </p:spPr>
        <p:txBody>
          <a:bodyPr/>
          <a:lstStyle/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8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kontrolním orgánem 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8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zcela nezávislá na orgánech </a:t>
            </a:r>
            <a:r>
              <a:rPr lang="cs-CZ" sz="28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družstva</a:t>
            </a:r>
          </a:p>
          <a:p>
            <a:pPr marL="228600" indent="-228600" fontAlgn="auto">
              <a:spcBef>
                <a:spcPts val="1800"/>
              </a:spcBef>
              <a:spcAft>
                <a:spcPts val="0"/>
              </a:spcAft>
              <a:buClrTx/>
              <a:buSzTx/>
              <a:buFont typeface="Wingdings" pitchFamily="2" charset="2"/>
              <a:buChar char=""/>
              <a:defRPr/>
            </a:pPr>
            <a:r>
              <a:rPr lang="cs-CZ" sz="2800" dirty="0" smtClean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odpovídá </a:t>
            </a:r>
            <a:r>
              <a:rPr lang="cs-CZ" sz="2800" dirty="0">
                <a:solidFill>
                  <a:schemeClr val="tx1"/>
                </a:solidFill>
                <a:effectLst>
                  <a:outerShdw blurRad="76200" sx="101000" sy="101000" algn="ctr" rotWithShape="0">
                    <a:srgbClr val="FFFFFF">
                      <a:lumMod val="85000"/>
                      <a:alpha val="4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pouze členské schůzi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7456488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spc="200" dirty="0">
                <a:solidFill>
                  <a:schemeClr val="tx1"/>
                </a:solidFill>
                <a:latin typeface="Impact"/>
              </a:rPr>
              <a:t>ZÁNIK A ZRUŠENÍ DRUŽSTVA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838950" cy="4373563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družstvo zaniká výmazem z obchodního rejstříku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zániku předchází zrušení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rozhodnutí členské schůze o zrušení družstva se osvědčuje notářským zápisem.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může dojít ke sloučení, splynutí nebo rozdělení družstva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r>
              <a:rPr lang="cs-CZ" sz="240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rozhodne-li se pro likvidaci družstva, je jmenován likvidátor a provede se vypořádání mezi členy</a:t>
            </a:r>
          </a:p>
          <a:p>
            <a:pPr marL="228600" indent="-228600">
              <a:spcBef>
                <a:spcPts val="1800"/>
              </a:spcBef>
              <a:buClrTx/>
              <a:buSzTx/>
              <a:buFont typeface="Wingdings" pitchFamily="2" charset="2"/>
              <a:buChar char=""/>
            </a:pPr>
            <a:endParaRPr lang="cs-CZ" sz="240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 smtClean="0">
                <a:latin typeface="Impact" pitchFamily="34" charset="0"/>
              </a:rPr>
              <a:t>ZDROJE</a:t>
            </a:r>
            <a:endParaRPr lang="cs-CZ" sz="4000" dirty="0">
              <a:latin typeface="Impac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041679" cy="4373563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"/>
              <a:buChar char=""/>
              <a:tabLst>
                <a:tab pos="457200" algn="l"/>
              </a:tabLst>
              <a:defRPr/>
            </a:pPr>
            <a:r>
              <a:rPr lang="cs-CZ" sz="1400" u="sng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UČEBNICE :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Ing. </a:t>
            </a:r>
            <a:r>
              <a:rPr lang="cs-CZ" sz="1400" dirty="0" err="1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Lydia</a:t>
            </a:r>
            <a:r>
              <a:rPr lang="cs-CZ" sz="140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</a:t>
            </a:r>
            <a:r>
              <a:rPr lang="cs-CZ" sz="1400" smtClean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Čistá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, </a:t>
            </a:r>
            <a:r>
              <a:rPr lang="it-IT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Ekonomika 1 pro SOU a veřejnost 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, vydalo nakladatelství učebnic Fortuna r. 2005, ISBN 80-7168-922-X</a:t>
            </a:r>
            <a:endParaRPr lang="cs-CZ" sz="1400" dirty="0">
              <a:latin typeface="Times New Roman"/>
              <a:ea typeface="Times New Roman"/>
            </a:endParaRPr>
          </a:p>
          <a:p>
            <a:pPr fontAlgn="auto">
              <a:spcAft>
                <a:spcPts val="0"/>
              </a:spcAft>
              <a:buClr>
                <a:prstClr val="black"/>
              </a:buClr>
              <a:defRPr/>
            </a:pPr>
            <a:endParaRPr lang="cs-CZ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 smtClean="0">
                <a:latin typeface="Impact" pitchFamily="34" charset="0"/>
              </a:rPr>
              <a:t>KONEC PREZENTACE</a:t>
            </a:r>
            <a:endParaRPr lang="cs-CZ" sz="4800" dirty="0">
              <a:latin typeface="Impact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907704" y="6021288"/>
            <a:ext cx="5760640" cy="360040"/>
          </a:xfrm>
        </p:spPr>
        <p:txBody>
          <a:bodyPr/>
          <a:lstStyle/>
          <a:p>
            <a:pPr algn="l" fontAlgn="auto">
              <a:spcBef>
                <a:spcPts val="600"/>
              </a:spcBef>
              <a:spcAft>
                <a:spcPts val="0"/>
              </a:spcAft>
              <a:buClr>
                <a:srgbClr val="FE8637"/>
              </a:buClr>
              <a:buSzPct val="70000"/>
              <a:defRPr/>
            </a:pP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Autorem materiálu a  jeho částí , není-li uvedeno jinak, je Jaroslava </a:t>
            </a:r>
            <a:r>
              <a:rPr lang="cs-CZ" sz="1000" b="1" spc="0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spc="0" dirty="0">
              <a:solidFill>
                <a:srgbClr val="575F6D"/>
              </a:solidFill>
              <a:latin typeface="Century Schoolbook"/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73</TotalTime>
  <Words>220</Words>
  <Application>Microsoft Office PowerPoint</Application>
  <PresentationFormat>On-screen Show (4:3)</PresentationFormat>
  <Paragraphs>49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Garamond</vt:lpstr>
      <vt:lpstr>Arial</vt:lpstr>
      <vt:lpstr>Trebuchet MS</vt:lpstr>
      <vt:lpstr>Wingdings</vt:lpstr>
      <vt:lpstr>Calibri</vt:lpstr>
      <vt:lpstr>Book Antiqua</vt:lpstr>
      <vt:lpstr>Times New Roman</vt:lpstr>
      <vt:lpstr>Impact</vt:lpstr>
      <vt:lpstr>1</vt:lpstr>
      <vt:lpstr>1</vt:lpstr>
      <vt:lpstr>1</vt:lpstr>
      <vt:lpstr>1</vt:lpstr>
      <vt:lpstr>1</vt:lpstr>
      <vt:lpstr>1</vt:lpstr>
      <vt:lpstr>1</vt:lpstr>
      <vt:lpstr>Snímek 1</vt:lpstr>
      <vt:lpstr>DRUŽSTVO</vt:lpstr>
      <vt:lpstr>Snímek 3</vt:lpstr>
      <vt:lpstr>ZALOŽENÍ DRUŽSTVA JAKO</vt:lpstr>
      <vt:lpstr>ZAMĚŘENÍ DRUŽSTEV:</vt:lpstr>
      <vt:lpstr>Snímek 6</vt:lpstr>
      <vt:lpstr>ZALOŽENÍ DRUŽSTVA</vt:lpstr>
      <vt:lpstr>ORGÁNY DRUŽSTVA</vt:lpstr>
      <vt:lpstr>ČLENSKÁ SCHŮZE</vt:lpstr>
      <vt:lpstr>PŘEDSTAVENSTVO</vt:lpstr>
      <vt:lpstr>KONTROLNÍ KOMISE</vt:lpstr>
      <vt:lpstr>ZÁNIK A ZRUŠENÍ DRUŽSTVA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 Most, příspěvková organizace </dc:title>
  <dc:creator>Pepe</dc:creator>
  <cp:lastModifiedBy>DUM</cp:lastModifiedBy>
  <cp:revision>5</cp:revision>
  <dcterms:created xsi:type="dcterms:W3CDTF">2013-04-06T13:42:12Z</dcterms:created>
  <dcterms:modified xsi:type="dcterms:W3CDTF">2013-04-08T16:51:11Z</dcterms:modified>
</cp:coreProperties>
</file>