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8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7F07"/>
    <a:srgbClr val="CC9900"/>
    <a:srgbClr val="FFFF99"/>
    <a:srgbClr val="66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napToGrid="0">
      <p:cViewPr varScale="1">
        <p:scale>
          <a:sx n="68" d="100"/>
          <a:sy n="68" d="100"/>
        </p:scale>
        <p:origin x="-8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5668C1-5EC6-499F-B318-BDEB2D38F1C5}" type="doc">
      <dgm:prSet loTypeId="urn:microsoft.com/office/officeart/2005/8/layout/orgChart1" loCatId="hierarchy" qsTypeId="urn:microsoft.com/office/officeart/2005/8/quickstyle/simple3" qsCatId="simple" csTypeId="urn:microsoft.com/office/officeart/2005/8/colors/colorful1" csCatId="colorful" phldr="1"/>
      <dgm:spPr/>
    </dgm:pt>
    <dgm:pt modelId="{D12A8635-7C52-4127-B0D0-FDBF06BC89A0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none" strike="noStrike" cap="none" normalizeH="0" baseline="0" dirty="0" smtClean="0">
              <a:ln/>
              <a:effectLst/>
              <a:latin typeface="Arial" charset="0"/>
            </a:rPr>
            <a:t>Odpojovače</a:t>
          </a:r>
        </a:p>
      </dgm:t>
    </dgm:pt>
    <dgm:pt modelId="{E80612AA-0EE4-4D6C-B5C6-7F686CD4A0F2}" type="parTrans" cxnId="{7F06FA8C-A6FD-4585-BE16-79B9FC364B6F}">
      <dgm:prSet/>
      <dgm:spPr/>
      <dgm:t>
        <a:bodyPr/>
        <a:lstStyle/>
        <a:p>
          <a:endParaRPr lang="cs-CZ"/>
        </a:p>
      </dgm:t>
    </dgm:pt>
    <dgm:pt modelId="{A9182E83-02FE-4571-8FC4-756C5DCF41A9}" type="sibTrans" cxnId="{7F06FA8C-A6FD-4585-BE16-79B9FC364B6F}">
      <dgm:prSet/>
      <dgm:spPr/>
      <dgm:t>
        <a:bodyPr/>
        <a:lstStyle/>
        <a:p>
          <a:endParaRPr lang="cs-CZ"/>
        </a:p>
      </dgm:t>
    </dgm:pt>
    <dgm:pt modelId="{3356FE9E-6E28-4EEA-9187-2710A5EF55D6}">
      <dgm:prSet custT="1"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cap="none" normalizeH="0" baseline="0" dirty="0" smtClean="0">
              <a:ln/>
              <a:effectLst/>
              <a:latin typeface="Arial" charset="0"/>
            </a:rPr>
            <a:t>nožové</a:t>
          </a:r>
          <a:endParaRPr kumimoji="0" lang="cs-CZ" sz="900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AE4EF55D-6F37-4440-8284-A04C59E95A99}" type="parTrans" cxnId="{D9741D99-55D5-4220-AC1A-A399DA2FBF4C}">
      <dgm:prSet/>
      <dgm:spPr/>
      <dgm:t>
        <a:bodyPr/>
        <a:lstStyle/>
        <a:p>
          <a:endParaRPr lang="cs-CZ"/>
        </a:p>
      </dgm:t>
    </dgm:pt>
    <dgm:pt modelId="{268ED74D-7562-4845-8AED-A266AAED5044}" type="sibTrans" cxnId="{D9741D99-55D5-4220-AC1A-A399DA2FBF4C}">
      <dgm:prSet/>
      <dgm:spPr/>
      <dgm:t>
        <a:bodyPr/>
        <a:lstStyle/>
        <a:p>
          <a:endParaRPr lang="cs-CZ"/>
        </a:p>
      </dgm:t>
    </dgm:pt>
    <dgm:pt modelId="{33DDA101-65DD-49BF-812D-E1F81FB37D43}">
      <dgm:prSet custT="1"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cap="none" normalizeH="0" baseline="0" dirty="0" smtClean="0">
              <a:ln/>
              <a:effectLst/>
              <a:latin typeface="Arial" charset="0"/>
            </a:rPr>
            <a:t>rotační</a:t>
          </a:r>
        </a:p>
      </dgm:t>
    </dgm:pt>
    <dgm:pt modelId="{3011EB4B-453F-433E-B2A7-3EE58404F44A}" type="parTrans" cxnId="{2B91A124-1371-4D24-A81E-246F61903DE2}">
      <dgm:prSet/>
      <dgm:spPr/>
      <dgm:t>
        <a:bodyPr/>
        <a:lstStyle/>
        <a:p>
          <a:endParaRPr lang="cs-CZ"/>
        </a:p>
      </dgm:t>
    </dgm:pt>
    <dgm:pt modelId="{280757A8-717D-4C54-843E-C786755DB5AA}" type="sibTrans" cxnId="{2B91A124-1371-4D24-A81E-246F61903DE2}">
      <dgm:prSet/>
      <dgm:spPr/>
      <dgm:t>
        <a:bodyPr/>
        <a:lstStyle/>
        <a:p>
          <a:endParaRPr lang="cs-CZ"/>
        </a:p>
      </dgm:t>
    </dgm:pt>
    <dgm:pt modelId="{3D9EAACF-0B9B-435A-AFB5-8ACAF662C483}">
      <dgm:prSet custT="1"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cap="none" normalizeH="0" baseline="0" dirty="0" smtClean="0">
              <a:ln/>
              <a:effectLst/>
              <a:latin typeface="Arial" charset="0"/>
            </a:rPr>
            <a:t>sklápěcí</a:t>
          </a:r>
        </a:p>
      </dgm:t>
    </dgm:pt>
    <dgm:pt modelId="{52372685-8FE0-45F0-8D04-EBB496C9A127}" type="parTrans" cxnId="{D370248A-E57F-4AA7-B125-7E605285BA16}">
      <dgm:prSet/>
      <dgm:spPr/>
      <dgm:t>
        <a:bodyPr/>
        <a:lstStyle/>
        <a:p>
          <a:endParaRPr lang="cs-CZ"/>
        </a:p>
      </dgm:t>
    </dgm:pt>
    <dgm:pt modelId="{A66F1C63-1EAC-4117-A400-BFE3690179E1}" type="sibTrans" cxnId="{D370248A-E57F-4AA7-B125-7E605285BA16}">
      <dgm:prSet/>
      <dgm:spPr/>
      <dgm:t>
        <a:bodyPr/>
        <a:lstStyle/>
        <a:p>
          <a:endParaRPr lang="cs-CZ"/>
        </a:p>
      </dgm:t>
    </dgm:pt>
    <dgm:pt modelId="{C1368747-BFAA-4002-ACD5-8D4055781A4A}">
      <dgm:prSet custT="1"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cap="none" normalizeH="0" baseline="0" dirty="0" smtClean="0">
              <a:ln/>
              <a:effectLst/>
              <a:latin typeface="Arial" charset="0"/>
            </a:rPr>
            <a:t>nůžkové</a:t>
          </a:r>
          <a:endParaRPr kumimoji="0" lang="cs-CZ" sz="900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F6CB0786-9562-45DD-AD25-C340447A327B}" type="parTrans" cxnId="{B170912F-D4E4-4112-9A2B-A7A697626C8D}">
      <dgm:prSet/>
      <dgm:spPr/>
      <dgm:t>
        <a:bodyPr/>
        <a:lstStyle/>
        <a:p>
          <a:endParaRPr lang="cs-CZ"/>
        </a:p>
      </dgm:t>
    </dgm:pt>
    <dgm:pt modelId="{B84E2840-E275-40FA-BC4F-A318B68CD0BA}" type="sibTrans" cxnId="{B170912F-D4E4-4112-9A2B-A7A697626C8D}">
      <dgm:prSet/>
      <dgm:spPr/>
      <dgm:t>
        <a:bodyPr/>
        <a:lstStyle/>
        <a:p>
          <a:endParaRPr lang="cs-CZ"/>
        </a:p>
      </dgm:t>
    </dgm:pt>
    <dgm:pt modelId="{B158A4E4-A5E0-48E6-9CDA-EEC1ED7F18CA}" type="pres">
      <dgm:prSet presAssocID="{CC5668C1-5EC6-499F-B318-BDEB2D38F1C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4CAB841-5EB0-498F-961B-4784C19D3B92}" type="pres">
      <dgm:prSet presAssocID="{D12A8635-7C52-4127-B0D0-FDBF06BC89A0}" presName="hierRoot1" presStyleCnt="0">
        <dgm:presLayoutVars>
          <dgm:hierBranch val="r"/>
        </dgm:presLayoutVars>
      </dgm:prSet>
      <dgm:spPr/>
    </dgm:pt>
    <dgm:pt modelId="{46EF0E2E-82D1-42A0-BA9A-1F4157E7F4F7}" type="pres">
      <dgm:prSet presAssocID="{D12A8635-7C52-4127-B0D0-FDBF06BC89A0}" presName="rootComposite1" presStyleCnt="0"/>
      <dgm:spPr/>
    </dgm:pt>
    <dgm:pt modelId="{03DFE450-5240-4671-870A-88F0F659DC83}" type="pres">
      <dgm:prSet presAssocID="{D12A8635-7C52-4127-B0D0-FDBF06BC89A0}" presName="rootText1" presStyleLbl="node0" presStyleIdx="0" presStyleCnt="1" custScaleX="251006">
        <dgm:presLayoutVars>
          <dgm:chPref val="3"/>
        </dgm:presLayoutVars>
      </dgm:prSet>
      <dgm:spPr/>
    </dgm:pt>
    <dgm:pt modelId="{D814A986-AF4C-493B-9F60-51269B004FEB}" type="pres">
      <dgm:prSet presAssocID="{D12A8635-7C52-4127-B0D0-FDBF06BC89A0}" presName="rootConnector1" presStyleLbl="node1" presStyleIdx="0" presStyleCnt="0"/>
      <dgm:spPr/>
    </dgm:pt>
    <dgm:pt modelId="{72007276-9658-4358-9D10-8FAC8927E5C2}" type="pres">
      <dgm:prSet presAssocID="{D12A8635-7C52-4127-B0D0-FDBF06BC89A0}" presName="hierChild2" presStyleCnt="0"/>
      <dgm:spPr/>
    </dgm:pt>
    <dgm:pt modelId="{B2E9D209-7A0B-4539-98A2-4BF9A72A16EA}" type="pres">
      <dgm:prSet presAssocID="{AE4EF55D-6F37-4440-8284-A04C59E95A99}" presName="Name50" presStyleLbl="parChTrans1D2" presStyleIdx="0" presStyleCnt="4"/>
      <dgm:spPr/>
    </dgm:pt>
    <dgm:pt modelId="{2ADCF6AB-C44A-4AC7-9CD4-D2D22397383A}" type="pres">
      <dgm:prSet presAssocID="{3356FE9E-6E28-4EEA-9187-2710A5EF55D6}" presName="hierRoot2" presStyleCnt="0">
        <dgm:presLayoutVars>
          <dgm:hierBranch/>
        </dgm:presLayoutVars>
      </dgm:prSet>
      <dgm:spPr/>
    </dgm:pt>
    <dgm:pt modelId="{78819AFF-AE72-4EF3-892D-5762D7D95B5D}" type="pres">
      <dgm:prSet presAssocID="{3356FE9E-6E28-4EEA-9187-2710A5EF55D6}" presName="rootComposite" presStyleCnt="0"/>
      <dgm:spPr/>
    </dgm:pt>
    <dgm:pt modelId="{2668D8FA-5971-4881-A6A1-5FC5913297F4}" type="pres">
      <dgm:prSet presAssocID="{3356FE9E-6E28-4EEA-9187-2710A5EF55D6}" presName="rootText" presStyleLbl="node2" presStyleIdx="0" presStyleCnt="4">
        <dgm:presLayoutVars>
          <dgm:chPref val="3"/>
        </dgm:presLayoutVars>
      </dgm:prSet>
      <dgm:spPr/>
    </dgm:pt>
    <dgm:pt modelId="{5B4380B9-B8DB-4F07-B616-B4D1C51671A3}" type="pres">
      <dgm:prSet presAssocID="{3356FE9E-6E28-4EEA-9187-2710A5EF55D6}" presName="rootConnector" presStyleLbl="node2" presStyleIdx="0" presStyleCnt="4"/>
      <dgm:spPr/>
    </dgm:pt>
    <dgm:pt modelId="{F4129D6C-8F23-4FBA-9EB6-B9DE417BD15E}" type="pres">
      <dgm:prSet presAssocID="{3356FE9E-6E28-4EEA-9187-2710A5EF55D6}" presName="hierChild4" presStyleCnt="0"/>
      <dgm:spPr/>
    </dgm:pt>
    <dgm:pt modelId="{8C0B6E10-2C1C-4B0D-9704-62D29C8AF6EC}" type="pres">
      <dgm:prSet presAssocID="{3356FE9E-6E28-4EEA-9187-2710A5EF55D6}" presName="hierChild5" presStyleCnt="0"/>
      <dgm:spPr/>
    </dgm:pt>
    <dgm:pt modelId="{27204844-0AEC-4A7B-8934-DA17D771352A}" type="pres">
      <dgm:prSet presAssocID="{3011EB4B-453F-433E-B2A7-3EE58404F44A}" presName="Name50" presStyleLbl="parChTrans1D2" presStyleIdx="1" presStyleCnt="4"/>
      <dgm:spPr/>
    </dgm:pt>
    <dgm:pt modelId="{853A1C47-FADC-43AA-A78B-47489B0DAB52}" type="pres">
      <dgm:prSet presAssocID="{33DDA101-65DD-49BF-812D-E1F81FB37D43}" presName="hierRoot2" presStyleCnt="0">
        <dgm:presLayoutVars>
          <dgm:hierBranch/>
        </dgm:presLayoutVars>
      </dgm:prSet>
      <dgm:spPr/>
    </dgm:pt>
    <dgm:pt modelId="{2AB8711B-930C-4A76-85E0-3CAA77254FF7}" type="pres">
      <dgm:prSet presAssocID="{33DDA101-65DD-49BF-812D-E1F81FB37D43}" presName="rootComposite" presStyleCnt="0"/>
      <dgm:spPr/>
    </dgm:pt>
    <dgm:pt modelId="{13715696-769A-47B5-997C-AC206AFE598C}" type="pres">
      <dgm:prSet presAssocID="{33DDA101-65DD-49BF-812D-E1F81FB37D43}" presName="rootText" presStyleLbl="node2" presStyleIdx="1" presStyleCnt="4">
        <dgm:presLayoutVars>
          <dgm:chPref val="3"/>
        </dgm:presLayoutVars>
      </dgm:prSet>
      <dgm:spPr/>
    </dgm:pt>
    <dgm:pt modelId="{7A9ACE04-BAFA-497E-9DCA-3A3293F6EF0F}" type="pres">
      <dgm:prSet presAssocID="{33DDA101-65DD-49BF-812D-E1F81FB37D43}" presName="rootConnector" presStyleLbl="node2" presStyleIdx="1" presStyleCnt="4"/>
      <dgm:spPr/>
    </dgm:pt>
    <dgm:pt modelId="{AFE96B9C-F5F7-42C3-A597-CFB6BEB1936C}" type="pres">
      <dgm:prSet presAssocID="{33DDA101-65DD-49BF-812D-E1F81FB37D43}" presName="hierChild4" presStyleCnt="0"/>
      <dgm:spPr/>
    </dgm:pt>
    <dgm:pt modelId="{FDB731D9-2E1E-4D36-9B34-290412D49582}" type="pres">
      <dgm:prSet presAssocID="{33DDA101-65DD-49BF-812D-E1F81FB37D43}" presName="hierChild5" presStyleCnt="0"/>
      <dgm:spPr/>
    </dgm:pt>
    <dgm:pt modelId="{9DE33C63-1209-470E-A633-C485D08F534D}" type="pres">
      <dgm:prSet presAssocID="{52372685-8FE0-45F0-8D04-EBB496C9A127}" presName="Name50" presStyleLbl="parChTrans1D2" presStyleIdx="2" presStyleCnt="4"/>
      <dgm:spPr/>
    </dgm:pt>
    <dgm:pt modelId="{EE42FC35-AF42-4385-95CA-3776AFCCA8A0}" type="pres">
      <dgm:prSet presAssocID="{3D9EAACF-0B9B-435A-AFB5-8ACAF662C483}" presName="hierRoot2" presStyleCnt="0">
        <dgm:presLayoutVars>
          <dgm:hierBranch/>
        </dgm:presLayoutVars>
      </dgm:prSet>
      <dgm:spPr/>
    </dgm:pt>
    <dgm:pt modelId="{E534E689-E83B-481B-9E1A-C151D2D8B365}" type="pres">
      <dgm:prSet presAssocID="{3D9EAACF-0B9B-435A-AFB5-8ACAF662C483}" presName="rootComposite" presStyleCnt="0"/>
      <dgm:spPr/>
    </dgm:pt>
    <dgm:pt modelId="{B2E17751-D736-463F-878D-AE3489A06DA5}" type="pres">
      <dgm:prSet presAssocID="{3D9EAACF-0B9B-435A-AFB5-8ACAF662C483}" presName="rootText" presStyleLbl="node2" presStyleIdx="2" presStyleCnt="4">
        <dgm:presLayoutVars>
          <dgm:chPref val="3"/>
        </dgm:presLayoutVars>
      </dgm:prSet>
      <dgm:spPr/>
    </dgm:pt>
    <dgm:pt modelId="{E8A65441-D210-4327-BD5D-FA760F207C01}" type="pres">
      <dgm:prSet presAssocID="{3D9EAACF-0B9B-435A-AFB5-8ACAF662C483}" presName="rootConnector" presStyleLbl="node2" presStyleIdx="2" presStyleCnt="4"/>
      <dgm:spPr/>
    </dgm:pt>
    <dgm:pt modelId="{547897DA-19C4-4AEF-829B-432993E81ADC}" type="pres">
      <dgm:prSet presAssocID="{3D9EAACF-0B9B-435A-AFB5-8ACAF662C483}" presName="hierChild4" presStyleCnt="0"/>
      <dgm:spPr/>
    </dgm:pt>
    <dgm:pt modelId="{6560DBF3-4DDD-40E0-9C72-0D437B4C4A92}" type="pres">
      <dgm:prSet presAssocID="{3D9EAACF-0B9B-435A-AFB5-8ACAF662C483}" presName="hierChild5" presStyleCnt="0"/>
      <dgm:spPr/>
    </dgm:pt>
    <dgm:pt modelId="{D4BE5644-5ABF-4F01-BB9C-467661C68053}" type="pres">
      <dgm:prSet presAssocID="{F6CB0786-9562-45DD-AD25-C340447A327B}" presName="Name50" presStyleLbl="parChTrans1D2" presStyleIdx="3" presStyleCnt="4"/>
      <dgm:spPr/>
    </dgm:pt>
    <dgm:pt modelId="{81E1B072-8B98-4F2C-9555-83C0CF685803}" type="pres">
      <dgm:prSet presAssocID="{C1368747-BFAA-4002-ACD5-8D4055781A4A}" presName="hierRoot2" presStyleCnt="0">
        <dgm:presLayoutVars>
          <dgm:hierBranch/>
        </dgm:presLayoutVars>
      </dgm:prSet>
      <dgm:spPr/>
    </dgm:pt>
    <dgm:pt modelId="{88950B9D-E9DA-434C-B0FA-EDE051EBA71E}" type="pres">
      <dgm:prSet presAssocID="{C1368747-BFAA-4002-ACD5-8D4055781A4A}" presName="rootComposite" presStyleCnt="0"/>
      <dgm:spPr/>
    </dgm:pt>
    <dgm:pt modelId="{235D029D-9C1C-489B-A41B-2BE7C622806E}" type="pres">
      <dgm:prSet presAssocID="{C1368747-BFAA-4002-ACD5-8D4055781A4A}" presName="rootText" presStyleLbl="node2" presStyleIdx="3" presStyleCnt="4">
        <dgm:presLayoutVars>
          <dgm:chPref val="3"/>
        </dgm:presLayoutVars>
      </dgm:prSet>
      <dgm:spPr/>
    </dgm:pt>
    <dgm:pt modelId="{7AE4BAB6-6622-4EDC-BB97-986ADCBB9828}" type="pres">
      <dgm:prSet presAssocID="{C1368747-BFAA-4002-ACD5-8D4055781A4A}" presName="rootConnector" presStyleLbl="node2" presStyleIdx="3" presStyleCnt="4"/>
      <dgm:spPr/>
    </dgm:pt>
    <dgm:pt modelId="{1A6CC193-5640-4BAB-8BDD-CAFD21C2498D}" type="pres">
      <dgm:prSet presAssocID="{C1368747-BFAA-4002-ACD5-8D4055781A4A}" presName="hierChild4" presStyleCnt="0"/>
      <dgm:spPr/>
    </dgm:pt>
    <dgm:pt modelId="{98421050-4AF3-4D16-BCC9-B814D43DE9DA}" type="pres">
      <dgm:prSet presAssocID="{C1368747-BFAA-4002-ACD5-8D4055781A4A}" presName="hierChild5" presStyleCnt="0"/>
      <dgm:spPr/>
    </dgm:pt>
    <dgm:pt modelId="{44CFEEA9-0C33-4FA5-B9E0-7EA5A9E8D7B0}" type="pres">
      <dgm:prSet presAssocID="{D12A8635-7C52-4127-B0D0-FDBF06BC89A0}" presName="hierChild3" presStyleCnt="0"/>
      <dgm:spPr/>
    </dgm:pt>
  </dgm:ptLst>
  <dgm:cxnLst>
    <dgm:cxn modelId="{D370248A-E57F-4AA7-B125-7E605285BA16}" srcId="{D12A8635-7C52-4127-B0D0-FDBF06BC89A0}" destId="{3D9EAACF-0B9B-435A-AFB5-8ACAF662C483}" srcOrd="2" destOrd="0" parTransId="{52372685-8FE0-45F0-8D04-EBB496C9A127}" sibTransId="{A66F1C63-1EAC-4117-A400-BFE3690179E1}"/>
    <dgm:cxn modelId="{97C2AA9D-863E-4541-8029-C37A357A1645}" type="presOf" srcId="{D12A8635-7C52-4127-B0D0-FDBF06BC89A0}" destId="{D814A986-AF4C-493B-9F60-51269B004FEB}" srcOrd="1" destOrd="0" presId="urn:microsoft.com/office/officeart/2005/8/layout/orgChart1"/>
    <dgm:cxn modelId="{7F06FA8C-A6FD-4585-BE16-79B9FC364B6F}" srcId="{CC5668C1-5EC6-499F-B318-BDEB2D38F1C5}" destId="{D12A8635-7C52-4127-B0D0-FDBF06BC89A0}" srcOrd="0" destOrd="0" parTransId="{E80612AA-0EE4-4D6C-B5C6-7F686CD4A0F2}" sibTransId="{A9182E83-02FE-4571-8FC4-756C5DCF41A9}"/>
    <dgm:cxn modelId="{D0D9ACFF-FB49-4E13-B5BF-D50478E1F6F9}" type="presOf" srcId="{3011EB4B-453F-433E-B2A7-3EE58404F44A}" destId="{27204844-0AEC-4A7B-8934-DA17D771352A}" srcOrd="0" destOrd="0" presId="urn:microsoft.com/office/officeart/2005/8/layout/orgChart1"/>
    <dgm:cxn modelId="{B170912F-D4E4-4112-9A2B-A7A697626C8D}" srcId="{D12A8635-7C52-4127-B0D0-FDBF06BC89A0}" destId="{C1368747-BFAA-4002-ACD5-8D4055781A4A}" srcOrd="3" destOrd="0" parTransId="{F6CB0786-9562-45DD-AD25-C340447A327B}" sibTransId="{B84E2840-E275-40FA-BC4F-A318B68CD0BA}"/>
    <dgm:cxn modelId="{EEB1839F-2C50-4846-B8B2-3F1B50B4A8E0}" type="presOf" srcId="{3D9EAACF-0B9B-435A-AFB5-8ACAF662C483}" destId="{B2E17751-D736-463F-878D-AE3489A06DA5}" srcOrd="0" destOrd="0" presId="urn:microsoft.com/office/officeart/2005/8/layout/orgChart1"/>
    <dgm:cxn modelId="{B52ABB32-ABDC-4EAA-A749-51A0EE3962E4}" type="presOf" srcId="{CC5668C1-5EC6-499F-B318-BDEB2D38F1C5}" destId="{B158A4E4-A5E0-48E6-9CDA-EEC1ED7F18CA}" srcOrd="0" destOrd="0" presId="urn:microsoft.com/office/officeart/2005/8/layout/orgChart1"/>
    <dgm:cxn modelId="{1E355C81-D4B4-43EC-910E-972A2BF3F494}" type="presOf" srcId="{52372685-8FE0-45F0-8D04-EBB496C9A127}" destId="{9DE33C63-1209-470E-A633-C485D08F534D}" srcOrd="0" destOrd="0" presId="urn:microsoft.com/office/officeart/2005/8/layout/orgChart1"/>
    <dgm:cxn modelId="{CB34D8C4-4870-472F-B92B-E60BFA58A6B8}" type="presOf" srcId="{C1368747-BFAA-4002-ACD5-8D4055781A4A}" destId="{7AE4BAB6-6622-4EDC-BB97-986ADCBB9828}" srcOrd="1" destOrd="0" presId="urn:microsoft.com/office/officeart/2005/8/layout/orgChart1"/>
    <dgm:cxn modelId="{BF133D67-E236-43D7-82B1-A6913B7D1783}" type="presOf" srcId="{F6CB0786-9562-45DD-AD25-C340447A327B}" destId="{D4BE5644-5ABF-4F01-BB9C-467661C68053}" srcOrd="0" destOrd="0" presId="urn:microsoft.com/office/officeart/2005/8/layout/orgChart1"/>
    <dgm:cxn modelId="{D9741D99-55D5-4220-AC1A-A399DA2FBF4C}" srcId="{D12A8635-7C52-4127-B0D0-FDBF06BC89A0}" destId="{3356FE9E-6E28-4EEA-9187-2710A5EF55D6}" srcOrd="0" destOrd="0" parTransId="{AE4EF55D-6F37-4440-8284-A04C59E95A99}" sibTransId="{268ED74D-7562-4845-8AED-A266AAED5044}"/>
    <dgm:cxn modelId="{DBE74547-E86A-49FC-9695-8B5923BFF4EA}" type="presOf" srcId="{3D9EAACF-0B9B-435A-AFB5-8ACAF662C483}" destId="{E8A65441-D210-4327-BD5D-FA760F207C01}" srcOrd="1" destOrd="0" presId="urn:microsoft.com/office/officeart/2005/8/layout/orgChart1"/>
    <dgm:cxn modelId="{04E91FF2-7AA0-4A12-BE2B-1345525DF0A8}" type="presOf" srcId="{AE4EF55D-6F37-4440-8284-A04C59E95A99}" destId="{B2E9D209-7A0B-4539-98A2-4BF9A72A16EA}" srcOrd="0" destOrd="0" presId="urn:microsoft.com/office/officeart/2005/8/layout/orgChart1"/>
    <dgm:cxn modelId="{D42DFAB8-927A-4A9E-85A8-C4F9B2B07462}" type="presOf" srcId="{33DDA101-65DD-49BF-812D-E1F81FB37D43}" destId="{13715696-769A-47B5-997C-AC206AFE598C}" srcOrd="0" destOrd="0" presId="urn:microsoft.com/office/officeart/2005/8/layout/orgChart1"/>
    <dgm:cxn modelId="{E5AE192B-A6BD-42D2-B0E7-247A92F838FB}" type="presOf" srcId="{33DDA101-65DD-49BF-812D-E1F81FB37D43}" destId="{7A9ACE04-BAFA-497E-9DCA-3A3293F6EF0F}" srcOrd="1" destOrd="0" presId="urn:microsoft.com/office/officeart/2005/8/layout/orgChart1"/>
    <dgm:cxn modelId="{2B91A124-1371-4D24-A81E-246F61903DE2}" srcId="{D12A8635-7C52-4127-B0D0-FDBF06BC89A0}" destId="{33DDA101-65DD-49BF-812D-E1F81FB37D43}" srcOrd="1" destOrd="0" parTransId="{3011EB4B-453F-433E-B2A7-3EE58404F44A}" sibTransId="{280757A8-717D-4C54-843E-C786755DB5AA}"/>
    <dgm:cxn modelId="{FACEFDB6-9199-4A51-84C0-BEC695892EC5}" type="presOf" srcId="{C1368747-BFAA-4002-ACD5-8D4055781A4A}" destId="{235D029D-9C1C-489B-A41B-2BE7C622806E}" srcOrd="0" destOrd="0" presId="urn:microsoft.com/office/officeart/2005/8/layout/orgChart1"/>
    <dgm:cxn modelId="{42C5E28E-339F-4674-B599-FCA81270B398}" type="presOf" srcId="{3356FE9E-6E28-4EEA-9187-2710A5EF55D6}" destId="{5B4380B9-B8DB-4F07-B616-B4D1C51671A3}" srcOrd="1" destOrd="0" presId="urn:microsoft.com/office/officeart/2005/8/layout/orgChart1"/>
    <dgm:cxn modelId="{9E741730-E5CB-4542-B646-22248ADEA7D2}" type="presOf" srcId="{D12A8635-7C52-4127-B0D0-FDBF06BC89A0}" destId="{03DFE450-5240-4671-870A-88F0F659DC83}" srcOrd="0" destOrd="0" presId="urn:microsoft.com/office/officeart/2005/8/layout/orgChart1"/>
    <dgm:cxn modelId="{6DDE87FD-5078-40B3-9ED0-3A225C7AA9A9}" type="presOf" srcId="{3356FE9E-6E28-4EEA-9187-2710A5EF55D6}" destId="{2668D8FA-5971-4881-A6A1-5FC5913297F4}" srcOrd="0" destOrd="0" presId="urn:microsoft.com/office/officeart/2005/8/layout/orgChart1"/>
    <dgm:cxn modelId="{177798F5-8195-4384-B4EB-D73E9D8A5D82}" type="presParOf" srcId="{B158A4E4-A5E0-48E6-9CDA-EEC1ED7F18CA}" destId="{04CAB841-5EB0-498F-961B-4784C19D3B92}" srcOrd="0" destOrd="0" presId="urn:microsoft.com/office/officeart/2005/8/layout/orgChart1"/>
    <dgm:cxn modelId="{3EC61C3C-FAB4-4D36-AC2C-F8A103890C96}" type="presParOf" srcId="{04CAB841-5EB0-498F-961B-4784C19D3B92}" destId="{46EF0E2E-82D1-42A0-BA9A-1F4157E7F4F7}" srcOrd="0" destOrd="0" presId="urn:microsoft.com/office/officeart/2005/8/layout/orgChart1"/>
    <dgm:cxn modelId="{7F86D1A1-6536-42F2-B1F5-82DB18477512}" type="presParOf" srcId="{46EF0E2E-82D1-42A0-BA9A-1F4157E7F4F7}" destId="{03DFE450-5240-4671-870A-88F0F659DC83}" srcOrd="0" destOrd="0" presId="urn:microsoft.com/office/officeart/2005/8/layout/orgChart1"/>
    <dgm:cxn modelId="{74946458-969C-45BB-A336-E7ADFC3AC3C4}" type="presParOf" srcId="{46EF0E2E-82D1-42A0-BA9A-1F4157E7F4F7}" destId="{D814A986-AF4C-493B-9F60-51269B004FEB}" srcOrd="1" destOrd="0" presId="urn:microsoft.com/office/officeart/2005/8/layout/orgChart1"/>
    <dgm:cxn modelId="{0180C3E6-C2BD-42E6-AF7F-37A944051A1A}" type="presParOf" srcId="{04CAB841-5EB0-498F-961B-4784C19D3B92}" destId="{72007276-9658-4358-9D10-8FAC8927E5C2}" srcOrd="1" destOrd="0" presId="urn:microsoft.com/office/officeart/2005/8/layout/orgChart1"/>
    <dgm:cxn modelId="{1B8A18EA-6577-41FB-84B9-A4E0A3A6297A}" type="presParOf" srcId="{72007276-9658-4358-9D10-8FAC8927E5C2}" destId="{B2E9D209-7A0B-4539-98A2-4BF9A72A16EA}" srcOrd="0" destOrd="0" presId="urn:microsoft.com/office/officeart/2005/8/layout/orgChart1"/>
    <dgm:cxn modelId="{9AAB8508-C850-4B67-9FD6-6E0417B19E50}" type="presParOf" srcId="{72007276-9658-4358-9D10-8FAC8927E5C2}" destId="{2ADCF6AB-C44A-4AC7-9CD4-D2D22397383A}" srcOrd="1" destOrd="0" presId="urn:microsoft.com/office/officeart/2005/8/layout/orgChart1"/>
    <dgm:cxn modelId="{224726BA-C93B-4FD2-B88E-14F7F6919194}" type="presParOf" srcId="{2ADCF6AB-C44A-4AC7-9CD4-D2D22397383A}" destId="{78819AFF-AE72-4EF3-892D-5762D7D95B5D}" srcOrd="0" destOrd="0" presId="urn:microsoft.com/office/officeart/2005/8/layout/orgChart1"/>
    <dgm:cxn modelId="{DF5A0111-C53B-4669-A948-86EA83D4ED99}" type="presParOf" srcId="{78819AFF-AE72-4EF3-892D-5762D7D95B5D}" destId="{2668D8FA-5971-4881-A6A1-5FC5913297F4}" srcOrd="0" destOrd="0" presId="urn:microsoft.com/office/officeart/2005/8/layout/orgChart1"/>
    <dgm:cxn modelId="{CE7E60F7-DCDF-4C1E-A884-6536DFC39DAD}" type="presParOf" srcId="{78819AFF-AE72-4EF3-892D-5762D7D95B5D}" destId="{5B4380B9-B8DB-4F07-B616-B4D1C51671A3}" srcOrd="1" destOrd="0" presId="urn:microsoft.com/office/officeart/2005/8/layout/orgChart1"/>
    <dgm:cxn modelId="{296B933F-2B66-4E45-ADAF-F9F8FE5A46D7}" type="presParOf" srcId="{2ADCF6AB-C44A-4AC7-9CD4-D2D22397383A}" destId="{F4129D6C-8F23-4FBA-9EB6-B9DE417BD15E}" srcOrd="1" destOrd="0" presId="urn:microsoft.com/office/officeart/2005/8/layout/orgChart1"/>
    <dgm:cxn modelId="{C3F38438-FD43-4409-9B8D-216A40F3C4A9}" type="presParOf" srcId="{2ADCF6AB-C44A-4AC7-9CD4-D2D22397383A}" destId="{8C0B6E10-2C1C-4B0D-9704-62D29C8AF6EC}" srcOrd="2" destOrd="0" presId="urn:microsoft.com/office/officeart/2005/8/layout/orgChart1"/>
    <dgm:cxn modelId="{245D2CBD-5020-4860-A47F-A73A01BF60DC}" type="presParOf" srcId="{72007276-9658-4358-9D10-8FAC8927E5C2}" destId="{27204844-0AEC-4A7B-8934-DA17D771352A}" srcOrd="2" destOrd="0" presId="urn:microsoft.com/office/officeart/2005/8/layout/orgChart1"/>
    <dgm:cxn modelId="{F3364A76-E747-4EC4-9C30-C5B43AAEE746}" type="presParOf" srcId="{72007276-9658-4358-9D10-8FAC8927E5C2}" destId="{853A1C47-FADC-43AA-A78B-47489B0DAB52}" srcOrd="3" destOrd="0" presId="urn:microsoft.com/office/officeart/2005/8/layout/orgChart1"/>
    <dgm:cxn modelId="{A829CBB6-C43D-4B63-9F26-9A5CE2164C91}" type="presParOf" srcId="{853A1C47-FADC-43AA-A78B-47489B0DAB52}" destId="{2AB8711B-930C-4A76-85E0-3CAA77254FF7}" srcOrd="0" destOrd="0" presId="urn:microsoft.com/office/officeart/2005/8/layout/orgChart1"/>
    <dgm:cxn modelId="{8D114E2B-C460-428E-AF7B-8359DB1A2105}" type="presParOf" srcId="{2AB8711B-930C-4A76-85E0-3CAA77254FF7}" destId="{13715696-769A-47B5-997C-AC206AFE598C}" srcOrd="0" destOrd="0" presId="urn:microsoft.com/office/officeart/2005/8/layout/orgChart1"/>
    <dgm:cxn modelId="{50A423F7-B94A-495F-B95C-16D70502FF8B}" type="presParOf" srcId="{2AB8711B-930C-4A76-85E0-3CAA77254FF7}" destId="{7A9ACE04-BAFA-497E-9DCA-3A3293F6EF0F}" srcOrd="1" destOrd="0" presId="urn:microsoft.com/office/officeart/2005/8/layout/orgChart1"/>
    <dgm:cxn modelId="{5C0175CC-0DB7-49D2-BFDF-406394A45CF6}" type="presParOf" srcId="{853A1C47-FADC-43AA-A78B-47489B0DAB52}" destId="{AFE96B9C-F5F7-42C3-A597-CFB6BEB1936C}" srcOrd="1" destOrd="0" presId="urn:microsoft.com/office/officeart/2005/8/layout/orgChart1"/>
    <dgm:cxn modelId="{CA91D5B3-D98C-4050-979B-F43FD33927F0}" type="presParOf" srcId="{853A1C47-FADC-43AA-A78B-47489B0DAB52}" destId="{FDB731D9-2E1E-4D36-9B34-290412D49582}" srcOrd="2" destOrd="0" presId="urn:microsoft.com/office/officeart/2005/8/layout/orgChart1"/>
    <dgm:cxn modelId="{AD067DBA-14BD-4356-8D5E-BF8C319A97D8}" type="presParOf" srcId="{72007276-9658-4358-9D10-8FAC8927E5C2}" destId="{9DE33C63-1209-470E-A633-C485D08F534D}" srcOrd="4" destOrd="0" presId="urn:microsoft.com/office/officeart/2005/8/layout/orgChart1"/>
    <dgm:cxn modelId="{5578E9DD-DEDB-4684-9749-0A2BCB46F55D}" type="presParOf" srcId="{72007276-9658-4358-9D10-8FAC8927E5C2}" destId="{EE42FC35-AF42-4385-95CA-3776AFCCA8A0}" srcOrd="5" destOrd="0" presId="urn:microsoft.com/office/officeart/2005/8/layout/orgChart1"/>
    <dgm:cxn modelId="{86E5EA76-1D23-48A6-8CD2-A3BA2337FF5D}" type="presParOf" srcId="{EE42FC35-AF42-4385-95CA-3776AFCCA8A0}" destId="{E534E689-E83B-481B-9E1A-C151D2D8B365}" srcOrd="0" destOrd="0" presId="urn:microsoft.com/office/officeart/2005/8/layout/orgChart1"/>
    <dgm:cxn modelId="{0A7BA894-C2E0-4392-BB2D-CB3B93775287}" type="presParOf" srcId="{E534E689-E83B-481B-9E1A-C151D2D8B365}" destId="{B2E17751-D736-463F-878D-AE3489A06DA5}" srcOrd="0" destOrd="0" presId="urn:microsoft.com/office/officeart/2005/8/layout/orgChart1"/>
    <dgm:cxn modelId="{8B8A568A-FE23-4DBA-8082-DEDD36E5EFEC}" type="presParOf" srcId="{E534E689-E83B-481B-9E1A-C151D2D8B365}" destId="{E8A65441-D210-4327-BD5D-FA760F207C01}" srcOrd="1" destOrd="0" presId="urn:microsoft.com/office/officeart/2005/8/layout/orgChart1"/>
    <dgm:cxn modelId="{24BC6406-E132-4BA4-B535-DEBCE0562411}" type="presParOf" srcId="{EE42FC35-AF42-4385-95CA-3776AFCCA8A0}" destId="{547897DA-19C4-4AEF-829B-432993E81ADC}" srcOrd="1" destOrd="0" presId="urn:microsoft.com/office/officeart/2005/8/layout/orgChart1"/>
    <dgm:cxn modelId="{D5B3BE21-9CCF-4B9E-9444-7CDD98A310AF}" type="presParOf" srcId="{EE42FC35-AF42-4385-95CA-3776AFCCA8A0}" destId="{6560DBF3-4DDD-40E0-9C72-0D437B4C4A92}" srcOrd="2" destOrd="0" presId="urn:microsoft.com/office/officeart/2005/8/layout/orgChart1"/>
    <dgm:cxn modelId="{0E878663-F39D-4022-AF63-BC1C37831994}" type="presParOf" srcId="{72007276-9658-4358-9D10-8FAC8927E5C2}" destId="{D4BE5644-5ABF-4F01-BB9C-467661C68053}" srcOrd="6" destOrd="0" presId="urn:microsoft.com/office/officeart/2005/8/layout/orgChart1"/>
    <dgm:cxn modelId="{B3B1558D-CD51-4906-8917-18C9335220FE}" type="presParOf" srcId="{72007276-9658-4358-9D10-8FAC8927E5C2}" destId="{81E1B072-8B98-4F2C-9555-83C0CF685803}" srcOrd="7" destOrd="0" presId="urn:microsoft.com/office/officeart/2005/8/layout/orgChart1"/>
    <dgm:cxn modelId="{40427686-9AC7-415C-AD93-2483868F996F}" type="presParOf" srcId="{81E1B072-8B98-4F2C-9555-83C0CF685803}" destId="{88950B9D-E9DA-434C-B0FA-EDE051EBA71E}" srcOrd="0" destOrd="0" presId="urn:microsoft.com/office/officeart/2005/8/layout/orgChart1"/>
    <dgm:cxn modelId="{4237D9A1-1DA2-474D-BA42-46AE87391DAB}" type="presParOf" srcId="{88950B9D-E9DA-434C-B0FA-EDE051EBA71E}" destId="{235D029D-9C1C-489B-A41B-2BE7C622806E}" srcOrd="0" destOrd="0" presId="urn:microsoft.com/office/officeart/2005/8/layout/orgChart1"/>
    <dgm:cxn modelId="{D09C3DD0-5862-4B9B-9FC1-F2F66E77653D}" type="presParOf" srcId="{88950B9D-E9DA-434C-B0FA-EDE051EBA71E}" destId="{7AE4BAB6-6622-4EDC-BB97-986ADCBB9828}" srcOrd="1" destOrd="0" presId="urn:microsoft.com/office/officeart/2005/8/layout/orgChart1"/>
    <dgm:cxn modelId="{1E092EB3-675B-41B8-9FA0-62735D2BA382}" type="presParOf" srcId="{81E1B072-8B98-4F2C-9555-83C0CF685803}" destId="{1A6CC193-5640-4BAB-8BDD-CAFD21C2498D}" srcOrd="1" destOrd="0" presId="urn:microsoft.com/office/officeart/2005/8/layout/orgChart1"/>
    <dgm:cxn modelId="{22CAC839-0C02-4D88-94DA-388A090CE4BE}" type="presParOf" srcId="{81E1B072-8B98-4F2C-9555-83C0CF685803}" destId="{98421050-4AF3-4D16-BCC9-B814D43DE9DA}" srcOrd="2" destOrd="0" presId="urn:microsoft.com/office/officeart/2005/8/layout/orgChart1"/>
    <dgm:cxn modelId="{02277EDB-83DB-4312-969D-C7D60A7B9B50}" type="presParOf" srcId="{04CAB841-5EB0-498F-961B-4784C19D3B92}" destId="{44CFEEA9-0C33-4FA5-B9E0-7EA5A9E8D7B0}" srcOrd="2" destOrd="0" presId="urn:microsoft.com/office/officeart/2005/8/layout/orgChart1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BE5644-5ABF-4F01-BB9C-467661C68053}">
      <dsp:nvSpPr>
        <dsp:cNvPr id="0" name=""/>
        <dsp:cNvSpPr/>
      </dsp:nvSpPr>
      <dsp:spPr>
        <a:xfrm>
          <a:off x="1203564" y="367592"/>
          <a:ext cx="275837" cy="1897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97481"/>
              </a:lnTo>
              <a:lnTo>
                <a:pt x="275837" y="1897481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E33C63-1209-470E-A633-C485D08F534D}">
      <dsp:nvSpPr>
        <dsp:cNvPr id="0" name=""/>
        <dsp:cNvSpPr/>
      </dsp:nvSpPr>
      <dsp:spPr>
        <a:xfrm>
          <a:off x="1203564" y="367592"/>
          <a:ext cx="275837" cy="13773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7322"/>
              </a:lnTo>
              <a:lnTo>
                <a:pt x="275837" y="13773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204844-0AEC-4A7B-8934-DA17D771352A}">
      <dsp:nvSpPr>
        <dsp:cNvPr id="0" name=""/>
        <dsp:cNvSpPr/>
      </dsp:nvSpPr>
      <dsp:spPr>
        <a:xfrm>
          <a:off x="1203564" y="367592"/>
          <a:ext cx="275837" cy="8571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7163"/>
              </a:lnTo>
              <a:lnTo>
                <a:pt x="275837" y="857163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E9D209-7A0B-4539-98A2-4BF9A72A16EA}">
      <dsp:nvSpPr>
        <dsp:cNvPr id="0" name=""/>
        <dsp:cNvSpPr/>
      </dsp:nvSpPr>
      <dsp:spPr>
        <a:xfrm>
          <a:off x="1203564" y="367592"/>
          <a:ext cx="275837" cy="3370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4"/>
              </a:lnTo>
              <a:lnTo>
                <a:pt x="275837" y="33700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DFE450-5240-4671-870A-88F0F659DC83}">
      <dsp:nvSpPr>
        <dsp:cNvPr id="0" name=""/>
        <dsp:cNvSpPr/>
      </dsp:nvSpPr>
      <dsp:spPr>
        <a:xfrm>
          <a:off x="1019672" y="1283"/>
          <a:ext cx="1838916" cy="3663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none" strike="noStrike" kern="1200" cap="none" normalizeH="0" baseline="0" dirty="0" smtClean="0">
              <a:ln/>
              <a:effectLst/>
              <a:latin typeface="Arial" charset="0"/>
            </a:rPr>
            <a:t>Odpojovače</a:t>
          </a:r>
        </a:p>
      </dsp:txBody>
      <dsp:txXfrm>
        <a:off x="1019672" y="1283"/>
        <a:ext cx="1838916" cy="366309"/>
      </dsp:txXfrm>
    </dsp:sp>
    <dsp:sp modelId="{2668D8FA-5971-4881-A6A1-5FC5913297F4}">
      <dsp:nvSpPr>
        <dsp:cNvPr id="0" name=""/>
        <dsp:cNvSpPr/>
      </dsp:nvSpPr>
      <dsp:spPr>
        <a:xfrm>
          <a:off x="1479401" y="521442"/>
          <a:ext cx="732618" cy="366309"/>
        </a:xfrm>
        <a:prstGeom prst="rect">
          <a:avLst/>
        </a:prstGeom>
        <a:solidFill>
          <a:srgbClr val="FFC0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kern="1200" cap="none" normalizeH="0" baseline="0" dirty="0" smtClean="0">
              <a:ln/>
              <a:effectLst/>
              <a:latin typeface="Arial" charset="0"/>
            </a:rPr>
            <a:t>nožové</a:t>
          </a:r>
          <a:endParaRPr kumimoji="0" lang="cs-CZ" sz="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479401" y="521442"/>
        <a:ext cx="732618" cy="366309"/>
      </dsp:txXfrm>
    </dsp:sp>
    <dsp:sp modelId="{13715696-769A-47B5-997C-AC206AFE598C}">
      <dsp:nvSpPr>
        <dsp:cNvPr id="0" name=""/>
        <dsp:cNvSpPr/>
      </dsp:nvSpPr>
      <dsp:spPr>
        <a:xfrm>
          <a:off x="1479401" y="1041601"/>
          <a:ext cx="732618" cy="366309"/>
        </a:xfrm>
        <a:prstGeom prst="rect">
          <a:avLst/>
        </a:prstGeom>
        <a:solidFill>
          <a:srgbClr val="FFC0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kern="1200" cap="none" normalizeH="0" baseline="0" dirty="0" smtClean="0">
              <a:ln/>
              <a:effectLst/>
              <a:latin typeface="Arial" charset="0"/>
            </a:rPr>
            <a:t>rotační</a:t>
          </a:r>
        </a:p>
      </dsp:txBody>
      <dsp:txXfrm>
        <a:off x="1479401" y="1041601"/>
        <a:ext cx="732618" cy="366309"/>
      </dsp:txXfrm>
    </dsp:sp>
    <dsp:sp modelId="{B2E17751-D736-463F-878D-AE3489A06DA5}">
      <dsp:nvSpPr>
        <dsp:cNvPr id="0" name=""/>
        <dsp:cNvSpPr/>
      </dsp:nvSpPr>
      <dsp:spPr>
        <a:xfrm>
          <a:off x="1479401" y="1561760"/>
          <a:ext cx="732618" cy="366309"/>
        </a:xfrm>
        <a:prstGeom prst="rect">
          <a:avLst/>
        </a:prstGeom>
        <a:solidFill>
          <a:srgbClr val="FFC0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kern="1200" cap="none" normalizeH="0" baseline="0" dirty="0" smtClean="0">
              <a:ln/>
              <a:effectLst/>
              <a:latin typeface="Arial" charset="0"/>
            </a:rPr>
            <a:t>sklápěcí</a:t>
          </a:r>
        </a:p>
      </dsp:txBody>
      <dsp:txXfrm>
        <a:off x="1479401" y="1561760"/>
        <a:ext cx="732618" cy="366309"/>
      </dsp:txXfrm>
    </dsp:sp>
    <dsp:sp modelId="{235D029D-9C1C-489B-A41B-2BE7C622806E}">
      <dsp:nvSpPr>
        <dsp:cNvPr id="0" name=""/>
        <dsp:cNvSpPr/>
      </dsp:nvSpPr>
      <dsp:spPr>
        <a:xfrm>
          <a:off x="1479401" y="2081920"/>
          <a:ext cx="732618" cy="366309"/>
        </a:xfrm>
        <a:prstGeom prst="rect">
          <a:avLst/>
        </a:prstGeom>
        <a:solidFill>
          <a:srgbClr val="FFC00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400" b="0" i="0" u="none" strike="noStrike" kern="1200" cap="none" normalizeH="0" baseline="0" dirty="0" smtClean="0">
              <a:ln/>
              <a:effectLst/>
              <a:latin typeface="Arial" charset="0"/>
            </a:rPr>
            <a:t>nůžkové</a:t>
          </a:r>
          <a:endParaRPr kumimoji="0" lang="cs-CZ" sz="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479401" y="2081920"/>
        <a:ext cx="732618" cy="366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704B4E-8AAC-4024-973D-18F58F3DE99E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11D7EE-D717-4935-ABF9-72B254C53E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CE235-05FD-4F1F-BCCF-0A0D3D8D5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1B407-A70F-4B03-B7F2-AE5A5947E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5541E-3700-4413-A271-4028AD2E9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5F3072-3275-4387-878C-C408CBD4A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E9B43F-2EB3-459B-B895-B026C9F92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22404-163E-419F-B929-3A40F99C2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E60476-76FE-46F7-960C-00EB743C2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14EF12-A2E5-4426-837E-152CDF77B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CBE2F-B973-485F-9912-8B489F435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519F8-16CF-4354-BFBA-771483BB1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CD8E19-3160-4ED8-9BCC-072806F54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mtClean="0">
                <a:latin typeface="+mn-lt"/>
              </a:defRPr>
            </a:lvl1pPr>
          </a:lstStyle>
          <a:p>
            <a:pPr>
              <a:defRPr/>
            </a:pPr>
            <a:fld id="{F830A2F3-45CB-418C-A6ED-E380DBCCE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solidFill>
                  <a:srgbClr val="3366FF"/>
                </a:soli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311199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VYS_32_INOVACE_06_Rozvodná zařízení_přístroje rozvoden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3.11. </a:t>
                      </a:r>
                      <a:r>
                        <a:rPr lang="cs-CZ" sz="1800" dirty="0" smtClean="0"/>
                        <a:t>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81127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především o částech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rozvoden </a:t>
                      </a:r>
                      <a:r>
                        <a:rPr lang="cs-CZ" sz="10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vvn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třinácti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jednotlivých částí rozvoden.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je doplněna několika snímky z rozvodny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vn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vvn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 této elektronické podobě je kladen důraz na přehledné podání celé problematiky. Přezkoušení učiva je prováděno pomocí pracovního listu nebo testem. 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otázek, které se objevují v jednotlivých snímcích, slouží 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Text Box 4"/>
          <p:cNvSpPr txBox="1">
            <a:spLocks noChangeArrowheads="1"/>
          </p:cNvSpPr>
          <p:nvPr/>
        </p:nvSpPr>
        <p:spPr bwMode="auto">
          <a:xfrm>
            <a:off x="2162175" y="258763"/>
            <a:ext cx="3911600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Elektrické přístroje </a:t>
            </a:r>
            <a:r>
              <a:rPr lang="cs-CZ" sz="2400" dirty="0" err="1">
                <a:latin typeface="Arial" charset="0"/>
              </a:rPr>
              <a:t>vn</a:t>
            </a:r>
            <a:r>
              <a:rPr lang="cs-CZ" sz="2400" dirty="0">
                <a:latin typeface="Arial" charset="0"/>
              </a:rPr>
              <a:t> a </a:t>
            </a:r>
            <a:r>
              <a:rPr lang="cs-CZ" sz="2400" dirty="0" err="1">
                <a:latin typeface="Arial" charset="0"/>
              </a:rPr>
              <a:t>vvn</a:t>
            </a:r>
            <a:endParaRPr lang="cs-CZ" sz="2400" dirty="0">
              <a:latin typeface="Arial" charset="0"/>
            </a:endParaRPr>
          </a:p>
        </p:txBody>
      </p:sp>
      <p:graphicFrame>
        <p:nvGraphicFramePr>
          <p:cNvPr id="65" name="Diagram 64"/>
          <p:cNvGraphicFramePr/>
          <p:nvPr/>
        </p:nvGraphicFramePr>
        <p:xfrm>
          <a:off x="179388" y="981075"/>
          <a:ext cx="3878262" cy="2449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2062" name="Group 38"/>
          <p:cNvGrpSpPr>
            <a:grpSpLocks/>
          </p:cNvGrpSpPr>
          <p:nvPr/>
        </p:nvGrpSpPr>
        <p:grpSpPr bwMode="auto">
          <a:xfrm>
            <a:off x="6316663" y="473075"/>
            <a:ext cx="1368425" cy="1655763"/>
            <a:chOff x="4513" y="709"/>
            <a:chExt cx="862" cy="1043"/>
          </a:xfrm>
        </p:grpSpPr>
        <p:grpSp>
          <p:nvGrpSpPr>
            <p:cNvPr id="2105" name="Group 33"/>
            <p:cNvGrpSpPr>
              <a:grpSpLocks/>
            </p:cNvGrpSpPr>
            <p:nvPr/>
          </p:nvGrpSpPr>
          <p:grpSpPr bwMode="auto">
            <a:xfrm>
              <a:off x="4513" y="709"/>
              <a:ext cx="862" cy="1043"/>
              <a:chOff x="2381" y="709"/>
              <a:chExt cx="862" cy="1043"/>
            </a:xfrm>
          </p:grpSpPr>
          <p:sp>
            <p:nvSpPr>
              <p:cNvPr id="2107" name="Rectangle 32"/>
              <p:cNvSpPr>
                <a:spLocks noChangeArrowheads="1"/>
              </p:cNvSpPr>
              <p:nvPr/>
            </p:nvSpPr>
            <p:spPr bwMode="auto">
              <a:xfrm>
                <a:off x="2381" y="709"/>
                <a:ext cx="318" cy="1043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8" name="Rectangle 25"/>
              <p:cNvSpPr>
                <a:spLocks noChangeArrowheads="1"/>
              </p:cNvSpPr>
              <p:nvPr/>
            </p:nvSpPr>
            <p:spPr bwMode="auto">
              <a:xfrm>
                <a:off x="3152" y="935"/>
                <a:ext cx="91" cy="635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2109" name="Group 19"/>
              <p:cNvGrpSpPr>
                <a:grpSpLocks/>
              </p:cNvGrpSpPr>
              <p:nvPr/>
            </p:nvGrpSpPr>
            <p:grpSpPr bwMode="auto">
              <a:xfrm>
                <a:off x="2699" y="799"/>
                <a:ext cx="409" cy="318"/>
                <a:chOff x="3016" y="2024"/>
                <a:chExt cx="409" cy="318"/>
              </a:xfrm>
            </p:grpSpPr>
            <p:sp>
              <p:nvSpPr>
                <p:cNvPr id="2120" name="AutoShape 16"/>
                <p:cNvSpPr>
                  <a:spLocks noChangeArrowheads="1"/>
                </p:cNvSpPr>
                <p:nvPr/>
              </p:nvSpPr>
              <p:spPr bwMode="auto">
                <a:xfrm rot="-5400000">
                  <a:off x="2926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21" name="AutoShape 17"/>
                <p:cNvSpPr>
                  <a:spLocks noChangeArrowheads="1"/>
                </p:cNvSpPr>
                <p:nvPr/>
              </p:nvSpPr>
              <p:spPr bwMode="auto">
                <a:xfrm rot="-5400000">
                  <a:off x="3062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22" name="AutoShape 18"/>
                <p:cNvSpPr>
                  <a:spLocks noChangeArrowheads="1"/>
                </p:cNvSpPr>
                <p:nvPr/>
              </p:nvSpPr>
              <p:spPr bwMode="auto">
                <a:xfrm rot="-5400000">
                  <a:off x="3198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2110" name="Group 20"/>
              <p:cNvGrpSpPr>
                <a:grpSpLocks/>
              </p:cNvGrpSpPr>
              <p:nvPr/>
            </p:nvGrpSpPr>
            <p:grpSpPr bwMode="auto">
              <a:xfrm>
                <a:off x="2699" y="1344"/>
                <a:ext cx="409" cy="318"/>
                <a:chOff x="3016" y="2024"/>
                <a:chExt cx="409" cy="318"/>
              </a:xfrm>
            </p:grpSpPr>
            <p:sp>
              <p:nvSpPr>
                <p:cNvPr id="2117" name="AutoShape 21"/>
                <p:cNvSpPr>
                  <a:spLocks noChangeArrowheads="1"/>
                </p:cNvSpPr>
                <p:nvPr/>
              </p:nvSpPr>
              <p:spPr bwMode="auto">
                <a:xfrm rot="-5400000">
                  <a:off x="2926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18" name="AutoShape 22"/>
                <p:cNvSpPr>
                  <a:spLocks noChangeArrowheads="1"/>
                </p:cNvSpPr>
                <p:nvPr/>
              </p:nvSpPr>
              <p:spPr bwMode="auto">
                <a:xfrm rot="-5400000">
                  <a:off x="3062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19" name="AutoShape 23"/>
                <p:cNvSpPr>
                  <a:spLocks noChangeArrowheads="1"/>
                </p:cNvSpPr>
                <p:nvPr/>
              </p:nvSpPr>
              <p:spPr bwMode="auto">
                <a:xfrm rot="-5400000">
                  <a:off x="3198" y="2114"/>
                  <a:ext cx="318" cy="137"/>
                </a:xfrm>
                <a:custGeom>
                  <a:avLst/>
                  <a:gdLst>
                    <a:gd name="T0" fmla="*/ 278 w 21600"/>
                    <a:gd name="T1" fmla="*/ 69 h 21600"/>
                    <a:gd name="T2" fmla="*/ 159 w 21600"/>
                    <a:gd name="T3" fmla="*/ 137 h 21600"/>
                    <a:gd name="T4" fmla="*/ 40 w 21600"/>
                    <a:gd name="T5" fmla="*/ 69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83 w 21600"/>
                    <a:gd name="T13" fmla="*/ 4572 h 21600"/>
                    <a:gd name="T14" fmla="*/ 17117 w 21600"/>
                    <a:gd name="T15" fmla="*/ 17028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2111" name="Rectangle 24"/>
              <p:cNvSpPr>
                <a:spLocks noChangeArrowheads="1"/>
              </p:cNvSpPr>
              <p:nvPr/>
            </p:nvSpPr>
            <p:spPr bwMode="auto">
              <a:xfrm>
                <a:off x="3107" y="890"/>
                <a:ext cx="91" cy="136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2" name="Rectangle 26"/>
              <p:cNvSpPr>
                <a:spLocks noChangeArrowheads="1"/>
              </p:cNvSpPr>
              <p:nvPr/>
            </p:nvSpPr>
            <p:spPr bwMode="auto">
              <a:xfrm>
                <a:off x="3107" y="1434"/>
                <a:ext cx="136" cy="136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3" name="Oval 27"/>
              <p:cNvSpPr>
                <a:spLocks noChangeArrowheads="1"/>
              </p:cNvSpPr>
              <p:nvPr/>
            </p:nvSpPr>
            <p:spPr bwMode="auto">
              <a:xfrm>
                <a:off x="3152" y="1480"/>
                <a:ext cx="45" cy="45"/>
              </a:xfrm>
              <a:prstGeom prst="ellipse">
                <a:avLst/>
              </a:prstGeom>
              <a:solidFill>
                <a:schemeClr val="tx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4" name="Line 29"/>
              <p:cNvSpPr>
                <a:spLocks noChangeShapeType="1"/>
              </p:cNvSpPr>
              <p:nvPr/>
            </p:nvSpPr>
            <p:spPr bwMode="auto">
              <a:xfrm flipH="1" flipV="1">
                <a:off x="2653" y="1162"/>
                <a:ext cx="545" cy="182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15" name="Line 30"/>
              <p:cNvSpPr>
                <a:spLocks noChangeShapeType="1"/>
              </p:cNvSpPr>
              <p:nvPr/>
            </p:nvSpPr>
            <p:spPr bwMode="auto">
              <a:xfrm flipH="1">
                <a:off x="2517" y="1162"/>
                <a:ext cx="136" cy="136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16" name="Oval 31"/>
              <p:cNvSpPr>
                <a:spLocks noChangeArrowheads="1"/>
              </p:cNvSpPr>
              <p:nvPr/>
            </p:nvSpPr>
            <p:spPr bwMode="auto">
              <a:xfrm>
                <a:off x="2426" y="1253"/>
                <a:ext cx="136" cy="13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106" name="Oval 37"/>
            <p:cNvSpPr>
              <a:spLocks noChangeArrowheads="1"/>
            </p:cNvSpPr>
            <p:nvPr/>
          </p:nvSpPr>
          <p:spPr bwMode="auto">
            <a:xfrm>
              <a:off x="4740" y="1117"/>
              <a:ext cx="90" cy="90"/>
            </a:xfrm>
            <a:prstGeom prst="ellipse">
              <a:avLst/>
            </a:prstGeom>
            <a:solidFill>
              <a:schemeClr val="tx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063" name="Group 77"/>
          <p:cNvGrpSpPr>
            <a:grpSpLocks/>
          </p:cNvGrpSpPr>
          <p:nvPr/>
        </p:nvGrpSpPr>
        <p:grpSpPr bwMode="auto">
          <a:xfrm>
            <a:off x="5626100" y="2463800"/>
            <a:ext cx="3168650" cy="2089150"/>
            <a:chOff x="2472" y="2432"/>
            <a:chExt cx="2313" cy="1724"/>
          </a:xfrm>
        </p:grpSpPr>
        <p:grpSp>
          <p:nvGrpSpPr>
            <p:cNvPr id="2069" name="Group 51"/>
            <p:cNvGrpSpPr>
              <a:grpSpLocks/>
            </p:cNvGrpSpPr>
            <p:nvPr/>
          </p:nvGrpSpPr>
          <p:grpSpPr bwMode="auto">
            <a:xfrm>
              <a:off x="2653" y="2750"/>
              <a:ext cx="317" cy="1134"/>
              <a:chOff x="3515" y="1797"/>
              <a:chExt cx="317" cy="1134"/>
            </a:xfrm>
          </p:grpSpPr>
          <p:grpSp>
            <p:nvGrpSpPr>
              <p:cNvPr id="2093" name="Group 43"/>
              <p:cNvGrpSpPr>
                <a:grpSpLocks/>
              </p:cNvGrpSpPr>
              <p:nvPr/>
            </p:nvGrpSpPr>
            <p:grpSpPr bwMode="auto">
              <a:xfrm>
                <a:off x="3515" y="1979"/>
                <a:ext cx="317" cy="363"/>
                <a:chOff x="3379" y="2432"/>
                <a:chExt cx="317" cy="363"/>
              </a:xfrm>
            </p:grpSpPr>
            <p:sp>
              <p:nvSpPr>
                <p:cNvPr id="2101" name="AutoShape 39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432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02" name="AutoShape 40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523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03" name="AutoShape 41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61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04" name="AutoShape 42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70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2094" name="Group 44"/>
              <p:cNvGrpSpPr>
                <a:grpSpLocks/>
              </p:cNvGrpSpPr>
              <p:nvPr/>
            </p:nvGrpSpPr>
            <p:grpSpPr bwMode="auto">
              <a:xfrm>
                <a:off x="3515" y="2568"/>
                <a:ext cx="317" cy="363"/>
                <a:chOff x="3379" y="2432"/>
                <a:chExt cx="317" cy="363"/>
              </a:xfrm>
            </p:grpSpPr>
            <p:sp>
              <p:nvSpPr>
                <p:cNvPr id="2097" name="AutoShape 45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432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98" name="AutoShape 46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523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99" name="AutoShape 47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61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00" name="AutoShape 48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70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2095" name="Rectangle 49"/>
              <p:cNvSpPr>
                <a:spLocks noChangeArrowheads="1"/>
              </p:cNvSpPr>
              <p:nvPr/>
            </p:nvSpPr>
            <p:spPr bwMode="auto">
              <a:xfrm>
                <a:off x="3515" y="2341"/>
                <a:ext cx="317" cy="22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6" name="Rectangle 50"/>
              <p:cNvSpPr>
                <a:spLocks noChangeArrowheads="1"/>
              </p:cNvSpPr>
              <p:nvPr/>
            </p:nvSpPr>
            <p:spPr bwMode="auto">
              <a:xfrm>
                <a:off x="3560" y="1797"/>
                <a:ext cx="227" cy="18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070" name="Group 52"/>
            <p:cNvGrpSpPr>
              <a:grpSpLocks/>
            </p:cNvGrpSpPr>
            <p:nvPr/>
          </p:nvGrpSpPr>
          <p:grpSpPr bwMode="auto">
            <a:xfrm>
              <a:off x="4332" y="2750"/>
              <a:ext cx="317" cy="1134"/>
              <a:chOff x="3515" y="1797"/>
              <a:chExt cx="317" cy="1134"/>
            </a:xfrm>
          </p:grpSpPr>
          <p:grpSp>
            <p:nvGrpSpPr>
              <p:cNvPr id="2081" name="Group 53"/>
              <p:cNvGrpSpPr>
                <a:grpSpLocks/>
              </p:cNvGrpSpPr>
              <p:nvPr/>
            </p:nvGrpSpPr>
            <p:grpSpPr bwMode="auto">
              <a:xfrm>
                <a:off x="3515" y="1979"/>
                <a:ext cx="317" cy="363"/>
                <a:chOff x="3379" y="2432"/>
                <a:chExt cx="317" cy="363"/>
              </a:xfrm>
            </p:grpSpPr>
            <p:sp>
              <p:nvSpPr>
                <p:cNvPr id="2089" name="AutoShape 54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432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90" name="AutoShape 55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523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91" name="AutoShape 56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61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92" name="AutoShape 57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70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2082" name="Group 58"/>
              <p:cNvGrpSpPr>
                <a:grpSpLocks/>
              </p:cNvGrpSpPr>
              <p:nvPr/>
            </p:nvGrpSpPr>
            <p:grpSpPr bwMode="auto">
              <a:xfrm>
                <a:off x="3515" y="2568"/>
                <a:ext cx="317" cy="363"/>
                <a:chOff x="3379" y="2432"/>
                <a:chExt cx="317" cy="363"/>
              </a:xfrm>
            </p:grpSpPr>
            <p:sp>
              <p:nvSpPr>
                <p:cNvPr id="2085" name="AutoShape 59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432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86" name="AutoShape 60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523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87" name="AutoShape 61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61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88" name="AutoShape 62"/>
                <p:cNvSpPr>
                  <a:spLocks noChangeArrowheads="1"/>
                </p:cNvSpPr>
                <p:nvPr/>
              </p:nvSpPr>
              <p:spPr bwMode="auto">
                <a:xfrm rot="10800000">
                  <a:off x="3379" y="2704"/>
                  <a:ext cx="317" cy="91"/>
                </a:xfrm>
                <a:custGeom>
                  <a:avLst/>
                  <a:gdLst>
                    <a:gd name="T0" fmla="*/ 277 w 21600"/>
                    <a:gd name="T1" fmla="*/ 46 h 21600"/>
                    <a:gd name="T2" fmla="*/ 159 w 21600"/>
                    <a:gd name="T3" fmla="*/ 91 h 21600"/>
                    <a:gd name="T4" fmla="*/ 40 w 21600"/>
                    <a:gd name="T5" fmla="*/ 46 h 21600"/>
                    <a:gd name="T6" fmla="*/ 159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4497 w 21600"/>
                    <a:gd name="T13" fmla="*/ 4510 h 21600"/>
                    <a:gd name="T14" fmla="*/ 17103 w 21600"/>
                    <a:gd name="T15" fmla="*/ 17090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2083" name="Rectangle 63"/>
              <p:cNvSpPr>
                <a:spLocks noChangeArrowheads="1"/>
              </p:cNvSpPr>
              <p:nvPr/>
            </p:nvSpPr>
            <p:spPr bwMode="auto">
              <a:xfrm>
                <a:off x="3515" y="2341"/>
                <a:ext cx="317" cy="22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4" name="Rectangle 64"/>
              <p:cNvSpPr>
                <a:spLocks noChangeArrowheads="1"/>
              </p:cNvSpPr>
              <p:nvPr/>
            </p:nvSpPr>
            <p:spPr bwMode="auto">
              <a:xfrm>
                <a:off x="3560" y="1797"/>
                <a:ext cx="227" cy="18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071" name="Rectangle 65"/>
            <p:cNvSpPr>
              <a:spLocks noChangeArrowheads="1"/>
            </p:cNvSpPr>
            <p:nvPr/>
          </p:nvSpPr>
          <p:spPr bwMode="auto">
            <a:xfrm>
              <a:off x="2472" y="3884"/>
              <a:ext cx="2313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2072" name="Group 69"/>
            <p:cNvGrpSpPr>
              <a:grpSpLocks/>
            </p:cNvGrpSpPr>
            <p:nvPr/>
          </p:nvGrpSpPr>
          <p:grpSpPr bwMode="auto">
            <a:xfrm>
              <a:off x="3560" y="2432"/>
              <a:ext cx="137" cy="318"/>
              <a:chOff x="3061" y="2069"/>
              <a:chExt cx="137" cy="318"/>
            </a:xfrm>
          </p:grpSpPr>
          <p:sp>
            <p:nvSpPr>
              <p:cNvPr id="2079" name="AutoShape 67"/>
              <p:cNvSpPr>
                <a:spLocks noChangeArrowheads="1"/>
              </p:cNvSpPr>
              <p:nvPr/>
            </p:nvSpPr>
            <p:spPr bwMode="auto">
              <a:xfrm>
                <a:off x="3061" y="2069"/>
                <a:ext cx="137" cy="136"/>
              </a:xfrm>
              <a:prstGeom prst="flowChartConnector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0" name="AutoShape 68"/>
              <p:cNvSpPr>
                <a:spLocks noChangeArrowheads="1"/>
              </p:cNvSpPr>
              <p:nvPr/>
            </p:nvSpPr>
            <p:spPr bwMode="auto">
              <a:xfrm>
                <a:off x="3061" y="2251"/>
                <a:ext cx="137" cy="136"/>
              </a:xfrm>
              <a:prstGeom prst="flowChartConnector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073" name="AutoShape 70"/>
            <p:cNvSpPr>
              <a:spLocks noChangeArrowheads="1"/>
            </p:cNvSpPr>
            <p:nvPr/>
          </p:nvSpPr>
          <p:spPr bwMode="auto">
            <a:xfrm rot="-5400000">
              <a:off x="3469" y="2479"/>
              <a:ext cx="227" cy="226"/>
            </a:xfrm>
            <a:custGeom>
              <a:avLst/>
              <a:gdLst>
                <a:gd name="T0" fmla="*/ 114 w 21600"/>
                <a:gd name="T1" fmla="*/ 0 h 21600"/>
                <a:gd name="T2" fmla="*/ 28 w 21600"/>
                <a:gd name="T3" fmla="*/ 113 h 21600"/>
                <a:gd name="T4" fmla="*/ 114 w 21600"/>
                <a:gd name="T5" fmla="*/ 57 h 21600"/>
                <a:gd name="T6" fmla="*/ 199 w 21600"/>
                <a:gd name="T7" fmla="*/ 113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4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4" name="Rectangle 71"/>
            <p:cNvSpPr>
              <a:spLocks noChangeArrowheads="1"/>
            </p:cNvSpPr>
            <p:nvPr/>
          </p:nvSpPr>
          <p:spPr bwMode="auto">
            <a:xfrm>
              <a:off x="2789" y="2568"/>
              <a:ext cx="681" cy="4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5" name="Rectangle 72"/>
            <p:cNvSpPr>
              <a:spLocks noChangeArrowheads="1"/>
            </p:cNvSpPr>
            <p:nvPr/>
          </p:nvSpPr>
          <p:spPr bwMode="auto">
            <a:xfrm>
              <a:off x="2744" y="2568"/>
              <a:ext cx="136" cy="1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6" name="Rectangle 73"/>
            <p:cNvSpPr>
              <a:spLocks noChangeArrowheads="1"/>
            </p:cNvSpPr>
            <p:nvPr/>
          </p:nvSpPr>
          <p:spPr bwMode="auto">
            <a:xfrm>
              <a:off x="3590" y="2547"/>
              <a:ext cx="227" cy="91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7" name="Rectangle 74"/>
            <p:cNvSpPr>
              <a:spLocks noChangeArrowheads="1"/>
            </p:cNvSpPr>
            <p:nvPr/>
          </p:nvSpPr>
          <p:spPr bwMode="auto">
            <a:xfrm>
              <a:off x="3787" y="2568"/>
              <a:ext cx="635" cy="46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8" name="Rectangle 76"/>
            <p:cNvSpPr>
              <a:spLocks noChangeArrowheads="1"/>
            </p:cNvSpPr>
            <p:nvPr/>
          </p:nvSpPr>
          <p:spPr bwMode="auto">
            <a:xfrm>
              <a:off x="4422" y="2568"/>
              <a:ext cx="136" cy="1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64" name="AutoShape 78"/>
          <p:cNvSpPr>
            <a:spLocks/>
          </p:cNvSpPr>
          <p:nvPr/>
        </p:nvSpPr>
        <p:spPr bwMode="auto">
          <a:xfrm>
            <a:off x="8108950" y="8715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00000"/>
              <a:gd name="adj4" fmla="val -12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1</a:t>
            </a:r>
          </a:p>
        </p:txBody>
      </p:sp>
      <p:sp>
        <p:nvSpPr>
          <p:cNvPr id="2065" name="AutoShape 79"/>
          <p:cNvSpPr>
            <a:spLocks/>
          </p:cNvSpPr>
          <p:nvPr/>
        </p:nvSpPr>
        <p:spPr bwMode="auto">
          <a:xfrm>
            <a:off x="8185150" y="19510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206731"/>
              <a:gd name="adj4" fmla="val -1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2</a:t>
            </a:r>
          </a:p>
        </p:txBody>
      </p:sp>
      <p:sp>
        <p:nvSpPr>
          <p:cNvPr id="2066" name="Text Box 80"/>
          <p:cNvSpPr txBox="1">
            <a:spLocks noChangeArrowheads="1"/>
          </p:cNvSpPr>
          <p:nvPr/>
        </p:nvSpPr>
        <p:spPr bwMode="auto">
          <a:xfrm>
            <a:off x="3779838" y="1989138"/>
            <a:ext cx="18764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Nožový odpojovač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Rotační odpojovač</a:t>
            </a:r>
          </a:p>
        </p:txBody>
      </p:sp>
      <p:sp>
        <p:nvSpPr>
          <p:cNvPr id="2067" name="Text Box 81"/>
          <p:cNvSpPr txBox="1">
            <a:spLocks noChangeArrowheads="1"/>
          </p:cNvSpPr>
          <p:nvPr/>
        </p:nvSpPr>
        <p:spPr bwMode="auto">
          <a:xfrm>
            <a:off x="900113" y="3573463"/>
            <a:ext cx="39814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Používají se pro zapojování a odpojování el. obvodů </a:t>
            </a:r>
            <a:r>
              <a:rPr lang="cs-CZ" b="1"/>
              <a:t>bez zatížení</a:t>
            </a:r>
            <a:r>
              <a:rPr lang="cs-CZ"/>
              <a:t> a k </a:t>
            </a:r>
            <a:r>
              <a:rPr lang="cs-CZ" b="1"/>
              <a:t>viditelnému</a:t>
            </a:r>
            <a:r>
              <a:rPr lang="cs-CZ"/>
              <a:t> odpojení elektrického zařízení od </a:t>
            </a:r>
            <a:r>
              <a:rPr lang="cs-CZ" b="1"/>
              <a:t>napětí</a:t>
            </a:r>
          </a:p>
          <a:p>
            <a:pPr>
              <a:buFontTx/>
              <a:buChar char="•"/>
            </a:pPr>
            <a:r>
              <a:rPr lang="cs-CZ"/>
              <a:t>Zařazují se před vypínače vn a vvn</a:t>
            </a:r>
          </a:p>
          <a:p>
            <a:pPr>
              <a:buFontTx/>
              <a:buChar char="•"/>
            </a:pPr>
            <a:r>
              <a:rPr lang="cs-CZ"/>
              <a:t>Mohou být spojeny v jeden celek s </a:t>
            </a:r>
            <a:r>
              <a:rPr lang="cs-CZ" b="1"/>
              <a:t>uzemňovači</a:t>
            </a:r>
          </a:p>
          <a:p>
            <a:pPr>
              <a:buFontTx/>
              <a:buChar char="•"/>
            </a:pPr>
            <a:r>
              <a:rPr lang="cs-CZ"/>
              <a:t>Pohon může být</a:t>
            </a:r>
            <a:r>
              <a:rPr lang="cs-CZ" b="1"/>
              <a:t> ruční </a:t>
            </a:r>
            <a:r>
              <a:rPr lang="cs-CZ"/>
              <a:t>(izolační tyčí nebo pákovým převodem) nebo </a:t>
            </a:r>
            <a:r>
              <a:rPr lang="cs-CZ" b="1"/>
              <a:t>tlakovzdušný</a:t>
            </a:r>
            <a:endParaRPr lang="cs-CZ"/>
          </a:p>
        </p:txBody>
      </p:sp>
      <p:pic>
        <p:nvPicPr>
          <p:cNvPr id="2068" name="Picture 8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9825" y="4719638"/>
            <a:ext cx="2073275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" name="Obdélník 65"/>
          <p:cNvSpPr/>
          <p:nvPr/>
        </p:nvSpPr>
        <p:spPr>
          <a:xfrm>
            <a:off x="889000" y="3581400"/>
            <a:ext cx="4635500" cy="27432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Do pracovních listů popište, co je to odpojovač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V jakých částech obvodu se zapojuje?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Jaké pohony používá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Bude některý z jeho kontaktů ve vypnutém stavu pod napětím?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4"/>
          <p:cNvSpPr>
            <a:spLocks noChangeArrowheads="1"/>
          </p:cNvSpPr>
          <p:nvPr/>
        </p:nvSpPr>
        <p:spPr bwMode="auto">
          <a:xfrm>
            <a:off x="755650" y="4076700"/>
            <a:ext cx="720725" cy="17287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3" name="Rectangle 53"/>
          <p:cNvSpPr>
            <a:spLocks noChangeArrowheads="1"/>
          </p:cNvSpPr>
          <p:nvPr/>
        </p:nvSpPr>
        <p:spPr bwMode="auto">
          <a:xfrm>
            <a:off x="6659563" y="2997200"/>
            <a:ext cx="504825" cy="201612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663575" y="495300"/>
            <a:ext cx="2862263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 err="1">
                <a:latin typeface="Arial" charset="0"/>
              </a:rPr>
              <a:t>Úsečníky</a:t>
            </a:r>
            <a:r>
              <a:rPr lang="cs-CZ" sz="2400" dirty="0">
                <a:latin typeface="Arial" charset="0"/>
              </a:rPr>
              <a:t>, odpínače</a:t>
            </a:r>
          </a:p>
        </p:txBody>
      </p:sp>
      <p:grpSp>
        <p:nvGrpSpPr>
          <p:cNvPr id="5125" name="Group 51"/>
          <p:cNvGrpSpPr>
            <a:grpSpLocks/>
          </p:cNvGrpSpPr>
          <p:nvPr/>
        </p:nvGrpSpPr>
        <p:grpSpPr bwMode="auto">
          <a:xfrm>
            <a:off x="4284663" y="765175"/>
            <a:ext cx="4391025" cy="1655763"/>
            <a:chOff x="1882" y="436"/>
            <a:chExt cx="3720" cy="1225"/>
          </a:xfrm>
        </p:grpSpPr>
        <p:sp>
          <p:nvSpPr>
            <p:cNvPr id="5160" name="Oval 24"/>
            <p:cNvSpPr>
              <a:spLocks noChangeArrowheads="1"/>
            </p:cNvSpPr>
            <p:nvPr/>
          </p:nvSpPr>
          <p:spPr bwMode="auto">
            <a:xfrm>
              <a:off x="3515" y="1434"/>
              <a:ext cx="226" cy="18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1" name="Rectangle 7"/>
            <p:cNvSpPr>
              <a:spLocks noChangeArrowheads="1"/>
            </p:cNvSpPr>
            <p:nvPr/>
          </p:nvSpPr>
          <p:spPr bwMode="auto">
            <a:xfrm rot="-5400000">
              <a:off x="4036" y="958"/>
              <a:ext cx="137" cy="1269"/>
            </a:xfrm>
            <a:prstGeom prst="rect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2" name="Rectangle 8"/>
            <p:cNvSpPr>
              <a:spLocks noChangeArrowheads="1"/>
            </p:cNvSpPr>
            <p:nvPr/>
          </p:nvSpPr>
          <p:spPr bwMode="auto">
            <a:xfrm rot="-5400000">
              <a:off x="4173" y="731"/>
              <a:ext cx="45" cy="635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5163" name="Group 9"/>
            <p:cNvGrpSpPr>
              <a:grpSpLocks/>
            </p:cNvGrpSpPr>
            <p:nvPr/>
          </p:nvGrpSpPr>
          <p:grpSpPr bwMode="auto">
            <a:xfrm rot="-3914125">
              <a:off x="3560" y="1117"/>
              <a:ext cx="409" cy="318"/>
              <a:chOff x="3016" y="2024"/>
              <a:chExt cx="409" cy="318"/>
            </a:xfrm>
          </p:grpSpPr>
          <p:sp>
            <p:nvSpPr>
              <p:cNvPr id="5193" name="AutoShape 10"/>
              <p:cNvSpPr>
                <a:spLocks noChangeArrowheads="1"/>
              </p:cNvSpPr>
              <p:nvPr/>
            </p:nvSpPr>
            <p:spPr bwMode="auto">
              <a:xfrm rot="-5400000">
                <a:off x="2926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94" name="AutoShape 11"/>
              <p:cNvSpPr>
                <a:spLocks noChangeArrowheads="1"/>
              </p:cNvSpPr>
              <p:nvPr/>
            </p:nvSpPr>
            <p:spPr bwMode="auto">
              <a:xfrm rot="-5400000">
                <a:off x="3062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95" name="AutoShape 12"/>
              <p:cNvSpPr>
                <a:spLocks noChangeArrowheads="1"/>
              </p:cNvSpPr>
              <p:nvPr/>
            </p:nvSpPr>
            <p:spPr bwMode="auto">
              <a:xfrm rot="-5400000">
                <a:off x="3198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164" name="Group 13"/>
            <p:cNvGrpSpPr>
              <a:grpSpLocks/>
            </p:cNvGrpSpPr>
            <p:nvPr/>
          </p:nvGrpSpPr>
          <p:grpSpPr bwMode="auto">
            <a:xfrm rot="-5400000">
              <a:off x="4285" y="1160"/>
              <a:ext cx="409" cy="318"/>
              <a:chOff x="3016" y="2024"/>
              <a:chExt cx="409" cy="318"/>
            </a:xfrm>
          </p:grpSpPr>
          <p:sp>
            <p:nvSpPr>
              <p:cNvPr id="5190" name="AutoShape 14"/>
              <p:cNvSpPr>
                <a:spLocks noChangeArrowheads="1"/>
              </p:cNvSpPr>
              <p:nvPr/>
            </p:nvSpPr>
            <p:spPr bwMode="auto">
              <a:xfrm rot="-5400000">
                <a:off x="2926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91" name="AutoShape 15"/>
              <p:cNvSpPr>
                <a:spLocks noChangeArrowheads="1"/>
              </p:cNvSpPr>
              <p:nvPr/>
            </p:nvSpPr>
            <p:spPr bwMode="auto">
              <a:xfrm rot="-5400000">
                <a:off x="3062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92" name="AutoShape 16"/>
              <p:cNvSpPr>
                <a:spLocks noChangeArrowheads="1"/>
              </p:cNvSpPr>
              <p:nvPr/>
            </p:nvSpPr>
            <p:spPr bwMode="auto">
              <a:xfrm rot="-5400000">
                <a:off x="3198" y="2114"/>
                <a:ext cx="318" cy="137"/>
              </a:xfrm>
              <a:custGeom>
                <a:avLst/>
                <a:gdLst>
                  <a:gd name="T0" fmla="*/ 278 w 21600"/>
                  <a:gd name="T1" fmla="*/ 69 h 21600"/>
                  <a:gd name="T2" fmla="*/ 159 w 21600"/>
                  <a:gd name="T3" fmla="*/ 137 h 21600"/>
                  <a:gd name="T4" fmla="*/ 40 w 21600"/>
                  <a:gd name="T5" fmla="*/ 69 h 21600"/>
                  <a:gd name="T6" fmla="*/ 159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3 w 21600"/>
                  <a:gd name="T13" fmla="*/ 4572 h 21600"/>
                  <a:gd name="T14" fmla="*/ 17117 w 21600"/>
                  <a:gd name="T15" fmla="*/ 1702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5165" name="Rectangle 18"/>
            <p:cNvSpPr>
              <a:spLocks noChangeArrowheads="1"/>
            </p:cNvSpPr>
            <p:nvPr/>
          </p:nvSpPr>
          <p:spPr bwMode="auto">
            <a:xfrm rot="-5400000">
              <a:off x="4421" y="980"/>
              <a:ext cx="136" cy="136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6" name="Oval 25"/>
            <p:cNvSpPr>
              <a:spLocks noChangeArrowheads="1"/>
            </p:cNvSpPr>
            <p:nvPr/>
          </p:nvSpPr>
          <p:spPr bwMode="auto">
            <a:xfrm>
              <a:off x="3606" y="1525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7" name="Rectangle 26"/>
            <p:cNvSpPr>
              <a:spLocks noChangeArrowheads="1"/>
            </p:cNvSpPr>
            <p:nvPr/>
          </p:nvSpPr>
          <p:spPr bwMode="auto">
            <a:xfrm rot="-3795454">
              <a:off x="3810" y="958"/>
              <a:ext cx="181" cy="13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8" name="Freeform 28"/>
            <p:cNvSpPr>
              <a:spLocks/>
            </p:cNvSpPr>
            <p:nvPr/>
          </p:nvSpPr>
          <p:spPr bwMode="auto">
            <a:xfrm>
              <a:off x="3878" y="436"/>
              <a:ext cx="212" cy="590"/>
            </a:xfrm>
            <a:custGeom>
              <a:avLst/>
              <a:gdLst>
                <a:gd name="T0" fmla="*/ 0 w 212"/>
                <a:gd name="T1" fmla="*/ 454 h 590"/>
                <a:gd name="T2" fmla="*/ 182 w 212"/>
                <a:gd name="T3" fmla="*/ 545 h 590"/>
                <a:gd name="T4" fmla="*/ 182 w 212"/>
                <a:gd name="T5" fmla="*/ 182 h 590"/>
                <a:gd name="T6" fmla="*/ 46 w 212"/>
                <a:gd name="T7" fmla="*/ 0 h 59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2"/>
                <a:gd name="T13" fmla="*/ 0 h 590"/>
                <a:gd name="T14" fmla="*/ 212 w 212"/>
                <a:gd name="T15" fmla="*/ 590 h 59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2" h="590">
                  <a:moveTo>
                    <a:pt x="0" y="454"/>
                  </a:moveTo>
                  <a:cubicBezTo>
                    <a:pt x="76" y="522"/>
                    <a:pt x="152" y="590"/>
                    <a:pt x="182" y="545"/>
                  </a:cubicBezTo>
                  <a:cubicBezTo>
                    <a:pt x="212" y="500"/>
                    <a:pt x="205" y="273"/>
                    <a:pt x="182" y="182"/>
                  </a:cubicBezTo>
                  <a:cubicBezTo>
                    <a:pt x="159" y="91"/>
                    <a:pt x="69" y="30"/>
                    <a:pt x="46" y="0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69" name="Freeform 29"/>
            <p:cNvSpPr>
              <a:spLocks/>
            </p:cNvSpPr>
            <p:nvPr/>
          </p:nvSpPr>
          <p:spPr bwMode="auto">
            <a:xfrm rot="1871477" flipH="1">
              <a:off x="4422" y="482"/>
              <a:ext cx="241" cy="590"/>
            </a:xfrm>
            <a:custGeom>
              <a:avLst/>
              <a:gdLst>
                <a:gd name="T0" fmla="*/ 0 w 212"/>
                <a:gd name="T1" fmla="*/ 454 h 590"/>
                <a:gd name="T2" fmla="*/ 182 w 212"/>
                <a:gd name="T3" fmla="*/ 545 h 590"/>
                <a:gd name="T4" fmla="*/ 182 w 212"/>
                <a:gd name="T5" fmla="*/ 182 h 590"/>
                <a:gd name="T6" fmla="*/ 46 w 212"/>
                <a:gd name="T7" fmla="*/ 0 h 59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2"/>
                <a:gd name="T13" fmla="*/ 0 h 590"/>
                <a:gd name="T14" fmla="*/ 212 w 212"/>
                <a:gd name="T15" fmla="*/ 590 h 59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2" h="590">
                  <a:moveTo>
                    <a:pt x="0" y="454"/>
                  </a:moveTo>
                  <a:cubicBezTo>
                    <a:pt x="76" y="522"/>
                    <a:pt x="152" y="590"/>
                    <a:pt x="182" y="545"/>
                  </a:cubicBezTo>
                  <a:cubicBezTo>
                    <a:pt x="212" y="500"/>
                    <a:pt x="205" y="273"/>
                    <a:pt x="182" y="182"/>
                  </a:cubicBezTo>
                  <a:cubicBezTo>
                    <a:pt x="159" y="91"/>
                    <a:pt x="69" y="30"/>
                    <a:pt x="46" y="0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70" name="Freeform 30"/>
            <p:cNvSpPr>
              <a:spLocks/>
            </p:cNvSpPr>
            <p:nvPr/>
          </p:nvSpPr>
          <p:spPr bwMode="auto">
            <a:xfrm>
              <a:off x="2744" y="875"/>
              <a:ext cx="1043" cy="695"/>
            </a:xfrm>
            <a:custGeom>
              <a:avLst/>
              <a:gdLst>
                <a:gd name="T0" fmla="*/ 1043 w 1043"/>
                <a:gd name="T1" fmla="*/ 196 h 695"/>
                <a:gd name="T2" fmla="*/ 816 w 1043"/>
                <a:gd name="T3" fmla="*/ 60 h 695"/>
                <a:gd name="T4" fmla="*/ 454 w 1043"/>
                <a:gd name="T5" fmla="*/ 106 h 695"/>
                <a:gd name="T6" fmla="*/ 0 w 1043"/>
                <a:gd name="T7" fmla="*/ 695 h 69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43"/>
                <a:gd name="T13" fmla="*/ 0 h 695"/>
                <a:gd name="T14" fmla="*/ 1043 w 1043"/>
                <a:gd name="T15" fmla="*/ 695 h 69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43" h="695">
                  <a:moveTo>
                    <a:pt x="1043" y="196"/>
                  </a:moveTo>
                  <a:cubicBezTo>
                    <a:pt x="978" y="135"/>
                    <a:pt x="914" y="75"/>
                    <a:pt x="816" y="60"/>
                  </a:cubicBezTo>
                  <a:cubicBezTo>
                    <a:pt x="718" y="45"/>
                    <a:pt x="590" y="0"/>
                    <a:pt x="454" y="106"/>
                  </a:cubicBezTo>
                  <a:cubicBezTo>
                    <a:pt x="318" y="212"/>
                    <a:pt x="76" y="597"/>
                    <a:pt x="0" y="695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71" name="Line 32"/>
            <p:cNvSpPr>
              <a:spLocks noChangeShapeType="1"/>
            </p:cNvSpPr>
            <p:nvPr/>
          </p:nvSpPr>
          <p:spPr bwMode="auto">
            <a:xfrm>
              <a:off x="1882" y="1570"/>
              <a:ext cx="158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72" name="Line 33"/>
            <p:cNvSpPr>
              <a:spLocks noChangeShapeType="1"/>
            </p:cNvSpPr>
            <p:nvPr/>
          </p:nvSpPr>
          <p:spPr bwMode="auto">
            <a:xfrm>
              <a:off x="4740" y="1570"/>
              <a:ext cx="8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5173" name="Group 41"/>
            <p:cNvGrpSpPr>
              <a:grpSpLocks/>
            </p:cNvGrpSpPr>
            <p:nvPr/>
          </p:nvGrpSpPr>
          <p:grpSpPr bwMode="auto">
            <a:xfrm>
              <a:off x="2381" y="1525"/>
              <a:ext cx="367" cy="91"/>
              <a:chOff x="2154" y="1525"/>
              <a:chExt cx="367" cy="91"/>
            </a:xfrm>
          </p:grpSpPr>
          <p:sp>
            <p:nvSpPr>
              <p:cNvPr id="5183" name="Line 34"/>
              <p:cNvSpPr>
                <a:spLocks noChangeShapeType="1"/>
              </p:cNvSpPr>
              <p:nvPr/>
            </p:nvSpPr>
            <p:spPr bwMode="auto">
              <a:xfrm flipH="1">
                <a:off x="2154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4" name="Line 35"/>
              <p:cNvSpPr>
                <a:spLocks noChangeShapeType="1"/>
              </p:cNvSpPr>
              <p:nvPr/>
            </p:nvSpPr>
            <p:spPr bwMode="auto">
              <a:xfrm flipH="1">
                <a:off x="2200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5" name="Line 36"/>
              <p:cNvSpPr>
                <a:spLocks noChangeShapeType="1"/>
              </p:cNvSpPr>
              <p:nvPr/>
            </p:nvSpPr>
            <p:spPr bwMode="auto">
              <a:xfrm flipH="1">
                <a:off x="2246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6" name="Line 37"/>
              <p:cNvSpPr>
                <a:spLocks noChangeShapeType="1"/>
              </p:cNvSpPr>
              <p:nvPr/>
            </p:nvSpPr>
            <p:spPr bwMode="auto">
              <a:xfrm flipH="1">
                <a:off x="2292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7" name="Line 38"/>
              <p:cNvSpPr>
                <a:spLocks noChangeShapeType="1"/>
              </p:cNvSpPr>
              <p:nvPr/>
            </p:nvSpPr>
            <p:spPr bwMode="auto">
              <a:xfrm flipH="1">
                <a:off x="2338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8" name="Line 39"/>
              <p:cNvSpPr>
                <a:spLocks noChangeShapeType="1"/>
              </p:cNvSpPr>
              <p:nvPr/>
            </p:nvSpPr>
            <p:spPr bwMode="auto">
              <a:xfrm flipH="1">
                <a:off x="2384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9" name="Line 40"/>
              <p:cNvSpPr>
                <a:spLocks noChangeShapeType="1"/>
              </p:cNvSpPr>
              <p:nvPr/>
            </p:nvSpPr>
            <p:spPr bwMode="auto">
              <a:xfrm flipH="1">
                <a:off x="2430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74" name="Group 42"/>
            <p:cNvGrpSpPr>
              <a:grpSpLocks/>
            </p:cNvGrpSpPr>
            <p:nvPr/>
          </p:nvGrpSpPr>
          <p:grpSpPr bwMode="auto">
            <a:xfrm>
              <a:off x="5057" y="1525"/>
              <a:ext cx="367" cy="91"/>
              <a:chOff x="2154" y="1525"/>
              <a:chExt cx="367" cy="91"/>
            </a:xfrm>
          </p:grpSpPr>
          <p:sp>
            <p:nvSpPr>
              <p:cNvPr id="5176" name="Line 43"/>
              <p:cNvSpPr>
                <a:spLocks noChangeShapeType="1"/>
              </p:cNvSpPr>
              <p:nvPr/>
            </p:nvSpPr>
            <p:spPr bwMode="auto">
              <a:xfrm flipH="1">
                <a:off x="2154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77" name="Line 44"/>
              <p:cNvSpPr>
                <a:spLocks noChangeShapeType="1"/>
              </p:cNvSpPr>
              <p:nvPr/>
            </p:nvSpPr>
            <p:spPr bwMode="auto">
              <a:xfrm flipH="1">
                <a:off x="2200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78" name="Line 45"/>
              <p:cNvSpPr>
                <a:spLocks noChangeShapeType="1"/>
              </p:cNvSpPr>
              <p:nvPr/>
            </p:nvSpPr>
            <p:spPr bwMode="auto">
              <a:xfrm flipH="1">
                <a:off x="2246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79" name="Line 46"/>
              <p:cNvSpPr>
                <a:spLocks noChangeShapeType="1"/>
              </p:cNvSpPr>
              <p:nvPr/>
            </p:nvSpPr>
            <p:spPr bwMode="auto">
              <a:xfrm flipH="1">
                <a:off x="2292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0" name="Line 47"/>
              <p:cNvSpPr>
                <a:spLocks noChangeShapeType="1"/>
              </p:cNvSpPr>
              <p:nvPr/>
            </p:nvSpPr>
            <p:spPr bwMode="auto">
              <a:xfrm flipH="1">
                <a:off x="2338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1" name="Line 48"/>
              <p:cNvSpPr>
                <a:spLocks noChangeShapeType="1"/>
              </p:cNvSpPr>
              <p:nvPr/>
            </p:nvSpPr>
            <p:spPr bwMode="auto">
              <a:xfrm flipH="1">
                <a:off x="2384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2" name="Line 49"/>
              <p:cNvSpPr>
                <a:spLocks noChangeShapeType="1"/>
              </p:cNvSpPr>
              <p:nvPr/>
            </p:nvSpPr>
            <p:spPr bwMode="auto">
              <a:xfrm flipH="1">
                <a:off x="2430" y="1525"/>
                <a:ext cx="91" cy="9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5175" name="Freeform 50"/>
            <p:cNvSpPr>
              <a:spLocks/>
            </p:cNvSpPr>
            <p:nvPr/>
          </p:nvSpPr>
          <p:spPr bwMode="auto">
            <a:xfrm>
              <a:off x="4558" y="950"/>
              <a:ext cx="568" cy="703"/>
            </a:xfrm>
            <a:custGeom>
              <a:avLst/>
              <a:gdLst>
                <a:gd name="T0" fmla="*/ 0 w 568"/>
                <a:gd name="T1" fmla="*/ 167 h 703"/>
                <a:gd name="T2" fmla="*/ 363 w 568"/>
                <a:gd name="T3" fmla="*/ 76 h 703"/>
                <a:gd name="T4" fmla="*/ 545 w 568"/>
                <a:gd name="T5" fmla="*/ 620 h 703"/>
                <a:gd name="T6" fmla="*/ 499 w 568"/>
                <a:gd name="T7" fmla="*/ 575 h 70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68"/>
                <a:gd name="T13" fmla="*/ 0 h 703"/>
                <a:gd name="T14" fmla="*/ 568 w 568"/>
                <a:gd name="T15" fmla="*/ 703 h 70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68" h="703">
                  <a:moveTo>
                    <a:pt x="0" y="167"/>
                  </a:moveTo>
                  <a:cubicBezTo>
                    <a:pt x="136" y="83"/>
                    <a:pt x="272" y="0"/>
                    <a:pt x="363" y="76"/>
                  </a:cubicBezTo>
                  <a:cubicBezTo>
                    <a:pt x="454" y="152"/>
                    <a:pt x="522" y="537"/>
                    <a:pt x="545" y="620"/>
                  </a:cubicBezTo>
                  <a:cubicBezTo>
                    <a:pt x="568" y="703"/>
                    <a:pt x="533" y="639"/>
                    <a:pt x="499" y="575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6" name="Rectangle 52"/>
          <p:cNvSpPr>
            <a:spLocks noChangeArrowheads="1"/>
          </p:cNvSpPr>
          <p:nvPr/>
        </p:nvSpPr>
        <p:spPr bwMode="auto">
          <a:xfrm>
            <a:off x="6804025" y="2420938"/>
            <a:ext cx="215900" cy="1223962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7" name="AutoShape 54"/>
          <p:cNvSpPr>
            <a:spLocks/>
          </p:cNvSpPr>
          <p:nvPr/>
        </p:nvSpPr>
        <p:spPr bwMode="auto">
          <a:xfrm>
            <a:off x="4859338" y="650875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143750"/>
              <a:gd name="adj4" fmla="val 47074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1</a:t>
            </a:r>
          </a:p>
        </p:txBody>
      </p:sp>
      <p:sp>
        <p:nvSpPr>
          <p:cNvPr id="5128" name="Rectangle 55"/>
          <p:cNvSpPr>
            <a:spLocks noChangeArrowheads="1"/>
          </p:cNvSpPr>
          <p:nvPr/>
        </p:nvSpPr>
        <p:spPr bwMode="auto">
          <a:xfrm rot="1765648">
            <a:off x="6243638" y="2352675"/>
            <a:ext cx="647700" cy="71438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9" name="Oval 56"/>
          <p:cNvSpPr>
            <a:spLocks noChangeArrowheads="1"/>
          </p:cNvSpPr>
          <p:nvPr/>
        </p:nvSpPr>
        <p:spPr bwMode="auto">
          <a:xfrm>
            <a:off x="6804025" y="2492375"/>
            <a:ext cx="144463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Line 57"/>
          <p:cNvSpPr>
            <a:spLocks noChangeShapeType="1"/>
          </p:cNvSpPr>
          <p:nvPr/>
        </p:nvSpPr>
        <p:spPr bwMode="auto">
          <a:xfrm>
            <a:off x="6877050" y="2565400"/>
            <a:ext cx="0" cy="2879725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1" name="Oval 58"/>
          <p:cNvSpPr>
            <a:spLocks noChangeArrowheads="1"/>
          </p:cNvSpPr>
          <p:nvPr/>
        </p:nvSpPr>
        <p:spPr bwMode="auto">
          <a:xfrm>
            <a:off x="6300788" y="2205038"/>
            <a:ext cx="144462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2" name="Line 60"/>
          <p:cNvSpPr>
            <a:spLocks noChangeShapeType="1"/>
          </p:cNvSpPr>
          <p:nvPr/>
        </p:nvSpPr>
        <p:spPr bwMode="auto">
          <a:xfrm flipV="1">
            <a:off x="7092950" y="5229225"/>
            <a:ext cx="0" cy="5048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5133" name="AutoShape 61"/>
          <p:cNvSpPr>
            <a:spLocks/>
          </p:cNvSpPr>
          <p:nvPr/>
        </p:nvSpPr>
        <p:spPr bwMode="auto">
          <a:xfrm>
            <a:off x="4859338" y="1082675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121634"/>
              <a:gd name="adj4" fmla="val 2185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2</a:t>
            </a:r>
          </a:p>
        </p:txBody>
      </p:sp>
      <p:sp>
        <p:nvSpPr>
          <p:cNvPr id="5134" name="AutoShape 62"/>
          <p:cNvSpPr>
            <a:spLocks/>
          </p:cNvSpPr>
          <p:nvPr/>
        </p:nvSpPr>
        <p:spPr bwMode="auto">
          <a:xfrm>
            <a:off x="4859338" y="2522538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-183653"/>
              <a:gd name="adj4" fmla="val 35296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3</a:t>
            </a:r>
          </a:p>
        </p:txBody>
      </p:sp>
      <p:sp>
        <p:nvSpPr>
          <p:cNvPr id="5135" name="AutoShape 63"/>
          <p:cNvSpPr>
            <a:spLocks/>
          </p:cNvSpPr>
          <p:nvPr/>
        </p:nvSpPr>
        <p:spPr bwMode="auto">
          <a:xfrm>
            <a:off x="4859338" y="2954338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-161537"/>
              <a:gd name="adj4" fmla="val 42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4</a:t>
            </a:r>
          </a:p>
        </p:txBody>
      </p:sp>
      <p:sp>
        <p:nvSpPr>
          <p:cNvPr id="5136" name="AutoShape 64"/>
          <p:cNvSpPr>
            <a:spLocks/>
          </p:cNvSpPr>
          <p:nvPr/>
        </p:nvSpPr>
        <p:spPr bwMode="auto">
          <a:xfrm>
            <a:off x="7743825" y="2954338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-423079"/>
              <a:gd name="adj4" fmla="val -1185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5</a:t>
            </a:r>
          </a:p>
        </p:txBody>
      </p:sp>
      <p:sp>
        <p:nvSpPr>
          <p:cNvPr id="5137" name="Text Box 65"/>
          <p:cNvSpPr txBox="1">
            <a:spLocks noChangeArrowheads="1"/>
          </p:cNvSpPr>
          <p:nvPr/>
        </p:nvSpPr>
        <p:spPr bwMode="auto">
          <a:xfrm>
            <a:off x="4500563" y="3644900"/>
            <a:ext cx="19653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>
                <a:latin typeface="Arial" charset="0"/>
              </a:rPr>
              <a:t>Opalovací rohy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Arial" charset="0"/>
              </a:rPr>
              <a:t>Bronzový pásek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Arial" charset="0"/>
              </a:rPr>
              <a:t>Otočný izolátor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Arial" charset="0"/>
              </a:rPr>
              <a:t>Pákový převod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Arial" charset="0"/>
              </a:rPr>
              <a:t>Spínací kontakt</a:t>
            </a:r>
          </a:p>
        </p:txBody>
      </p:sp>
      <p:sp>
        <p:nvSpPr>
          <p:cNvPr id="5139" name="Text Box 67"/>
          <p:cNvSpPr txBox="1">
            <a:spLocks noChangeArrowheads="1"/>
          </p:cNvSpPr>
          <p:nvPr/>
        </p:nvSpPr>
        <p:spPr bwMode="auto">
          <a:xfrm>
            <a:off x="592138" y="1123950"/>
            <a:ext cx="405130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1" dirty="0" err="1"/>
              <a:t>Úsečník</a:t>
            </a:r>
            <a:r>
              <a:rPr lang="cs-CZ" sz="1800" b="1" dirty="0"/>
              <a:t> – vlastnosti</a:t>
            </a:r>
            <a:r>
              <a:rPr lang="cs-CZ" sz="1800" dirty="0"/>
              <a:t>:</a:t>
            </a:r>
          </a:p>
          <a:p>
            <a:pPr>
              <a:buFontTx/>
              <a:buChar char="•"/>
            </a:pPr>
            <a:r>
              <a:rPr lang="cs-CZ" dirty="0"/>
              <a:t>Spínají se současně všechny tři fáze</a:t>
            </a:r>
          </a:p>
          <a:p>
            <a:pPr>
              <a:buFontTx/>
              <a:buChar char="•"/>
            </a:pPr>
            <a:r>
              <a:rPr lang="cs-CZ" dirty="0"/>
              <a:t>Spínací úkony se provádějí ručně izolovaným táhlem</a:t>
            </a:r>
          </a:p>
          <a:p>
            <a:pPr>
              <a:buFontTx/>
              <a:buChar char="•"/>
            </a:pPr>
            <a:r>
              <a:rPr lang="cs-CZ" dirty="0"/>
              <a:t>Při vypínání vznikne oblouk, který se vyfoukne vzhůru působením ohřátého vzduchu a vlastním </a:t>
            </a:r>
            <a:r>
              <a:rPr lang="cs-CZ" dirty="0" err="1"/>
              <a:t>magn.polem</a:t>
            </a:r>
            <a:r>
              <a:rPr lang="cs-CZ" dirty="0"/>
              <a:t>.</a:t>
            </a:r>
          </a:p>
        </p:txBody>
      </p:sp>
      <p:sp>
        <p:nvSpPr>
          <p:cNvPr id="5140" name="Text Box 68"/>
          <p:cNvSpPr txBox="1">
            <a:spLocks noChangeArrowheads="1"/>
          </p:cNvSpPr>
          <p:nvPr/>
        </p:nvSpPr>
        <p:spPr bwMode="auto">
          <a:xfrm>
            <a:off x="592138" y="2800350"/>
            <a:ext cx="3908425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dirty="0" smtClean="0"/>
              <a:t>Spínače</a:t>
            </a:r>
            <a:r>
              <a:rPr lang="cs-CZ" dirty="0"/>
              <a:t>, schopné vypínat a zapínat proudy v rozsahu až do hodnoty jmenovitého vypínacího proudu</a:t>
            </a:r>
          </a:p>
          <a:p>
            <a:pPr>
              <a:buFontTx/>
              <a:buChar char="•"/>
            </a:pPr>
            <a:r>
              <a:rPr lang="cs-CZ" dirty="0"/>
              <a:t>V zapnutém stavu musí přenášet zkratové proudy bez poškození</a:t>
            </a:r>
          </a:p>
        </p:txBody>
      </p:sp>
      <p:sp>
        <p:nvSpPr>
          <p:cNvPr id="5141" name="Rectangle 69"/>
          <p:cNvSpPr>
            <a:spLocks noChangeArrowheads="1"/>
          </p:cNvSpPr>
          <p:nvPr/>
        </p:nvSpPr>
        <p:spPr bwMode="auto">
          <a:xfrm>
            <a:off x="755650" y="4652963"/>
            <a:ext cx="1655763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2" name="Rectangle 70"/>
          <p:cNvSpPr>
            <a:spLocks noChangeArrowheads="1"/>
          </p:cNvSpPr>
          <p:nvPr/>
        </p:nvSpPr>
        <p:spPr bwMode="auto">
          <a:xfrm>
            <a:off x="755650" y="4724400"/>
            <a:ext cx="1655763" cy="3603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3" name="Rectangle 71"/>
          <p:cNvSpPr>
            <a:spLocks noChangeArrowheads="1"/>
          </p:cNvSpPr>
          <p:nvPr/>
        </p:nvSpPr>
        <p:spPr bwMode="auto">
          <a:xfrm>
            <a:off x="1476375" y="4076700"/>
            <a:ext cx="142875" cy="17287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4" name="Rectangle 72"/>
          <p:cNvSpPr>
            <a:spLocks noChangeArrowheads="1"/>
          </p:cNvSpPr>
          <p:nvPr/>
        </p:nvSpPr>
        <p:spPr bwMode="auto">
          <a:xfrm>
            <a:off x="1476375" y="4797425"/>
            <a:ext cx="142875" cy="714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5" name="Rectangle 73"/>
          <p:cNvSpPr>
            <a:spLocks noChangeArrowheads="1"/>
          </p:cNvSpPr>
          <p:nvPr/>
        </p:nvSpPr>
        <p:spPr bwMode="auto">
          <a:xfrm>
            <a:off x="1476375" y="4941888"/>
            <a:ext cx="142875" cy="714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6" name="AutoShape 78"/>
          <p:cNvSpPr>
            <a:spLocks noChangeArrowheads="1"/>
          </p:cNvSpPr>
          <p:nvPr/>
        </p:nvSpPr>
        <p:spPr bwMode="auto">
          <a:xfrm>
            <a:off x="1535113" y="4835525"/>
            <a:ext cx="431800" cy="144463"/>
          </a:xfrm>
          <a:prstGeom prst="flowChartDecis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7" name="Rectangle 79"/>
          <p:cNvSpPr>
            <a:spLocks noChangeArrowheads="1"/>
          </p:cNvSpPr>
          <p:nvPr/>
        </p:nvSpPr>
        <p:spPr bwMode="auto">
          <a:xfrm rot="298746">
            <a:off x="2268538" y="4926013"/>
            <a:ext cx="1008062" cy="714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8" name="Rectangle 80"/>
          <p:cNvSpPr>
            <a:spLocks noChangeArrowheads="1"/>
          </p:cNvSpPr>
          <p:nvPr/>
        </p:nvSpPr>
        <p:spPr bwMode="auto">
          <a:xfrm rot="433838">
            <a:off x="3149600" y="4868863"/>
            <a:ext cx="215900" cy="792162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9" name="Rectangle 81"/>
          <p:cNvSpPr>
            <a:spLocks noChangeArrowheads="1"/>
          </p:cNvSpPr>
          <p:nvPr/>
        </p:nvSpPr>
        <p:spPr bwMode="auto">
          <a:xfrm>
            <a:off x="1908175" y="4868863"/>
            <a:ext cx="73025" cy="730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0" name="AutoShape 82"/>
          <p:cNvSpPr>
            <a:spLocks noChangeArrowheads="1"/>
          </p:cNvSpPr>
          <p:nvPr/>
        </p:nvSpPr>
        <p:spPr bwMode="auto">
          <a:xfrm rot="1797964" flipV="1">
            <a:off x="2051050" y="4329113"/>
            <a:ext cx="936625" cy="314325"/>
          </a:xfrm>
          <a:prstGeom prst="curvedUpArrow">
            <a:avLst>
              <a:gd name="adj1" fmla="val 18541"/>
              <a:gd name="adj2" fmla="val 78137"/>
              <a:gd name="adj3" fmla="val 33333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1" name="AutoShape 83"/>
          <p:cNvSpPr>
            <a:spLocks noChangeArrowheads="1"/>
          </p:cNvSpPr>
          <p:nvPr/>
        </p:nvSpPr>
        <p:spPr bwMode="auto">
          <a:xfrm>
            <a:off x="1979613" y="4797425"/>
            <a:ext cx="288925" cy="215900"/>
          </a:xfrm>
          <a:prstGeom prst="irregularSeal1">
            <a:avLst/>
          </a:prstGeom>
          <a:solidFill>
            <a:srgbClr val="F77F07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Line 85"/>
          <p:cNvSpPr>
            <a:spLocks noChangeShapeType="1"/>
          </p:cNvSpPr>
          <p:nvPr/>
        </p:nvSpPr>
        <p:spPr bwMode="auto">
          <a:xfrm>
            <a:off x="539750" y="4868863"/>
            <a:ext cx="576263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5153" name="AutoShape 86"/>
          <p:cNvSpPr>
            <a:spLocks/>
          </p:cNvSpPr>
          <p:nvPr/>
        </p:nvSpPr>
        <p:spPr bwMode="auto">
          <a:xfrm>
            <a:off x="3779838" y="4292600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239903"/>
              <a:gd name="adj4" fmla="val -12143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B</a:t>
            </a:r>
          </a:p>
        </p:txBody>
      </p:sp>
      <p:sp>
        <p:nvSpPr>
          <p:cNvPr id="5154" name="AutoShape 87"/>
          <p:cNvSpPr>
            <a:spLocks/>
          </p:cNvSpPr>
          <p:nvPr/>
        </p:nvSpPr>
        <p:spPr bwMode="auto">
          <a:xfrm>
            <a:off x="3779838" y="3860800"/>
            <a:ext cx="360362" cy="330200"/>
          </a:xfrm>
          <a:prstGeom prst="borderCallout1">
            <a:avLst>
              <a:gd name="adj1" fmla="val 34616"/>
              <a:gd name="adj2" fmla="val -21144"/>
              <a:gd name="adj3" fmla="val 313944"/>
              <a:gd name="adj4" fmla="val -54317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A</a:t>
            </a:r>
          </a:p>
        </p:txBody>
      </p:sp>
      <p:sp>
        <p:nvSpPr>
          <p:cNvPr id="5155" name="AutoShape 88"/>
          <p:cNvSpPr>
            <a:spLocks/>
          </p:cNvSpPr>
          <p:nvPr/>
        </p:nvSpPr>
        <p:spPr bwMode="auto">
          <a:xfrm>
            <a:off x="3779838" y="5229225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-116829"/>
              <a:gd name="adj4" fmla="val -7709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C</a:t>
            </a:r>
          </a:p>
        </p:txBody>
      </p:sp>
      <p:sp>
        <p:nvSpPr>
          <p:cNvPr id="5156" name="Line 89"/>
          <p:cNvSpPr>
            <a:spLocks noChangeShapeType="1"/>
          </p:cNvSpPr>
          <p:nvPr/>
        </p:nvSpPr>
        <p:spPr bwMode="auto">
          <a:xfrm flipV="1">
            <a:off x="1331913" y="4797425"/>
            <a:ext cx="503237" cy="71438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5157" name="Line 90"/>
          <p:cNvSpPr>
            <a:spLocks noChangeShapeType="1"/>
          </p:cNvSpPr>
          <p:nvPr/>
        </p:nvSpPr>
        <p:spPr bwMode="auto">
          <a:xfrm>
            <a:off x="1331913" y="4941888"/>
            <a:ext cx="503237" cy="71437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5158" name="Text Box 91"/>
          <p:cNvSpPr txBox="1">
            <a:spLocks noChangeArrowheads="1"/>
          </p:cNvSpPr>
          <p:nvPr/>
        </p:nvSpPr>
        <p:spPr bwMode="auto">
          <a:xfrm>
            <a:off x="4500563" y="5013325"/>
            <a:ext cx="1908175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lphaUcPeriod"/>
            </a:pPr>
            <a:r>
              <a:rPr lang="cs-CZ">
                <a:latin typeface="Arial" charset="0"/>
              </a:rPr>
              <a:t>Pevný kontakt</a:t>
            </a:r>
          </a:p>
          <a:p>
            <a:pPr marL="342900" indent="-342900">
              <a:buFontTx/>
              <a:buAutoNum type="alphaUcPeriod"/>
            </a:pPr>
            <a:r>
              <a:rPr lang="cs-CZ">
                <a:latin typeface="Arial" charset="0"/>
              </a:rPr>
              <a:t>Pohyblivý kontakt</a:t>
            </a:r>
          </a:p>
          <a:p>
            <a:pPr marL="342900" indent="-342900">
              <a:buFontTx/>
              <a:buAutoNum type="alphaUcPeriod"/>
            </a:pPr>
            <a:r>
              <a:rPr lang="cs-CZ">
                <a:latin typeface="Arial" charset="0"/>
              </a:rPr>
              <a:t>Tlakový vzduch</a:t>
            </a:r>
          </a:p>
        </p:txBody>
      </p:sp>
      <p:sp>
        <p:nvSpPr>
          <p:cNvPr id="5159" name="Text Box 92"/>
          <p:cNvSpPr txBox="1">
            <a:spLocks noChangeArrowheads="1"/>
          </p:cNvSpPr>
          <p:nvPr/>
        </p:nvSpPr>
        <p:spPr bwMode="auto">
          <a:xfrm>
            <a:off x="1187450" y="5949950"/>
            <a:ext cx="21240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Arial" charset="0"/>
              </a:rPr>
              <a:t>Zhášecí ústrojí odpínače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4470400" y="3594100"/>
            <a:ext cx="4470400" cy="13716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Popište jednotlivé části </a:t>
            </a:r>
            <a:r>
              <a:rPr lang="cs-CZ" sz="1600" dirty="0" err="1" smtClean="0">
                <a:solidFill>
                  <a:schemeClr val="tx1"/>
                </a:solidFill>
              </a:rPr>
              <a:t>úsečníku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Jak se liší odpínač od odpojovače?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9600" y="2501900"/>
            <a:ext cx="1098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Odpínače: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0" grpId="0"/>
      <p:bldP spid="7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808038" y="639763"/>
            <a:ext cx="404812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Výkonové vypínače </a:t>
            </a:r>
            <a:r>
              <a:rPr lang="cs-CZ" sz="2400" dirty="0" err="1">
                <a:latin typeface="Arial" charset="0"/>
              </a:rPr>
              <a:t>vn</a:t>
            </a:r>
            <a:r>
              <a:rPr lang="cs-CZ" sz="2400" dirty="0">
                <a:latin typeface="Arial" charset="0"/>
              </a:rPr>
              <a:t> a </a:t>
            </a:r>
            <a:r>
              <a:rPr lang="cs-CZ" sz="2400" dirty="0" err="1">
                <a:latin typeface="Arial" charset="0"/>
              </a:rPr>
              <a:t>vvn</a:t>
            </a:r>
            <a:endParaRPr lang="cs-CZ" sz="2400" dirty="0">
              <a:latin typeface="Arial" charset="0"/>
            </a:endParaRPr>
          </a:p>
        </p:txBody>
      </p:sp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735013" y="1290638"/>
            <a:ext cx="4494628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cs-CZ" sz="2000" b="1" i="1" dirty="0"/>
              <a:t>Rozdělení:</a:t>
            </a:r>
          </a:p>
          <a:p>
            <a:pPr marL="342900" indent="-342900">
              <a:buFontTx/>
              <a:buAutoNum type="alphaLcParenR"/>
            </a:pPr>
            <a:r>
              <a:rPr lang="cs-CZ" sz="1600" b="1" dirty="0"/>
              <a:t>Expanzní</a:t>
            </a:r>
          </a:p>
          <a:p>
            <a:pPr marL="342900" indent="-342900">
              <a:buFontTx/>
              <a:buAutoNum type="alphaLcParenR"/>
            </a:pPr>
            <a:r>
              <a:rPr lang="cs-CZ" sz="1600" b="1" dirty="0" err="1"/>
              <a:t>Máloolejové</a:t>
            </a:r>
            <a:endParaRPr lang="cs-CZ" sz="1600" b="1" dirty="0"/>
          </a:p>
          <a:p>
            <a:pPr marL="342900" indent="-342900">
              <a:buFontTx/>
              <a:buAutoNum type="alphaLcParenR"/>
            </a:pPr>
            <a:r>
              <a:rPr lang="cs-CZ" sz="1600" b="1" dirty="0"/>
              <a:t>Tlakovzdušné</a:t>
            </a:r>
          </a:p>
          <a:p>
            <a:pPr marL="342900" indent="-342900">
              <a:buFontTx/>
              <a:buAutoNum type="alphaLcParenR"/>
            </a:pPr>
            <a:r>
              <a:rPr lang="cs-CZ" sz="1600" b="1" dirty="0"/>
              <a:t>Plynotvorné (s tuhým hasivem)</a:t>
            </a:r>
          </a:p>
          <a:p>
            <a:pPr marL="342900" indent="-342900">
              <a:buFontTx/>
              <a:buAutoNum type="alphaLcParenR"/>
            </a:pPr>
            <a:r>
              <a:rPr lang="cs-CZ" sz="1600" b="1" dirty="0" err="1"/>
              <a:t>Tlakoplynové</a:t>
            </a:r>
            <a:r>
              <a:rPr lang="cs-CZ" sz="1600" b="1" dirty="0"/>
              <a:t> (s </a:t>
            </a:r>
            <a:r>
              <a:rPr lang="cs-CZ" sz="1600" b="1" dirty="0" err="1"/>
              <a:t>hexafluoridem</a:t>
            </a:r>
            <a:r>
              <a:rPr lang="cs-CZ" sz="1600" b="1" dirty="0"/>
              <a:t> sírovým, SF</a:t>
            </a:r>
            <a:r>
              <a:rPr lang="cs-CZ" sz="1600" b="1" baseline="-25000" dirty="0"/>
              <a:t>6</a:t>
            </a:r>
            <a:r>
              <a:rPr lang="cs-CZ" sz="1600" b="1" dirty="0"/>
              <a:t>)</a:t>
            </a:r>
          </a:p>
          <a:p>
            <a:pPr marL="342900" indent="-342900">
              <a:buFontTx/>
              <a:buAutoNum type="alphaLcParenR"/>
            </a:pPr>
            <a:r>
              <a:rPr lang="cs-CZ" sz="1600" b="1" dirty="0"/>
              <a:t>magnetické</a:t>
            </a:r>
          </a:p>
        </p:txBody>
      </p:sp>
      <p:grpSp>
        <p:nvGrpSpPr>
          <p:cNvPr id="6148" name="Group 27"/>
          <p:cNvGrpSpPr>
            <a:grpSpLocks/>
          </p:cNvGrpSpPr>
          <p:nvPr/>
        </p:nvGrpSpPr>
        <p:grpSpPr bwMode="auto">
          <a:xfrm>
            <a:off x="7451725" y="1341438"/>
            <a:ext cx="1008063" cy="3313112"/>
            <a:chOff x="3878" y="527"/>
            <a:chExt cx="635" cy="2087"/>
          </a:xfrm>
        </p:grpSpPr>
        <p:sp>
          <p:nvSpPr>
            <p:cNvPr id="6166" name="AutoShape 9"/>
            <p:cNvSpPr>
              <a:spLocks noChangeArrowheads="1"/>
            </p:cNvSpPr>
            <p:nvPr/>
          </p:nvSpPr>
          <p:spPr bwMode="auto">
            <a:xfrm>
              <a:off x="3878" y="754"/>
              <a:ext cx="635" cy="1497"/>
            </a:xfrm>
            <a:prstGeom prst="flowChartPredefined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7" name="Rectangle 26"/>
            <p:cNvSpPr>
              <a:spLocks noChangeArrowheads="1"/>
            </p:cNvSpPr>
            <p:nvPr/>
          </p:nvSpPr>
          <p:spPr bwMode="auto">
            <a:xfrm>
              <a:off x="3969" y="1298"/>
              <a:ext cx="453" cy="72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6168" name="Group 14"/>
            <p:cNvGrpSpPr>
              <a:grpSpLocks/>
            </p:cNvGrpSpPr>
            <p:nvPr/>
          </p:nvGrpSpPr>
          <p:grpSpPr bwMode="auto">
            <a:xfrm>
              <a:off x="3969" y="1026"/>
              <a:ext cx="454" cy="136"/>
              <a:chOff x="2789" y="2659"/>
              <a:chExt cx="590" cy="227"/>
            </a:xfrm>
          </p:grpSpPr>
          <p:sp>
            <p:nvSpPr>
              <p:cNvPr id="6183" name="Oval 10"/>
              <p:cNvSpPr>
                <a:spLocks noChangeArrowheads="1"/>
              </p:cNvSpPr>
              <p:nvPr/>
            </p:nvSpPr>
            <p:spPr bwMode="auto">
              <a:xfrm>
                <a:off x="2789" y="2659"/>
                <a:ext cx="136" cy="227"/>
              </a:xfrm>
              <a:prstGeom prst="ellipse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84" name="Oval 11"/>
              <p:cNvSpPr>
                <a:spLocks noChangeArrowheads="1"/>
              </p:cNvSpPr>
              <p:nvPr/>
            </p:nvSpPr>
            <p:spPr bwMode="auto">
              <a:xfrm>
                <a:off x="3243" y="2659"/>
                <a:ext cx="136" cy="227"/>
              </a:xfrm>
              <a:prstGeom prst="ellipse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85" name="Line 12"/>
              <p:cNvSpPr>
                <a:spLocks noChangeShapeType="1"/>
              </p:cNvSpPr>
              <p:nvPr/>
            </p:nvSpPr>
            <p:spPr bwMode="auto">
              <a:xfrm>
                <a:off x="2880" y="2659"/>
                <a:ext cx="40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86" name="Line 13"/>
              <p:cNvSpPr>
                <a:spLocks noChangeShapeType="1"/>
              </p:cNvSpPr>
              <p:nvPr/>
            </p:nvSpPr>
            <p:spPr bwMode="auto">
              <a:xfrm>
                <a:off x="2880" y="2886"/>
                <a:ext cx="40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69" name="Group 18"/>
            <p:cNvGrpSpPr>
              <a:grpSpLocks/>
            </p:cNvGrpSpPr>
            <p:nvPr/>
          </p:nvGrpSpPr>
          <p:grpSpPr bwMode="auto">
            <a:xfrm>
              <a:off x="3969" y="1389"/>
              <a:ext cx="454" cy="181"/>
              <a:chOff x="3969" y="1389"/>
              <a:chExt cx="454" cy="181"/>
            </a:xfrm>
          </p:grpSpPr>
          <p:sp>
            <p:nvSpPr>
              <p:cNvPr id="6180" name="Rectangle 15"/>
              <p:cNvSpPr>
                <a:spLocks noChangeArrowheads="1"/>
              </p:cNvSpPr>
              <p:nvPr/>
            </p:nvSpPr>
            <p:spPr bwMode="auto">
              <a:xfrm>
                <a:off x="3969" y="1389"/>
                <a:ext cx="454" cy="181"/>
              </a:xfrm>
              <a:prstGeom prst="rect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81" name="Rectangle 16"/>
              <p:cNvSpPr>
                <a:spLocks noChangeArrowheads="1"/>
              </p:cNvSpPr>
              <p:nvPr/>
            </p:nvSpPr>
            <p:spPr bwMode="auto">
              <a:xfrm>
                <a:off x="4014" y="1434"/>
                <a:ext cx="91" cy="91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82" name="Rectangle 17"/>
              <p:cNvSpPr>
                <a:spLocks noChangeArrowheads="1"/>
              </p:cNvSpPr>
              <p:nvPr/>
            </p:nvSpPr>
            <p:spPr bwMode="auto">
              <a:xfrm>
                <a:off x="4286" y="1434"/>
                <a:ext cx="91" cy="91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70" name="Group 19"/>
            <p:cNvGrpSpPr>
              <a:grpSpLocks/>
            </p:cNvGrpSpPr>
            <p:nvPr/>
          </p:nvGrpSpPr>
          <p:grpSpPr bwMode="auto">
            <a:xfrm>
              <a:off x="3969" y="1570"/>
              <a:ext cx="454" cy="181"/>
              <a:chOff x="3969" y="1389"/>
              <a:chExt cx="454" cy="181"/>
            </a:xfrm>
          </p:grpSpPr>
          <p:sp>
            <p:nvSpPr>
              <p:cNvPr id="6177" name="Rectangle 20"/>
              <p:cNvSpPr>
                <a:spLocks noChangeArrowheads="1"/>
              </p:cNvSpPr>
              <p:nvPr/>
            </p:nvSpPr>
            <p:spPr bwMode="auto">
              <a:xfrm>
                <a:off x="3969" y="1389"/>
                <a:ext cx="454" cy="181"/>
              </a:xfrm>
              <a:prstGeom prst="rect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78" name="Rectangle 21"/>
              <p:cNvSpPr>
                <a:spLocks noChangeArrowheads="1"/>
              </p:cNvSpPr>
              <p:nvPr/>
            </p:nvSpPr>
            <p:spPr bwMode="auto">
              <a:xfrm>
                <a:off x="4014" y="1434"/>
                <a:ext cx="91" cy="91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79" name="Rectangle 22"/>
              <p:cNvSpPr>
                <a:spLocks noChangeArrowheads="1"/>
              </p:cNvSpPr>
              <p:nvPr/>
            </p:nvSpPr>
            <p:spPr bwMode="auto">
              <a:xfrm>
                <a:off x="4286" y="1434"/>
                <a:ext cx="91" cy="91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6171" name="AutoShape 8"/>
            <p:cNvSpPr>
              <a:spLocks noChangeArrowheads="1"/>
            </p:cNvSpPr>
            <p:nvPr/>
          </p:nvSpPr>
          <p:spPr bwMode="auto">
            <a:xfrm>
              <a:off x="4059" y="1434"/>
              <a:ext cx="273" cy="681"/>
            </a:xfrm>
            <a:prstGeom prst="irregularSeal1">
              <a:avLst/>
            </a:prstGeom>
            <a:solidFill>
              <a:srgbClr val="F77F07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2" name="Rectangle 23"/>
            <p:cNvSpPr>
              <a:spLocks noChangeArrowheads="1"/>
            </p:cNvSpPr>
            <p:nvPr/>
          </p:nvSpPr>
          <p:spPr bwMode="auto">
            <a:xfrm>
              <a:off x="4014" y="2024"/>
              <a:ext cx="363" cy="22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3" name="Rectangle 24"/>
            <p:cNvSpPr>
              <a:spLocks noChangeArrowheads="1"/>
            </p:cNvSpPr>
            <p:nvPr/>
          </p:nvSpPr>
          <p:spPr bwMode="auto">
            <a:xfrm>
              <a:off x="4105" y="2251"/>
              <a:ext cx="182" cy="31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4" name="Rectangle 25"/>
            <p:cNvSpPr>
              <a:spLocks noChangeArrowheads="1"/>
            </p:cNvSpPr>
            <p:nvPr/>
          </p:nvSpPr>
          <p:spPr bwMode="auto">
            <a:xfrm>
              <a:off x="3969" y="845"/>
              <a:ext cx="453" cy="182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5" name="Rectangle 6"/>
            <p:cNvSpPr>
              <a:spLocks noChangeArrowheads="1"/>
            </p:cNvSpPr>
            <p:nvPr/>
          </p:nvSpPr>
          <p:spPr bwMode="auto">
            <a:xfrm>
              <a:off x="4105" y="709"/>
              <a:ext cx="181" cy="952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6" name="Line 7"/>
            <p:cNvSpPr>
              <a:spLocks noChangeShapeType="1"/>
            </p:cNvSpPr>
            <p:nvPr/>
          </p:nvSpPr>
          <p:spPr bwMode="auto">
            <a:xfrm>
              <a:off x="4195" y="527"/>
              <a:ext cx="0" cy="20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Dot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49" name="Text Box 28"/>
          <p:cNvSpPr txBox="1">
            <a:spLocks noChangeArrowheads="1"/>
          </p:cNvSpPr>
          <p:nvPr/>
        </p:nvSpPr>
        <p:spPr bwMode="auto">
          <a:xfrm>
            <a:off x="5435600" y="836613"/>
            <a:ext cx="3421063" cy="3048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Arial" charset="0"/>
              </a:rPr>
              <a:t>Zhášecí komora expanzního vypínače:</a:t>
            </a:r>
          </a:p>
        </p:txBody>
      </p:sp>
      <p:sp>
        <p:nvSpPr>
          <p:cNvPr id="6150" name="AutoShape 29"/>
          <p:cNvSpPr>
            <a:spLocks/>
          </p:cNvSpPr>
          <p:nvPr/>
        </p:nvSpPr>
        <p:spPr bwMode="auto">
          <a:xfrm>
            <a:off x="6443663" y="1298575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165384"/>
              <a:gd name="adj4" fmla="val 53240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1</a:t>
            </a:r>
          </a:p>
        </p:txBody>
      </p:sp>
      <p:sp>
        <p:nvSpPr>
          <p:cNvPr id="6151" name="AutoShape 30"/>
          <p:cNvSpPr>
            <a:spLocks/>
          </p:cNvSpPr>
          <p:nvPr/>
        </p:nvSpPr>
        <p:spPr bwMode="auto">
          <a:xfrm>
            <a:off x="6443663" y="1730375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99037"/>
              <a:gd name="adj4" fmla="val 3715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2</a:t>
            </a:r>
          </a:p>
        </p:txBody>
      </p:sp>
      <p:sp>
        <p:nvSpPr>
          <p:cNvPr id="6152" name="AutoShape 31"/>
          <p:cNvSpPr>
            <a:spLocks/>
          </p:cNvSpPr>
          <p:nvPr/>
        </p:nvSpPr>
        <p:spPr bwMode="auto">
          <a:xfrm>
            <a:off x="6443663" y="2162175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34616"/>
              <a:gd name="adj4" fmla="val 43072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3</a:t>
            </a:r>
          </a:p>
        </p:txBody>
      </p:sp>
      <p:sp>
        <p:nvSpPr>
          <p:cNvPr id="6153" name="AutoShape 32"/>
          <p:cNvSpPr>
            <a:spLocks/>
          </p:cNvSpPr>
          <p:nvPr/>
        </p:nvSpPr>
        <p:spPr bwMode="auto">
          <a:xfrm>
            <a:off x="6443663" y="2593975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83653"/>
              <a:gd name="adj4" fmla="val 42178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4</a:t>
            </a:r>
          </a:p>
        </p:txBody>
      </p:sp>
      <p:sp>
        <p:nvSpPr>
          <p:cNvPr id="6154" name="AutoShape 33"/>
          <p:cNvSpPr>
            <a:spLocks/>
          </p:cNvSpPr>
          <p:nvPr/>
        </p:nvSpPr>
        <p:spPr bwMode="auto">
          <a:xfrm>
            <a:off x="6443663" y="3027363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163944"/>
              <a:gd name="adj4" fmla="val 4754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5</a:t>
            </a:r>
          </a:p>
        </p:txBody>
      </p:sp>
      <p:sp>
        <p:nvSpPr>
          <p:cNvPr id="6155" name="AutoShape 34"/>
          <p:cNvSpPr>
            <a:spLocks/>
          </p:cNvSpPr>
          <p:nvPr/>
        </p:nvSpPr>
        <p:spPr bwMode="auto">
          <a:xfrm>
            <a:off x="6443663" y="3459163"/>
            <a:ext cx="284162" cy="330200"/>
          </a:xfrm>
          <a:prstGeom prst="borderCallout1">
            <a:avLst>
              <a:gd name="adj1" fmla="val 34616"/>
              <a:gd name="adj2" fmla="val 126815"/>
              <a:gd name="adj3" fmla="val 143750"/>
              <a:gd name="adj4" fmla="val 4564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800">
                <a:latin typeface="Arial" charset="0"/>
              </a:rPr>
              <a:t>6</a:t>
            </a:r>
          </a:p>
        </p:txBody>
      </p:sp>
      <p:sp>
        <p:nvSpPr>
          <p:cNvPr id="6156" name="Text Box 35"/>
          <p:cNvSpPr txBox="1">
            <a:spLocks noChangeArrowheads="1"/>
          </p:cNvSpPr>
          <p:nvPr/>
        </p:nvSpPr>
        <p:spPr bwMode="auto">
          <a:xfrm>
            <a:off x="5148263" y="4365625"/>
            <a:ext cx="35464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>
                <a:latin typeface="Arial" charset="0"/>
              </a:rPr>
              <a:t>Spínací roubík</a:t>
            </a:r>
          </a:p>
          <a:p>
            <a:pPr marL="342900" indent="-342900">
              <a:buFontTx/>
              <a:buAutoNum type="arabicPeriod"/>
            </a:pPr>
            <a:r>
              <a:rPr lang="cs-CZ" dirty="0">
                <a:latin typeface="Arial" charset="0"/>
              </a:rPr>
              <a:t>Izolační válec</a:t>
            </a:r>
          </a:p>
          <a:p>
            <a:pPr marL="342900" indent="-342900">
              <a:buFontTx/>
              <a:buAutoNum type="arabicPeriod"/>
            </a:pPr>
            <a:r>
              <a:rPr lang="cs-CZ" dirty="0">
                <a:latin typeface="Arial" charset="0"/>
              </a:rPr>
              <a:t>Pryžový kroužek</a:t>
            </a:r>
          </a:p>
          <a:p>
            <a:pPr marL="342900" indent="-342900">
              <a:buFontTx/>
              <a:buAutoNum type="arabicPeriod"/>
            </a:pPr>
            <a:r>
              <a:rPr lang="cs-CZ" dirty="0">
                <a:latin typeface="Arial" charset="0"/>
              </a:rPr>
              <a:t>Vložky komory</a:t>
            </a:r>
          </a:p>
          <a:p>
            <a:pPr marL="342900" indent="-342900">
              <a:buFontTx/>
              <a:buAutoNum type="arabicPeriod"/>
            </a:pPr>
            <a:r>
              <a:rPr lang="cs-CZ" dirty="0" err="1">
                <a:latin typeface="Arial" charset="0"/>
              </a:rPr>
              <a:t>Expanzín</a:t>
            </a:r>
            <a:r>
              <a:rPr lang="cs-CZ" dirty="0">
                <a:latin typeface="Arial" charset="0"/>
              </a:rPr>
              <a:t> (destilovaná voda + přísady)</a:t>
            </a:r>
          </a:p>
          <a:p>
            <a:pPr marL="342900" indent="-342900">
              <a:buFontTx/>
              <a:buAutoNum type="arabicPeriod"/>
            </a:pPr>
            <a:r>
              <a:rPr lang="cs-CZ" dirty="0">
                <a:latin typeface="Arial" charset="0"/>
              </a:rPr>
              <a:t>Pevný růžicový kontakt</a:t>
            </a:r>
          </a:p>
        </p:txBody>
      </p:sp>
      <p:sp>
        <p:nvSpPr>
          <p:cNvPr id="6157" name="Rectangle 36"/>
          <p:cNvSpPr>
            <a:spLocks noChangeArrowheads="1"/>
          </p:cNvSpPr>
          <p:nvPr/>
        </p:nvSpPr>
        <p:spPr bwMode="auto">
          <a:xfrm>
            <a:off x="7667625" y="2349500"/>
            <a:ext cx="71438" cy="35877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8" name="Rectangle 37"/>
          <p:cNvSpPr>
            <a:spLocks noChangeArrowheads="1"/>
          </p:cNvSpPr>
          <p:nvPr/>
        </p:nvSpPr>
        <p:spPr bwMode="auto">
          <a:xfrm>
            <a:off x="8172450" y="2349500"/>
            <a:ext cx="71438" cy="35877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9" name="Line 38"/>
          <p:cNvSpPr>
            <a:spLocks noChangeShapeType="1"/>
          </p:cNvSpPr>
          <p:nvPr/>
        </p:nvSpPr>
        <p:spPr bwMode="auto">
          <a:xfrm flipV="1">
            <a:off x="7956550" y="1341438"/>
            <a:ext cx="0" cy="35877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60" name="Text Box 39"/>
          <p:cNvSpPr txBox="1">
            <a:spLocks noChangeArrowheads="1"/>
          </p:cNvSpPr>
          <p:nvPr/>
        </p:nvSpPr>
        <p:spPr bwMode="auto">
          <a:xfrm>
            <a:off x="735013" y="3140075"/>
            <a:ext cx="419735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Mají schopnost vypínat nebo zapínat všechny provozní proudy, tj. i proudy zkratové. Mají spoušť, která při zkratu samočinně obvod rozpojí.</a:t>
            </a:r>
          </a:p>
        </p:txBody>
      </p:sp>
      <p:sp>
        <p:nvSpPr>
          <p:cNvPr id="6161" name="Text Box 41"/>
          <p:cNvSpPr txBox="1">
            <a:spLocks noChangeArrowheads="1"/>
          </p:cNvSpPr>
          <p:nvPr/>
        </p:nvSpPr>
        <p:spPr bwMode="auto">
          <a:xfrm>
            <a:off x="787400" y="4024313"/>
            <a:ext cx="42291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/>
              <a:t>Expanzní vypínače</a:t>
            </a:r>
            <a:r>
              <a:rPr lang="cs-CZ" sz="1600" dirty="0"/>
              <a:t>:</a:t>
            </a:r>
          </a:p>
          <a:p>
            <a:pPr>
              <a:buFontTx/>
              <a:buChar char="•"/>
            </a:pPr>
            <a:r>
              <a:rPr lang="cs-CZ" sz="1600" dirty="0"/>
              <a:t>Zhášejí oblouk v pružné komoře odpařováním </a:t>
            </a:r>
            <a:r>
              <a:rPr lang="cs-CZ" sz="1600" dirty="0" err="1"/>
              <a:t>expanzínu</a:t>
            </a:r>
            <a:r>
              <a:rPr lang="cs-CZ" sz="1600" dirty="0"/>
              <a:t>. Protože je zhášecí komora těsně uzavřena, vznikne při hoření oblouku přetlak plynů</a:t>
            </a:r>
          </a:p>
          <a:p>
            <a:pPr>
              <a:buFontTx/>
              <a:buChar char="•"/>
            </a:pPr>
            <a:r>
              <a:rPr lang="cs-CZ" sz="1600" dirty="0"/>
              <a:t>Pružný kroužek se stlačí a nadzvednou se vložky expanzní komory</a:t>
            </a:r>
          </a:p>
          <a:p>
            <a:pPr>
              <a:buFontTx/>
              <a:buChar char="•"/>
            </a:pPr>
            <a:r>
              <a:rPr lang="cs-CZ" sz="1600" dirty="0"/>
              <a:t>Vyfoukne se pára, která prudce expanduje a ochladí oblouk</a:t>
            </a:r>
          </a:p>
        </p:txBody>
      </p:sp>
      <p:sp>
        <p:nvSpPr>
          <p:cNvPr id="6162" name="Rectangle 42"/>
          <p:cNvSpPr>
            <a:spLocks noChangeArrowheads="1"/>
          </p:cNvSpPr>
          <p:nvPr/>
        </p:nvSpPr>
        <p:spPr bwMode="auto">
          <a:xfrm>
            <a:off x="7667625" y="3284538"/>
            <a:ext cx="73025" cy="431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3" name="Rectangle 43"/>
          <p:cNvSpPr>
            <a:spLocks noChangeArrowheads="1"/>
          </p:cNvSpPr>
          <p:nvPr/>
        </p:nvSpPr>
        <p:spPr bwMode="auto">
          <a:xfrm>
            <a:off x="8172450" y="3284538"/>
            <a:ext cx="73025" cy="4318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4" name="Rectangle 44"/>
          <p:cNvSpPr>
            <a:spLocks noChangeArrowheads="1"/>
          </p:cNvSpPr>
          <p:nvPr/>
        </p:nvSpPr>
        <p:spPr bwMode="auto">
          <a:xfrm>
            <a:off x="7524750" y="3716338"/>
            <a:ext cx="144463" cy="7143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5" name="Rectangle 45"/>
          <p:cNvSpPr>
            <a:spLocks noChangeArrowheads="1"/>
          </p:cNvSpPr>
          <p:nvPr/>
        </p:nvSpPr>
        <p:spPr bwMode="auto">
          <a:xfrm>
            <a:off x="8243888" y="3716338"/>
            <a:ext cx="144462" cy="7143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6100" y="1270000"/>
            <a:ext cx="5448300" cy="26543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Do pracovních listů napište základní rozdělení nejčastěji používaných </a:t>
            </a:r>
            <a:r>
              <a:rPr lang="cs-CZ" sz="1600" b="1" dirty="0" smtClean="0">
                <a:solidFill>
                  <a:schemeClr val="tx1"/>
                </a:solidFill>
              </a:rPr>
              <a:t>výkonových vypínačů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Popište části expanzního vypínače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Nakreslete schematickou značku odpojovače, odpínače a výkonového vypínače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6" grpId="0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50"/>
          <p:cNvSpPr>
            <a:spLocks noChangeArrowheads="1"/>
          </p:cNvSpPr>
          <p:nvPr/>
        </p:nvSpPr>
        <p:spPr bwMode="auto">
          <a:xfrm>
            <a:off x="6588125" y="1628775"/>
            <a:ext cx="1295400" cy="2736850"/>
          </a:xfrm>
          <a:prstGeom prst="flowChartPredefined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AutoShape 5"/>
          <p:cNvSpPr>
            <a:spLocks noChangeArrowheads="1"/>
          </p:cNvSpPr>
          <p:nvPr/>
        </p:nvSpPr>
        <p:spPr bwMode="auto">
          <a:xfrm>
            <a:off x="755650" y="1412875"/>
            <a:ext cx="1295400" cy="2736850"/>
          </a:xfrm>
          <a:prstGeom prst="flowChartPredefined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2" name="Rectangle 27"/>
          <p:cNvSpPr>
            <a:spLocks noChangeArrowheads="1"/>
          </p:cNvSpPr>
          <p:nvPr/>
        </p:nvSpPr>
        <p:spPr bwMode="auto">
          <a:xfrm>
            <a:off x="900113" y="1628775"/>
            <a:ext cx="1008062" cy="252095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AutoShape 14"/>
          <p:cNvSpPr>
            <a:spLocks noChangeArrowheads="1"/>
          </p:cNvSpPr>
          <p:nvPr/>
        </p:nvSpPr>
        <p:spPr bwMode="auto">
          <a:xfrm>
            <a:off x="1547813" y="2205038"/>
            <a:ext cx="144462" cy="287337"/>
          </a:xfrm>
          <a:prstGeom prst="flowChartOnlineStorage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Text Box 4"/>
          <p:cNvSpPr txBox="1">
            <a:spLocks noChangeArrowheads="1"/>
          </p:cNvSpPr>
          <p:nvPr/>
        </p:nvSpPr>
        <p:spPr bwMode="auto">
          <a:xfrm>
            <a:off x="808038" y="639763"/>
            <a:ext cx="3203575" cy="457200"/>
          </a:xfrm>
          <a:prstGeom prst="rect">
            <a:avLst/>
          </a:prstGeom>
          <a:solidFill>
            <a:srgbClr val="FFC00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 err="1">
                <a:latin typeface="Arial" charset="0"/>
              </a:rPr>
              <a:t>Máloolejové</a:t>
            </a:r>
            <a:r>
              <a:rPr lang="cs-CZ" sz="2400" dirty="0">
                <a:latin typeface="Arial" charset="0"/>
              </a:rPr>
              <a:t> vypínače:</a:t>
            </a:r>
          </a:p>
        </p:txBody>
      </p:sp>
      <p:sp>
        <p:nvSpPr>
          <p:cNvPr id="7175" name="Rectangle 6"/>
          <p:cNvSpPr>
            <a:spLocks noChangeArrowheads="1"/>
          </p:cNvSpPr>
          <p:nvPr/>
        </p:nvSpPr>
        <p:spPr bwMode="auto">
          <a:xfrm>
            <a:off x="1187450" y="1916113"/>
            <a:ext cx="720725" cy="21748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AutoShape 13"/>
          <p:cNvSpPr>
            <a:spLocks noChangeArrowheads="1"/>
          </p:cNvSpPr>
          <p:nvPr/>
        </p:nvSpPr>
        <p:spPr bwMode="auto">
          <a:xfrm rot="-5400000">
            <a:off x="539750" y="3644901"/>
            <a:ext cx="1800225" cy="215900"/>
          </a:xfrm>
          <a:prstGeom prst="flowChartDelay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7" name="AutoShape 15"/>
          <p:cNvSpPr>
            <a:spLocks noChangeArrowheads="1"/>
          </p:cNvSpPr>
          <p:nvPr/>
        </p:nvSpPr>
        <p:spPr bwMode="auto">
          <a:xfrm flipH="1">
            <a:off x="1187450" y="2205038"/>
            <a:ext cx="144463" cy="288925"/>
          </a:xfrm>
          <a:prstGeom prst="flowChartOnlineStorage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7178" name="Group 11"/>
          <p:cNvGrpSpPr>
            <a:grpSpLocks/>
          </p:cNvGrpSpPr>
          <p:nvPr/>
        </p:nvGrpSpPr>
        <p:grpSpPr bwMode="auto">
          <a:xfrm>
            <a:off x="1187450" y="2133600"/>
            <a:ext cx="504825" cy="431800"/>
            <a:chOff x="748" y="1344"/>
            <a:chExt cx="318" cy="272"/>
          </a:xfrm>
        </p:grpSpPr>
        <p:sp>
          <p:nvSpPr>
            <p:cNvPr id="7256" name="Rectangle 7"/>
            <p:cNvSpPr>
              <a:spLocks noChangeArrowheads="1"/>
            </p:cNvSpPr>
            <p:nvPr/>
          </p:nvSpPr>
          <p:spPr bwMode="auto">
            <a:xfrm>
              <a:off x="748" y="1344"/>
              <a:ext cx="45" cy="22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7" name="Rectangle 8"/>
            <p:cNvSpPr>
              <a:spLocks noChangeArrowheads="1"/>
            </p:cNvSpPr>
            <p:nvPr/>
          </p:nvSpPr>
          <p:spPr bwMode="auto">
            <a:xfrm>
              <a:off x="1020" y="1344"/>
              <a:ext cx="45" cy="22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8" name="Rectangle 9"/>
            <p:cNvSpPr>
              <a:spLocks noChangeArrowheads="1"/>
            </p:cNvSpPr>
            <p:nvPr/>
          </p:nvSpPr>
          <p:spPr bwMode="auto">
            <a:xfrm>
              <a:off x="748" y="1570"/>
              <a:ext cx="91" cy="4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9" name="Rectangle 10"/>
            <p:cNvSpPr>
              <a:spLocks noChangeArrowheads="1"/>
            </p:cNvSpPr>
            <p:nvPr/>
          </p:nvSpPr>
          <p:spPr bwMode="auto">
            <a:xfrm>
              <a:off x="975" y="1570"/>
              <a:ext cx="91" cy="4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179" name="Group 18"/>
          <p:cNvGrpSpPr>
            <a:grpSpLocks/>
          </p:cNvGrpSpPr>
          <p:nvPr/>
        </p:nvGrpSpPr>
        <p:grpSpPr bwMode="auto">
          <a:xfrm>
            <a:off x="1042988" y="1916113"/>
            <a:ext cx="215900" cy="792162"/>
            <a:chOff x="657" y="1207"/>
            <a:chExt cx="136" cy="499"/>
          </a:xfrm>
        </p:grpSpPr>
        <p:sp>
          <p:nvSpPr>
            <p:cNvPr id="7254" name="Rectangle 16"/>
            <p:cNvSpPr>
              <a:spLocks noChangeArrowheads="1"/>
            </p:cNvSpPr>
            <p:nvPr/>
          </p:nvSpPr>
          <p:spPr bwMode="auto">
            <a:xfrm>
              <a:off x="657" y="1207"/>
              <a:ext cx="91" cy="49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5" name="Rectangle 17"/>
            <p:cNvSpPr>
              <a:spLocks noChangeArrowheads="1"/>
            </p:cNvSpPr>
            <p:nvPr/>
          </p:nvSpPr>
          <p:spPr bwMode="auto">
            <a:xfrm>
              <a:off x="748" y="1616"/>
              <a:ext cx="45" cy="9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180" name="Line 19"/>
          <p:cNvSpPr>
            <a:spLocks noChangeShapeType="1"/>
          </p:cNvSpPr>
          <p:nvPr/>
        </p:nvSpPr>
        <p:spPr bwMode="auto">
          <a:xfrm>
            <a:off x="1441450" y="1196975"/>
            <a:ext cx="0" cy="403225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1" name="Rectangle 20"/>
          <p:cNvSpPr>
            <a:spLocks noChangeArrowheads="1"/>
          </p:cNvSpPr>
          <p:nvPr/>
        </p:nvSpPr>
        <p:spPr bwMode="auto">
          <a:xfrm>
            <a:off x="1042988" y="2924175"/>
            <a:ext cx="215900" cy="1444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2" name="Rectangle 21"/>
          <p:cNvSpPr>
            <a:spLocks noChangeArrowheads="1"/>
          </p:cNvSpPr>
          <p:nvPr/>
        </p:nvSpPr>
        <p:spPr bwMode="auto">
          <a:xfrm>
            <a:off x="1619250" y="2924175"/>
            <a:ext cx="215900" cy="1444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3" name="Rectangle 22"/>
          <p:cNvSpPr>
            <a:spLocks noChangeArrowheads="1"/>
          </p:cNvSpPr>
          <p:nvPr/>
        </p:nvSpPr>
        <p:spPr bwMode="auto">
          <a:xfrm>
            <a:off x="1042988" y="3213100"/>
            <a:ext cx="215900" cy="1444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4" name="Rectangle 23"/>
          <p:cNvSpPr>
            <a:spLocks noChangeArrowheads="1"/>
          </p:cNvSpPr>
          <p:nvPr/>
        </p:nvSpPr>
        <p:spPr bwMode="auto">
          <a:xfrm>
            <a:off x="1619250" y="3213100"/>
            <a:ext cx="215900" cy="4318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5" name="Rectangle 24"/>
          <p:cNvSpPr>
            <a:spLocks noChangeArrowheads="1"/>
          </p:cNvSpPr>
          <p:nvPr/>
        </p:nvSpPr>
        <p:spPr bwMode="auto">
          <a:xfrm>
            <a:off x="900113" y="3500438"/>
            <a:ext cx="358775" cy="1444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6" name="Rectangle 25"/>
          <p:cNvSpPr>
            <a:spLocks noChangeArrowheads="1"/>
          </p:cNvSpPr>
          <p:nvPr/>
        </p:nvSpPr>
        <p:spPr bwMode="auto">
          <a:xfrm>
            <a:off x="1042988" y="3933825"/>
            <a:ext cx="215900" cy="1444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7" name="Rectangle 26"/>
          <p:cNvSpPr>
            <a:spLocks noChangeArrowheads="1"/>
          </p:cNvSpPr>
          <p:nvPr/>
        </p:nvSpPr>
        <p:spPr bwMode="auto">
          <a:xfrm>
            <a:off x="1619250" y="3933825"/>
            <a:ext cx="288925" cy="1444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8" name="AutoShape 28"/>
          <p:cNvSpPr>
            <a:spLocks/>
          </p:cNvSpPr>
          <p:nvPr/>
        </p:nvSpPr>
        <p:spPr bwMode="auto">
          <a:xfrm>
            <a:off x="2344738" y="3890963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43750"/>
              <a:gd name="adj4" fmla="val -2441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7189" name="Line 29"/>
          <p:cNvSpPr>
            <a:spLocks noChangeShapeType="1"/>
          </p:cNvSpPr>
          <p:nvPr/>
        </p:nvSpPr>
        <p:spPr bwMode="auto">
          <a:xfrm flipH="1" flipV="1">
            <a:off x="971550" y="3068638"/>
            <a:ext cx="21590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90" name="Line 30"/>
          <p:cNvSpPr>
            <a:spLocks noChangeShapeType="1"/>
          </p:cNvSpPr>
          <p:nvPr/>
        </p:nvSpPr>
        <p:spPr bwMode="auto">
          <a:xfrm flipH="1" flipV="1">
            <a:off x="971550" y="3357563"/>
            <a:ext cx="21590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91" name="Line 31"/>
          <p:cNvSpPr>
            <a:spLocks noChangeShapeType="1"/>
          </p:cNvSpPr>
          <p:nvPr/>
        </p:nvSpPr>
        <p:spPr bwMode="auto">
          <a:xfrm flipH="1" flipV="1">
            <a:off x="971550" y="2708275"/>
            <a:ext cx="21590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92" name="Line 32"/>
          <p:cNvSpPr>
            <a:spLocks noChangeShapeType="1"/>
          </p:cNvSpPr>
          <p:nvPr/>
        </p:nvSpPr>
        <p:spPr bwMode="auto">
          <a:xfrm flipH="1" flipV="1">
            <a:off x="1692275" y="2708275"/>
            <a:ext cx="142875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93" name="Line 33"/>
          <p:cNvSpPr>
            <a:spLocks noChangeShapeType="1"/>
          </p:cNvSpPr>
          <p:nvPr/>
        </p:nvSpPr>
        <p:spPr bwMode="auto">
          <a:xfrm flipV="1">
            <a:off x="1692275" y="3716338"/>
            <a:ext cx="14287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grpSp>
        <p:nvGrpSpPr>
          <p:cNvPr id="7194" name="Group 36"/>
          <p:cNvGrpSpPr>
            <a:grpSpLocks/>
          </p:cNvGrpSpPr>
          <p:nvPr/>
        </p:nvGrpSpPr>
        <p:grpSpPr bwMode="auto">
          <a:xfrm>
            <a:off x="1187450" y="3716338"/>
            <a:ext cx="144463" cy="217487"/>
            <a:chOff x="2336" y="2341"/>
            <a:chExt cx="91" cy="137"/>
          </a:xfrm>
        </p:grpSpPr>
        <p:sp>
          <p:nvSpPr>
            <p:cNvPr id="7252" name="Arc 34"/>
            <p:cNvSpPr>
              <a:spLocks/>
            </p:cNvSpPr>
            <p:nvPr/>
          </p:nvSpPr>
          <p:spPr bwMode="auto">
            <a:xfrm>
              <a:off x="2336" y="2341"/>
              <a:ext cx="91" cy="46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46 h 21600"/>
                <a:gd name="T4" fmla="*/ 0 w 21600"/>
                <a:gd name="T5" fmla="*/ 46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3" name="Arc 35"/>
            <p:cNvSpPr>
              <a:spLocks/>
            </p:cNvSpPr>
            <p:nvPr/>
          </p:nvSpPr>
          <p:spPr bwMode="auto">
            <a:xfrm flipV="1">
              <a:off x="2336" y="2387"/>
              <a:ext cx="91" cy="91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91 h 21600"/>
                <a:gd name="T4" fmla="*/ 0 w 21600"/>
                <a:gd name="T5" fmla="*/ 91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195" name="Group 37"/>
          <p:cNvGrpSpPr>
            <a:grpSpLocks/>
          </p:cNvGrpSpPr>
          <p:nvPr/>
        </p:nvGrpSpPr>
        <p:grpSpPr bwMode="auto">
          <a:xfrm flipH="1">
            <a:off x="1547813" y="3716338"/>
            <a:ext cx="144462" cy="217487"/>
            <a:chOff x="2336" y="2341"/>
            <a:chExt cx="91" cy="137"/>
          </a:xfrm>
        </p:grpSpPr>
        <p:sp>
          <p:nvSpPr>
            <p:cNvPr id="7250" name="Arc 38"/>
            <p:cNvSpPr>
              <a:spLocks/>
            </p:cNvSpPr>
            <p:nvPr/>
          </p:nvSpPr>
          <p:spPr bwMode="auto">
            <a:xfrm>
              <a:off x="2336" y="2341"/>
              <a:ext cx="91" cy="46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46 h 21600"/>
                <a:gd name="T4" fmla="*/ 0 w 21600"/>
                <a:gd name="T5" fmla="*/ 46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51" name="Arc 39"/>
            <p:cNvSpPr>
              <a:spLocks/>
            </p:cNvSpPr>
            <p:nvPr/>
          </p:nvSpPr>
          <p:spPr bwMode="auto">
            <a:xfrm flipV="1">
              <a:off x="2336" y="2387"/>
              <a:ext cx="91" cy="91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91 h 21600"/>
                <a:gd name="T4" fmla="*/ 0 w 21600"/>
                <a:gd name="T5" fmla="*/ 91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196" name="AutoShape 40"/>
          <p:cNvSpPr>
            <a:spLocks/>
          </p:cNvSpPr>
          <p:nvPr/>
        </p:nvSpPr>
        <p:spPr bwMode="auto">
          <a:xfrm>
            <a:off x="2344738" y="31702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78366"/>
              <a:gd name="adj4" fmla="val -3053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7197" name="Line 41"/>
          <p:cNvSpPr>
            <a:spLocks noChangeShapeType="1"/>
          </p:cNvSpPr>
          <p:nvPr/>
        </p:nvSpPr>
        <p:spPr bwMode="auto">
          <a:xfrm>
            <a:off x="1258888" y="3141663"/>
            <a:ext cx="1081087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8" name="Line 42"/>
          <p:cNvSpPr>
            <a:spLocks noChangeShapeType="1"/>
          </p:cNvSpPr>
          <p:nvPr/>
        </p:nvSpPr>
        <p:spPr bwMode="auto">
          <a:xfrm>
            <a:off x="1187450" y="2852738"/>
            <a:ext cx="11525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9" name="AutoShape 43"/>
          <p:cNvSpPr>
            <a:spLocks/>
          </p:cNvSpPr>
          <p:nvPr/>
        </p:nvSpPr>
        <p:spPr bwMode="auto">
          <a:xfrm>
            <a:off x="2339975" y="2349500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00000"/>
              <a:gd name="adj4" fmla="val -14330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7200" name="Text Box 44"/>
          <p:cNvSpPr txBox="1">
            <a:spLocks noChangeArrowheads="1"/>
          </p:cNvSpPr>
          <p:nvPr/>
        </p:nvSpPr>
        <p:spPr bwMode="auto">
          <a:xfrm>
            <a:off x="2843213" y="1341438"/>
            <a:ext cx="156845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/>
              <a:t>Spínací roubík</a:t>
            </a:r>
          </a:p>
          <a:p>
            <a:pPr marL="342900" indent="-342900">
              <a:buFontTx/>
              <a:buAutoNum type="arabicPeriod"/>
            </a:pPr>
            <a:r>
              <a:rPr lang="cs-CZ" dirty="0"/>
              <a:t>Kanálky</a:t>
            </a:r>
          </a:p>
          <a:p>
            <a:pPr marL="342900" indent="-342900">
              <a:buFontTx/>
              <a:buAutoNum type="arabicPeriod"/>
            </a:pPr>
            <a:r>
              <a:rPr lang="cs-CZ" dirty="0"/>
              <a:t>Olej</a:t>
            </a:r>
          </a:p>
          <a:p>
            <a:pPr marL="342900" indent="-342900">
              <a:buFontTx/>
              <a:buAutoNum type="arabicPeriod"/>
            </a:pPr>
            <a:r>
              <a:rPr lang="cs-CZ" dirty="0"/>
              <a:t>Pevný kontakt</a:t>
            </a:r>
          </a:p>
        </p:txBody>
      </p:sp>
      <p:sp>
        <p:nvSpPr>
          <p:cNvPr id="7201" name="AutoShape 45"/>
          <p:cNvSpPr>
            <a:spLocks/>
          </p:cNvSpPr>
          <p:nvPr/>
        </p:nvSpPr>
        <p:spPr bwMode="auto">
          <a:xfrm>
            <a:off x="2344738" y="1801813"/>
            <a:ext cx="355600" cy="331787"/>
          </a:xfrm>
          <a:prstGeom prst="borderCallout1">
            <a:avLst>
              <a:gd name="adj1" fmla="val 34449"/>
              <a:gd name="adj2" fmla="val -21431"/>
              <a:gd name="adj3" fmla="val 165074"/>
              <a:gd name="adj4" fmla="val -2040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7202" name="Text Box 47"/>
          <p:cNvSpPr txBox="1">
            <a:spLocks noChangeArrowheads="1"/>
          </p:cNvSpPr>
          <p:nvPr/>
        </p:nvSpPr>
        <p:spPr bwMode="auto">
          <a:xfrm>
            <a:off x="611188" y="5013325"/>
            <a:ext cx="434022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dirty="0"/>
              <a:t>Oblouk odpaří okolní olej, páry unikají kanálky</a:t>
            </a:r>
          </a:p>
          <a:p>
            <a:pPr>
              <a:buFontTx/>
              <a:buChar char="•"/>
            </a:pPr>
            <a:r>
              <a:rPr lang="cs-CZ" dirty="0"/>
              <a:t>Prostor, který se uvolňuje je zaplavován čerstvým olejem</a:t>
            </a:r>
          </a:p>
          <a:p>
            <a:pPr>
              <a:buFontTx/>
              <a:buChar char="•"/>
            </a:pPr>
            <a:r>
              <a:rPr lang="cs-CZ" dirty="0"/>
              <a:t>Při zhášení oblouku proudí olej kolmo k ose oblouku (příčné přerušení)</a:t>
            </a:r>
          </a:p>
        </p:txBody>
      </p:sp>
      <p:sp>
        <p:nvSpPr>
          <p:cNvPr id="7203" name="Text Box 48"/>
          <p:cNvSpPr txBox="1">
            <a:spLocks noChangeArrowheads="1"/>
          </p:cNvSpPr>
          <p:nvPr/>
        </p:nvSpPr>
        <p:spPr bwMode="auto">
          <a:xfrm>
            <a:off x="5003800" y="620713"/>
            <a:ext cx="3455988" cy="457200"/>
          </a:xfrm>
          <a:prstGeom prst="rect">
            <a:avLst/>
          </a:prstGeom>
          <a:solidFill>
            <a:srgbClr val="FFC00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rial" charset="0"/>
              </a:rPr>
              <a:t>Tlakovzdušné vypínače:</a:t>
            </a:r>
          </a:p>
        </p:txBody>
      </p:sp>
      <p:sp>
        <p:nvSpPr>
          <p:cNvPr id="7204" name="AutoShape 49"/>
          <p:cNvSpPr>
            <a:spLocks noChangeArrowheads="1"/>
          </p:cNvSpPr>
          <p:nvPr/>
        </p:nvSpPr>
        <p:spPr bwMode="auto">
          <a:xfrm rot="-5400000">
            <a:off x="6372225" y="3644901"/>
            <a:ext cx="1800225" cy="215900"/>
          </a:xfrm>
          <a:prstGeom prst="flowChartDelay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7205" name="Group 55"/>
          <p:cNvGrpSpPr>
            <a:grpSpLocks/>
          </p:cNvGrpSpPr>
          <p:nvPr/>
        </p:nvGrpSpPr>
        <p:grpSpPr bwMode="auto">
          <a:xfrm>
            <a:off x="6804025" y="2347913"/>
            <a:ext cx="865188" cy="287337"/>
            <a:chOff x="3334" y="3022"/>
            <a:chExt cx="498" cy="181"/>
          </a:xfrm>
        </p:grpSpPr>
        <p:sp>
          <p:nvSpPr>
            <p:cNvPr id="7246" name="AutoShape 51"/>
            <p:cNvSpPr>
              <a:spLocks noChangeArrowheads="1"/>
            </p:cNvSpPr>
            <p:nvPr/>
          </p:nvSpPr>
          <p:spPr bwMode="auto">
            <a:xfrm>
              <a:off x="3334" y="3022"/>
              <a:ext cx="90" cy="181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7" name="AutoShape 52"/>
            <p:cNvSpPr>
              <a:spLocks noChangeArrowheads="1"/>
            </p:cNvSpPr>
            <p:nvPr/>
          </p:nvSpPr>
          <p:spPr bwMode="auto">
            <a:xfrm>
              <a:off x="3470" y="3022"/>
              <a:ext cx="90" cy="181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8" name="AutoShape 53"/>
            <p:cNvSpPr>
              <a:spLocks noChangeArrowheads="1"/>
            </p:cNvSpPr>
            <p:nvPr/>
          </p:nvSpPr>
          <p:spPr bwMode="auto">
            <a:xfrm>
              <a:off x="3606" y="3022"/>
              <a:ext cx="90" cy="181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9" name="AutoShape 54"/>
            <p:cNvSpPr>
              <a:spLocks noChangeArrowheads="1"/>
            </p:cNvSpPr>
            <p:nvPr/>
          </p:nvSpPr>
          <p:spPr bwMode="auto">
            <a:xfrm>
              <a:off x="3742" y="3022"/>
              <a:ext cx="90" cy="181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06" name="Rectangle 56"/>
          <p:cNvSpPr>
            <a:spLocks noChangeArrowheads="1"/>
          </p:cNvSpPr>
          <p:nvPr/>
        </p:nvSpPr>
        <p:spPr bwMode="auto">
          <a:xfrm>
            <a:off x="6877050" y="4148138"/>
            <a:ext cx="215900" cy="1444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7" name="Rectangle 57"/>
          <p:cNvSpPr>
            <a:spLocks noChangeArrowheads="1"/>
          </p:cNvSpPr>
          <p:nvPr/>
        </p:nvSpPr>
        <p:spPr bwMode="auto">
          <a:xfrm>
            <a:off x="7453313" y="4148138"/>
            <a:ext cx="288925" cy="1444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7208" name="Group 58"/>
          <p:cNvGrpSpPr>
            <a:grpSpLocks/>
          </p:cNvGrpSpPr>
          <p:nvPr/>
        </p:nvGrpSpPr>
        <p:grpSpPr bwMode="auto">
          <a:xfrm>
            <a:off x="7021513" y="3930650"/>
            <a:ext cx="144462" cy="217488"/>
            <a:chOff x="2336" y="2341"/>
            <a:chExt cx="91" cy="137"/>
          </a:xfrm>
        </p:grpSpPr>
        <p:sp>
          <p:nvSpPr>
            <p:cNvPr id="7244" name="Arc 59"/>
            <p:cNvSpPr>
              <a:spLocks/>
            </p:cNvSpPr>
            <p:nvPr/>
          </p:nvSpPr>
          <p:spPr bwMode="auto">
            <a:xfrm>
              <a:off x="2336" y="2341"/>
              <a:ext cx="91" cy="46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46 h 21600"/>
                <a:gd name="T4" fmla="*/ 0 w 21600"/>
                <a:gd name="T5" fmla="*/ 46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5" name="Arc 60"/>
            <p:cNvSpPr>
              <a:spLocks/>
            </p:cNvSpPr>
            <p:nvPr/>
          </p:nvSpPr>
          <p:spPr bwMode="auto">
            <a:xfrm flipV="1">
              <a:off x="2336" y="2387"/>
              <a:ext cx="91" cy="91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91 h 21600"/>
                <a:gd name="T4" fmla="*/ 0 w 21600"/>
                <a:gd name="T5" fmla="*/ 91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209" name="Group 61"/>
          <p:cNvGrpSpPr>
            <a:grpSpLocks/>
          </p:cNvGrpSpPr>
          <p:nvPr/>
        </p:nvGrpSpPr>
        <p:grpSpPr bwMode="auto">
          <a:xfrm flipH="1">
            <a:off x="7380288" y="3932238"/>
            <a:ext cx="142875" cy="217487"/>
            <a:chOff x="2336" y="2341"/>
            <a:chExt cx="91" cy="137"/>
          </a:xfrm>
        </p:grpSpPr>
        <p:sp>
          <p:nvSpPr>
            <p:cNvPr id="7242" name="Arc 62"/>
            <p:cNvSpPr>
              <a:spLocks/>
            </p:cNvSpPr>
            <p:nvPr/>
          </p:nvSpPr>
          <p:spPr bwMode="auto">
            <a:xfrm>
              <a:off x="2336" y="2341"/>
              <a:ext cx="91" cy="46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46 h 21600"/>
                <a:gd name="T4" fmla="*/ 0 w 21600"/>
                <a:gd name="T5" fmla="*/ 46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3" name="Arc 63"/>
            <p:cNvSpPr>
              <a:spLocks/>
            </p:cNvSpPr>
            <p:nvPr/>
          </p:nvSpPr>
          <p:spPr bwMode="auto">
            <a:xfrm flipV="1">
              <a:off x="2336" y="2387"/>
              <a:ext cx="91" cy="91"/>
            </a:xfrm>
            <a:custGeom>
              <a:avLst/>
              <a:gdLst>
                <a:gd name="T0" fmla="*/ 0 w 21600"/>
                <a:gd name="T1" fmla="*/ 0 h 21600"/>
                <a:gd name="T2" fmla="*/ 91 w 21600"/>
                <a:gd name="T3" fmla="*/ 91 h 21600"/>
                <a:gd name="T4" fmla="*/ 0 w 21600"/>
                <a:gd name="T5" fmla="*/ 91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10" name="AutoShape 64"/>
          <p:cNvSpPr>
            <a:spLocks noChangeArrowheads="1"/>
          </p:cNvSpPr>
          <p:nvPr/>
        </p:nvSpPr>
        <p:spPr bwMode="auto">
          <a:xfrm>
            <a:off x="7380288" y="2924175"/>
            <a:ext cx="144462" cy="287338"/>
          </a:xfrm>
          <a:prstGeom prst="flowChartOnlineStorage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1" name="AutoShape 65"/>
          <p:cNvSpPr>
            <a:spLocks noChangeArrowheads="1"/>
          </p:cNvSpPr>
          <p:nvPr/>
        </p:nvSpPr>
        <p:spPr bwMode="auto">
          <a:xfrm flipH="1">
            <a:off x="7019925" y="2924175"/>
            <a:ext cx="144463" cy="288925"/>
          </a:xfrm>
          <a:prstGeom prst="flowChartOnlineStorage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7212" name="Group 66"/>
          <p:cNvGrpSpPr>
            <a:grpSpLocks/>
          </p:cNvGrpSpPr>
          <p:nvPr/>
        </p:nvGrpSpPr>
        <p:grpSpPr bwMode="auto">
          <a:xfrm>
            <a:off x="7019925" y="2852738"/>
            <a:ext cx="504825" cy="431800"/>
            <a:chOff x="748" y="1344"/>
            <a:chExt cx="318" cy="272"/>
          </a:xfrm>
        </p:grpSpPr>
        <p:sp>
          <p:nvSpPr>
            <p:cNvPr id="7238" name="Rectangle 67"/>
            <p:cNvSpPr>
              <a:spLocks noChangeArrowheads="1"/>
            </p:cNvSpPr>
            <p:nvPr/>
          </p:nvSpPr>
          <p:spPr bwMode="auto">
            <a:xfrm>
              <a:off x="748" y="1344"/>
              <a:ext cx="45" cy="22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39" name="Rectangle 68"/>
            <p:cNvSpPr>
              <a:spLocks noChangeArrowheads="1"/>
            </p:cNvSpPr>
            <p:nvPr/>
          </p:nvSpPr>
          <p:spPr bwMode="auto">
            <a:xfrm>
              <a:off x="1020" y="1344"/>
              <a:ext cx="45" cy="227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0" name="Rectangle 69"/>
            <p:cNvSpPr>
              <a:spLocks noChangeArrowheads="1"/>
            </p:cNvSpPr>
            <p:nvPr/>
          </p:nvSpPr>
          <p:spPr bwMode="auto">
            <a:xfrm>
              <a:off x="748" y="1570"/>
              <a:ext cx="91" cy="4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1" name="Rectangle 70"/>
            <p:cNvSpPr>
              <a:spLocks noChangeArrowheads="1"/>
            </p:cNvSpPr>
            <p:nvPr/>
          </p:nvSpPr>
          <p:spPr bwMode="auto">
            <a:xfrm>
              <a:off x="975" y="1570"/>
              <a:ext cx="91" cy="4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13" name="Rectangle 71"/>
          <p:cNvSpPr>
            <a:spLocks noChangeArrowheads="1"/>
          </p:cNvSpPr>
          <p:nvPr/>
        </p:nvSpPr>
        <p:spPr bwMode="auto">
          <a:xfrm>
            <a:off x="7524750" y="2852738"/>
            <a:ext cx="215900" cy="2159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4" name="Rectangle 72"/>
          <p:cNvSpPr>
            <a:spLocks noChangeArrowheads="1"/>
          </p:cNvSpPr>
          <p:nvPr/>
        </p:nvSpPr>
        <p:spPr bwMode="auto">
          <a:xfrm>
            <a:off x="6732588" y="2852738"/>
            <a:ext cx="287337" cy="2159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5" name="AutoShape 73"/>
          <p:cNvSpPr>
            <a:spLocks noChangeArrowheads="1"/>
          </p:cNvSpPr>
          <p:nvPr/>
        </p:nvSpPr>
        <p:spPr bwMode="auto">
          <a:xfrm rot="-7177892">
            <a:off x="6589713" y="4435475"/>
            <a:ext cx="503237" cy="792163"/>
          </a:xfrm>
          <a:prstGeom prst="flowChartManualOper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6" name="AutoShape 74"/>
          <p:cNvSpPr>
            <a:spLocks noChangeArrowheads="1"/>
          </p:cNvSpPr>
          <p:nvPr/>
        </p:nvSpPr>
        <p:spPr bwMode="auto">
          <a:xfrm rot="-1888291">
            <a:off x="7029450" y="4398963"/>
            <a:ext cx="484188" cy="360362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7" name="AutoShape 76"/>
          <p:cNvSpPr>
            <a:spLocks noChangeArrowheads="1"/>
          </p:cNvSpPr>
          <p:nvPr/>
        </p:nvSpPr>
        <p:spPr bwMode="auto">
          <a:xfrm rot="-1682760">
            <a:off x="7094538" y="4506913"/>
            <a:ext cx="360362" cy="14287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8" name="Oval 77"/>
          <p:cNvSpPr>
            <a:spLocks noChangeArrowheads="1"/>
          </p:cNvSpPr>
          <p:nvPr/>
        </p:nvSpPr>
        <p:spPr bwMode="auto">
          <a:xfrm>
            <a:off x="7237413" y="4508500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9" name="AutoShape 78"/>
          <p:cNvSpPr>
            <a:spLocks/>
          </p:cNvSpPr>
          <p:nvPr/>
        </p:nvSpPr>
        <p:spPr bwMode="auto">
          <a:xfrm>
            <a:off x="8248650" y="1370013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87019"/>
              <a:gd name="adj4" fmla="val -1834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7220" name="AutoShape 79"/>
          <p:cNvSpPr>
            <a:spLocks/>
          </p:cNvSpPr>
          <p:nvPr/>
        </p:nvSpPr>
        <p:spPr bwMode="auto">
          <a:xfrm>
            <a:off x="8248650" y="1873250"/>
            <a:ext cx="355600" cy="331788"/>
          </a:xfrm>
          <a:prstGeom prst="borderCallout1">
            <a:avLst>
              <a:gd name="adj1" fmla="val 34449"/>
              <a:gd name="adj2" fmla="val -21431"/>
              <a:gd name="adj3" fmla="val 208134"/>
              <a:gd name="adj4" fmla="val -1834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7221" name="AutoShape 80"/>
          <p:cNvSpPr>
            <a:spLocks/>
          </p:cNvSpPr>
          <p:nvPr/>
        </p:nvSpPr>
        <p:spPr bwMode="auto">
          <a:xfrm>
            <a:off x="8248650" y="2378075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209134"/>
              <a:gd name="adj4" fmla="val -2441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7222" name="AutoShape 81"/>
          <p:cNvSpPr>
            <a:spLocks/>
          </p:cNvSpPr>
          <p:nvPr/>
        </p:nvSpPr>
        <p:spPr bwMode="auto">
          <a:xfrm>
            <a:off x="8248650" y="2881313"/>
            <a:ext cx="355600" cy="331787"/>
          </a:xfrm>
          <a:prstGeom prst="borderCallout1">
            <a:avLst>
              <a:gd name="adj1" fmla="val 34449"/>
              <a:gd name="adj2" fmla="val -21431"/>
              <a:gd name="adj3" fmla="val 251676"/>
              <a:gd name="adj4" fmla="val -26428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7223" name="AutoShape 82"/>
          <p:cNvSpPr>
            <a:spLocks/>
          </p:cNvSpPr>
          <p:nvPr/>
        </p:nvSpPr>
        <p:spPr bwMode="auto">
          <a:xfrm>
            <a:off x="8248650" y="33861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252884"/>
              <a:gd name="adj4" fmla="val -16294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7224" name="Text Box 83"/>
          <p:cNvSpPr txBox="1">
            <a:spLocks noChangeArrowheads="1"/>
          </p:cNvSpPr>
          <p:nvPr/>
        </p:nvSpPr>
        <p:spPr bwMode="auto">
          <a:xfrm>
            <a:off x="4840288" y="1339850"/>
            <a:ext cx="162877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Izolační válec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Opalovací mříž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Pevný kontakt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Spínací roubík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Spodní kontakt</a:t>
            </a:r>
          </a:p>
        </p:txBody>
      </p:sp>
      <p:sp>
        <p:nvSpPr>
          <p:cNvPr id="7225" name="Rectangle 84"/>
          <p:cNvSpPr>
            <a:spLocks noChangeArrowheads="1"/>
          </p:cNvSpPr>
          <p:nvPr/>
        </p:nvSpPr>
        <p:spPr bwMode="auto">
          <a:xfrm>
            <a:off x="7885113" y="2852738"/>
            <a:ext cx="14287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6" name="Rectangle 85"/>
          <p:cNvSpPr>
            <a:spLocks noChangeArrowheads="1"/>
          </p:cNvSpPr>
          <p:nvPr/>
        </p:nvSpPr>
        <p:spPr bwMode="auto">
          <a:xfrm>
            <a:off x="7956550" y="1268413"/>
            <a:ext cx="71438" cy="158432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7" name="Line 86"/>
          <p:cNvSpPr>
            <a:spLocks noChangeShapeType="1"/>
          </p:cNvSpPr>
          <p:nvPr/>
        </p:nvSpPr>
        <p:spPr bwMode="auto">
          <a:xfrm>
            <a:off x="6732588" y="4508500"/>
            <a:ext cx="0" cy="7207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228" name="Line 87"/>
          <p:cNvSpPr>
            <a:spLocks noChangeShapeType="1"/>
          </p:cNvSpPr>
          <p:nvPr/>
        </p:nvSpPr>
        <p:spPr bwMode="auto">
          <a:xfrm>
            <a:off x="1187450" y="4221163"/>
            <a:ext cx="0" cy="7207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229" name="Text Box 88"/>
          <p:cNvSpPr txBox="1">
            <a:spLocks noChangeArrowheads="1"/>
          </p:cNvSpPr>
          <p:nvPr/>
        </p:nvSpPr>
        <p:spPr bwMode="auto">
          <a:xfrm>
            <a:off x="663575" y="4219575"/>
            <a:ext cx="3127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Z</a:t>
            </a:r>
          </a:p>
          <a:p>
            <a:endParaRPr lang="cs-CZ" b="1"/>
          </a:p>
          <a:p>
            <a:r>
              <a:rPr lang="cs-CZ" b="1"/>
              <a:t>V</a:t>
            </a:r>
          </a:p>
        </p:txBody>
      </p:sp>
      <p:sp>
        <p:nvSpPr>
          <p:cNvPr id="7230" name="Text Box 89"/>
          <p:cNvSpPr txBox="1">
            <a:spLocks noChangeArrowheads="1"/>
          </p:cNvSpPr>
          <p:nvPr/>
        </p:nvSpPr>
        <p:spPr bwMode="auto">
          <a:xfrm>
            <a:off x="3400425" y="2706688"/>
            <a:ext cx="2900363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dirty="0"/>
              <a:t>Izolační válec tvoří zhášecí komoru</a:t>
            </a:r>
          </a:p>
          <a:p>
            <a:pPr>
              <a:buFontTx/>
              <a:buChar char="•"/>
            </a:pPr>
            <a:r>
              <a:rPr lang="cs-CZ" dirty="0"/>
              <a:t>Spínací roubík se ovládá pákou, která má tlakovzdušný pohon</a:t>
            </a:r>
          </a:p>
          <a:p>
            <a:pPr>
              <a:buFontTx/>
              <a:buChar char="•"/>
            </a:pPr>
            <a:r>
              <a:rPr lang="cs-CZ" dirty="0"/>
              <a:t>Při vypínání se roubík pohybuje dolů, do prostoru proudí stlačený vzduch</a:t>
            </a:r>
          </a:p>
          <a:p>
            <a:pPr>
              <a:buFontTx/>
              <a:buChar char="•"/>
            </a:pPr>
            <a:r>
              <a:rPr lang="cs-CZ" dirty="0"/>
              <a:t>Vzduch vhání oblouk do zhášecí komory, kde se roztříští o opalovací mříž, ochladí a zhasne</a:t>
            </a:r>
          </a:p>
        </p:txBody>
      </p:sp>
      <p:grpSp>
        <p:nvGrpSpPr>
          <p:cNvPr id="7231" name="Group 92"/>
          <p:cNvGrpSpPr>
            <a:grpSpLocks/>
          </p:cNvGrpSpPr>
          <p:nvPr/>
        </p:nvGrpSpPr>
        <p:grpSpPr bwMode="auto">
          <a:xfrm>
            <a:off x="6156325" y="3716338"/>
            <a:ext cx="576263" cy="433387"/>
            <a:chOff x="3288" y="3566"/>
            <a:chExt cx="590" cy="318"/>
          </a:xfrm>
        </p:grpSpPr>
        <p:sp>
          <p:nvSpPr>
            <p:cNvPr id="7236" name="Rectangle 90"/>
            <p:cNvSpPr>
              <a:spLocks noChangeArrowheads="1"/>
            </p:cNvSpPr>
            <p:nvPr/>
          </p:nvSpPr>
          <p:spPr bwMode="auto">
            <a:xfrm>
              <a:off x="3288" y="3566"/>
              <a:ext cx="590" cy="31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37" name="Rectangle 91"/>
            <p:cNvSpPr>
              <a:spLocks noChangeArrowheads="1"/>
            </p:cNvSpPr>
            <p:nvPr/>
          </p:nvSpPr>
          <p:spPr bwMode="auto">
            <a:xfrm>
              <a:off x="3288" y="3657"/>
              <a:ext cx="590" cy="13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32" name="Line 93"/>
          <p:cNvSpPr>
            <a:spLocks noChangeShapeType="1"/>
          </p:cNvSpPr>
          <p:nvPr/>
        </p:nvSpPr>
        <p:spPr bwMode="auto">
          <a:xfrm>
            <a:off x="6084888" y="3933825"/>
            <a:ext cx="503237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233" name="Line 94"/>
          <p:cNvSpPr>
            <a:spLocks noChangeShapeType="1"/>
          </p:cNvSpPr>
          <p:nvPr/>
        </p:nvSpPr>
        <p:spPr bwMode="auto">
          <a:xfrm flipV="1">
            <a:off x="6659563" y="3716338"/>
            <a:ext cx="360362" cy="217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234" name="Line 95"/>
          <p:cNvSpPr>
            <a:spLocks noChangeShapeType="1"/>
          </p:cNvSpPr>
          <p:nvPr/>
        </p:nvSpPr>
        <p:spPr bwMode="auto">
          <a:xfrm>
            <a:off x="6659563" y="3933825"/>
            <a:ext cx="360362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235" name="Text Box 96"/>
          <p:cNvSpPr txBox="1">
            <a:spLocks noChangeArrowheads="1"/>
          </p:cNvSpPr>
          <p:nvPr/>
        </p:nvSpPr>
        <p:spPr bwMode="auto">
          <a:xfrm>
            <a:off x="6227763" y="4419600"/>
            <a:ext cx="312737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/>
              <a:t>Z</a:t>
            </a:r>
          </a:p>
          <a:p>
            <a:endParaRPr lang="cs-CZ" b="1" dirty="0"/>
          </a:p>
          <a:p>
            <a:r>
              <a:rPr lang="cs-CZ" b="1" dirty="0"/>
              <a:t>V</a:t>
            </a:r>
          </a:p>
        </p:txBody>
      </p:sp>
      <p:sp>
        <p:nvSpPr>
          <p:cNvPr id="92" name="Obdélník 91"/>
          <p:cNvSpPr/>
          <p:nvPr/>
        </p:nvSpPr>
        <p:spPr>
          <a:xfrm>
            <a:off x="482600" y="5105400"/>
            <a:ext cx="8331200" cy="15875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 pracovního listu popište stručně činnost </a:t>
            </a:r>
            <a:r>
              <a:rPr lang="cs-CZ" dirty="0" err="1" smtClean="0">
                <a:solidFill>
                  <a:schemeClr val="tx1"/>
                </a:solidFill>
              </a:rPr>
              <a:t>maloolejového</a:t>
            </a:r>
            <a:r>
              <a:rPr lang="cs-CZ" dirty="0" smtClean="0">
                <a:solidFill>
                  <a:schemeClr val="tx1"/>
                </a:solidFill>
              </a:rPr>
              <a:t> vypínače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 pracovního listu popište stručně činnost tlakovzdušného vypínače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se nazývá pevný kontakt tlakovzdušného vypínače?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30" grpId="0"/>
      <p:bldP spid="9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6"/>
          <p:cNvSpPr>
            <a:spLocks noChangeArrowheads="1"/>
          </p:cNvSpPr>
          <p:nvPr/>
        </p:nvSpPr>
        <p:spPr bwMode="auto">
          <a:xfrm rot="-5400000">
            <a:off x="791369" y="1088232"/>
            <a:ext cx="431800" cy="792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950913" y="566738"/>
            <a:ext cx="3100387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Plynotvorné vypínače</a:t>
            </a:r>
          </a:p>
        </p:txBody>
      </p:sp>
      <p:grpSp>
        <p:nvGrpSpPr>
          <p:cNvPr id="8196" name="Group 19"/>
          <p:cNvGrpSpPr>
            <a:grpSpLocks/>
          </p:cNvGrpSpPr>
          <p:nvPr/>
        </p:nvGrpSpPr>
        <p:grpSpPr bwMode="auto">
          <a:xfrm>
            <a:off x="971550" y="1268413"/>
            <a:ext cx="360363" cy="612775"/>
            <a:chOff x="3152" y="2205"/>
            <a:chExt cx="227" cy="386"/>
          </a:xfrm>
        </p:grpSpPr>
        <p:sp>
          <p:nvSpPr>
            <p:cNvPr id="8267" name="Rectangle 5"/>
            <p:cNvSpPr>
              <a:spLocks noChangeArrowheads="1"/>
            </p:cNvSpPr>
            <p:nvPr/>
          </p:nvSpPr>
          <p:spPr bwMode="auto">
            <a:xfrm>
              <a:off x="3152" y="2205"/>
              <a:ext cx="227" cy="38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68" name="Rectangle 6"/>
            <p:cNvSpPr>
              <a:spLocks noChangeArrowheads="1"/>
            </p:cNvSpPr>
            <p:nvPr/>
          </p:nvSpPr>
          <p:spPr bwMode="auto">
            <a:xfrm>
              <a:off x="3198" y="2205"/>
              <a:ext cx="136" cy="38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197" name="Rectangle 7"/>
          <p:cNvSpPr>
            <a:spLocks noChangeArrowheads="1"/>
          </p:cNvSpPr>
          <p:nvPr/>
        </p:nvSpPr>
        <p:spPr bwMode="auto">
          <a:xfrm>
            <a:off x="1116013" y="1268413"/>
            <a:ext cx="68262" cy="552450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8198" name="Group 13"/>
          <p:cNvGrpSpPr>
            <a:grpSpLocks/>
          </p:cNvGrpSpPr>
          <p:nvPr/>
        </p:nvGrpSpPr>
        <p:grpSpPr bwMode="auto">
          <a:xfrm>
            <a:off x="1042988" y="2133600"/>
            <a:ext cx="169862" cy="931863"/>
            <a:chOff x="703" y="1752"/>
            <a:chExt cx="227" cy="454"/>
          </a:xfrm>
        </p:grpSpPr>
        <p:sp>
          <p:nvSpPr>
            <p:cNvPr id="8265" name="Rectangle 11"/>
            <p:cNvSpPr>
              <a:spLocks noChangeArrowheads="1"/>
            </p:cNvSpPr>
            <p:nvPr/>
          </p:nvSpPr>
          <p:spPr bwMode="auto">
            <a:xfrm>
              <a:off x="703" y="1752"/>
              <a:ext cx="227" cy="454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66" name="Rectangle 12"/>
            <p:cNvSpPr>
              <a:spLocks noChangeArrowheads="1"/>
            </p:cNvSpPr>
            <p:nvPr/>
          </p:nvSpPr>
          <p:spPr bwMode="auto">
            <a:xfrm>
              <a:off x="748" y="1752"/>
              <a:ext cx="136" cy="45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199" name="Line 15"/>
          <p:cNvSpPr>
            <a:spLocks noChangeShapeType="1"/>
          </p:cNvSpPr>
          <p:nvPr/>
        </p:nvSpPr>
        <p:spPr bwMode="auto">
          <a:xfrm>
            <a:off x="900113" y="2133600"/>
            <a:ext cx="0" cy="584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200" name="Text Box 17"/>
          <p:cNvSpPr txBox="1">
            <a:spLocks noChangeArrowheads="1"/>
          </p:cNvSpPr>
          <p:nvPr/>
        </p:nvSpPr>
        <p:spPr bwMode="auto">
          <a:xfrm>
            <a:off x="1547813" y="1341438"/>
            <a:ext cx="3051175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Oblouk působí na plynotvorný materiál</a:t>
            </a:r>
          </a:p>
          <a:p>
            <a:pPr>
              <a:buFontTx/>
              <a:buChar char="•"/>
            </a:pPr>
            <a:r>
              <a:rPr lang="cs-CZ"/>
              <a:t>Proud plynů jej následně zhasne</a:t>
            </a:r>
          </a:p>
          <a:p>
            <a:pPr>
              <a:buFontTx/>
              <a:buChar char="•"/>
            </a:pPr>
            <a:r>
              <a:rPr lang="cs-CZ"/>
              <a:t>Plyny zároveň odnímají teplo oblouku</a:t>
            </a:r>
          </a:p>
        </p:txBody>
      </p:sp>
      <p:sp>
        <p:nvSpPr>
          <p:cNvPr id="8201" name="AutoShape 18"/>
          <p:cNvSpPr>
            <a:spLocks noChangeArrowheads="1"/>
          </p:cNvSpPr>
          <p:nvPr/>
        </p:nvSpPr>
        <p:spPr bwMode="auto">
          <a:xfrm>
            <a:off x="1547813" y="2133600"/>
            <a:ext cx="2305050" cy="647700"/>
          </a:xfrm>
          <a:prstGeom prst="wedgeEllipseCallout">
            <a:avLst>
              <a:gd name="adj1" fmla="val -64671"/>
              <a:gd name="adj2" fmla="val 34315"/>
            </a:avLst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Plynotvorný materiál</a:t>
            </a:r>
          </a:p>
        </p:txBody>
      </p:sp>
      <p:sp>
        <p:nvSpPr>
          <p:cNvPr id="8202" name="AutoShape 20"/>
          <p:cNvSpPr>
            <a:spLocks noChangeArrowheads="1"/>
          </p:cNvSpPr>
          <p:nvPr/>
        </p:nvSpPr>
        <p:spPr bwMode="auto">
          <a:xfrm>
            <a:off x="1042988" y="1773238"/>
            <a:ext cx="215900" cy="360362"/>
          </a:xfrm>
          <a:prstGeom prst="irregularSeal1">
            <a:avLst/>
          </a:prstGeom>
          <a:solidFill>
            <a:srgbClr val="F77F07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Line 21"/>
          <p:cNvSpPr>
            <a:spLocks noChangeShapeType="1"/>
          </p:cNvSpPr>
          <p:nvPr/>
        </p:nvSpPr>
        <p:spPr bwMode="auto">
          <a:xfrm flipV="1">
            <a:off x="1116013" y="1989138"/>
            <a:ext cx="14287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204" name="Line 22"/>
          <p:cNvSpPr>
            <a:spLocks noChangeShapeType="1"/>
          </p:cNvSpPr>
          <p:nvPr/>
        </p:nvSpPr>
        <p:spPr bwMode="auto">
          <a:xfrm flipH="1" flipV="1">
            <a:off x="971550" y="1989138"/>
            <a:ext cx="144463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205" name="Line 23"/>
          <p:cNvSpPr>
            <a:spLocks noChangeShapeType="1"/>
          </p:cNvSpPr>
          <p:nvPr/>
        </p:nvSpPr>
        <p:spPr bwMode="auto">
          <a:xfrm flipV="1">
            <a:off x="1116013" y="2276475"/>
            <a:ext cx="0" cy="288925"/>
          </a:xfrm>
          <a:prstGeom prst="line">
            <a:avLst/>
          </a:prstGeom>
          <a:noFill/>
          <a:ln w="38100">
            <a:solidFill>
              <a:srgbClr val="666699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grpSp>
        <p:nvGrpSpPr>
          <p:cNvPr id="8206" name="Group 37"/>
          <p:cNvGrpSpPr>
            <a:grpSpLocks/>
          </p:cNvGrpSpPr>
          <p:nvPr/>
        </p:nvGrpSpPr>
        <p:grpSpPr bwMode="auto">
          <a:xfrm>
            <a:off x="5292725" y="1484313"/>
            <a:ext cx="2592388" cy="2376487"/>
            <a:chOff x="2971" y="1162"/>
            <a:chExt cx="1996" cy="1815"/>
          </a:xfrm>
        </p:grpSpPr>
        <p:sp>
          <p:nvSpPr>
            <p:cNvPr id="8252" name="AutoShape 36"/>
            <p:cNvSpPr>
              <a:spLocks noChangeArrowheads="1"/>
            </p:cNvSpPr>
            <p:nvPr/>
          </p:nvSpPr>
          <p:spPr bwMode="auto">
            <a:xfrm>
              <a:off x="2971" y="1162"/>
              <a:ext cx="1996" cy="1452"/>
            </a:xfrm>
            <a:prstGeom prst="flowChartManualInpu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53" name="AutoShape 24"/>
            <p:cNvSpPr>
              <a:spLocks noChangeArrowheads="1"/>
            </p:cNvSpPr>
            <p:nvPr/>
          </p:nvSpPr>
          <p:spPr bwMode="auto">
            <a:xfrm>
              <a:off x="3198" y="1344"/>
              <a:ext cx="1587" cy="907"/>
            </a:xfrm>
            <a:prstGeom prst="flowChartManualInpu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54" name="Line 28"/>
            <p:cNvSpPr>
              <a:spLocks noChangeShapeType="1"/>
            </p:cNvSpPr>
            <p:nvPr/>
          </p:nvSpPr>
          <p:spPr bwMode="auto">
            <a:xfrm>
              <a:off x="3198" y="2251"/>
              <a:ext cx="0" cy="589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55" name="Line 29"/>
            <p:cNvSpPr>
              <a:spLocks noChangeShapeType="1"/>
            </p:cNvSpPr>
            <p:nvPr/>
          </p:nvSpPr>
          <p:spPr bwMode="auto">
            <a:xfrm>
              <a:off x="3560" y="2251"/>
              <a:ext cx="0" cy="589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56" name="AutoShape 30"/>
            <p:cNvSpPr>
              <a:spLocks noChangeArrowheads="1"/>
            </p:cNvSpPr>
            <p:nvPr/>
          </p:nvSpPr>
          <p:spPr bwMode="auto">
            <a:xfrm rot="-4425517">
              <a:off x="3901" y="1684"/>
              <a:ext cx="635" cy="227"/>
            </a:xfrm>
            <a:prstGeom prst="flowChartTerminator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57" name="Line 31"/>
            <p:cNvSpPr>
              <a:spLocks noChangeShapeType="1"/>
            </p:cNvSpPr>
            <p:nvPr/>
          </p:nvSpPr>
          <p:spPr bwMode="auto">
            <a:xfrm flipV="1">
              <a:off x="3696" y="2478"/>
              <a:ext cx="0" cy="318"/>
            </a:xfrm>
            <a:prstGeom prst="line">
              <a:avLst/>
            </a:prstGeom>
            <a:noFill/>
            <a:ln w="762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58" name="Line 32"/>
            <p:cNvSpPr>
              <a:spLocks noChangeShapeType="1"/>
            </p:cNvSpPr>
            <p:nvPr/>
          </p:nvSpPr>
          <p:spPr bwMode="auto">
            <a:xfrm flipV="1">
              <a:off x="4286" y="2614"/>
              <a:ext cx="136" cy="363"/>
            </a:xfrm>
            <a:prstGeom prst="line">
              <a:avLst/>
            </a:prstGeom>
            <a:noFill/>
            <a:ln w="762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59" name="AutoShape 33"/>
            <p:cNvSpPr>
              <a:spLocks noChangeArrowheads="1"/>
            </p:cNvSpPr>
            <p:nvPr/>
          </p:nvSpPr>
          <p:spPr bwMode="auto">
            <a:xfrm rot="1189788">
              <a:off x="4372" y="2092"/>
              <a:ext cx="182" cy="499"/>
            </a:xfrm>
            <a:prstGeom prst="moon">
              <a:avLst>
                <a:gd name="adj" fmla="val 50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60" name="AutoShape 34"/>
            <p:cNvSpPr>
              <a:spLocks noChangeArrowheads="1"/>
            </p:cNvSpPr>
            <p:nvPr/>
          </p:nvSpPr>
          <p:spPr bwMode="auto">
            <a:xfrm rot="427625" flipH="1">
              <a:off x="3696" y="1979"/>
              <a:ext cx="176" cy="499"/>
            </a:xfrm>
            <a:prstGeom prst="moon">
              <a:avLst>
                <a:gd name="adj" fmla="val 39306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61" name="AutoShape 35"/>
            <p:cNvSpPr>
              <a:spLocks noChangeArrowheads="1"/>
            </p:cNvSpPr>
            <p:nvPr/>
          </p:nvSpPr>
          <p:spPr bwMode="auto">
            <a:xfrm>
              <a:off x="3742" y="1797"/>
              <a:ext cx="862" cy="273"/>
            </a:xfrm>
            <a:prstGeom prst="irregularSeal1">
              <a:avLst/>
            </a:prstGeom>
            <a:solidFill>
              <a:srgbClr val="F77F07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8262" name="Group 27"/>
            <p:cNvGrpSpPr>
              <a:grpSpLocks/>
            </p:cNvGrpSpPr>
            <p:nvPr/>
          </p:nvGrpSpPr>
          <p:grpSpPr bwMode="auto">
            <a:xfrm>
              <a:off x="3061" y="1933"/>
              <a:ext cx="544" cy="545"/>
              <a:chOff x="2517" y="2840"/>
              <a:chExt cx="544" cy="545"/>
            </a:xfrm>
          </p:grpSpPr>
          <p:sp>
            <p:nvSpPr>
              <p:cNvPr id="8263" name="Oval 25"/>
              <p:cNvSpPr>
                <a:spLocks noChangeArrowheads="1"/>
              </p:cNvSpPr>
              <p:nvPr/>
            </p:nvSpPr>
            <p:spPr bwMode="auto">
              <a:xfrm>
                <a:off x="2517" y="2840"/>
                <a:ext cx="544" cy="545"/>
              </a:xfrm>
              <a:prstGeom prst="ellipse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64" name="Oval 26"/>
              <p:cNvSpPr>
                <a:spLocks noChangeArrowheads="1"/>
              </p:cNvSpPr>
              <p:nvPr/>
            </p:nvSpPr>
            <p:spPr bwMode="auto">
              <a:xfrm>
                <a:off x="2653" y="2976"/>
                <a:ext cx="272" cy="272"/>
              </a:xfrm>
              <a:prstGeom prst="ellipse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8207" name="Text Box 38"/>
          <p:cNvSpPr txBox="1">
            <a:spLocks noChangeArrowheads="1"/>
          </p:cNvSpPr>
          <p:nvPr/>
        </p:nvSpPr>
        <p:spPr bwMode="auto">
          <a:xfrm>
            <a:off x="5076825" y="549275"/>
            <a:ext cx="3049588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Magnetické vypínače</a:t>
            </a:r>
          </a:p>
        </p:txBody>
      </p:sp>
      <p:sp>
        <p:nvSpPr>
          <p:cNvPr id="8208" name="AutoShape 39"/>
          <p:cNvSpPr>
            <a:spLocks/>
          </p:cNvSpPr>
          <p:nvPr/>
        </p:nvSpPr>
        <p:spPr bwMode="auto">
          <a:xfrm>
            <a:off x="4716463" y="1443038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426921"/>
              <a:gd name="adj4" fmla="val 2351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8209" name="AutoShape 40"/>
          <p:cNvSpPr>
            <a:spLocks/>
          </p:cNvSpPr>
          <p:nvPr/>
        </p:nvSpPr>
        <p:spPr bwMode="auto">
          <a:xfrm>
            <a:off x="4716463" y="3429000"/>
            <a:ext cx="428625" cy="330200"/>
          </a:xfrm>
          <a:prstGeom prst="borderCallout1">
            <a:avLst>
              <a:gd name="adj1" fmla="val 34616"/>
              <a:gd name="adj2" fmla="val 117778"/>
              <a:gd name="adj3" fmla="val 23556"/>
              <a:gd name="adj4" fmla="val 2014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8210" name="AutoShape 41"/>
          <p:cNvSpPr>
            <a:spLocks/>
          </p:cNvSpPr>
          <p:nvPr/>
        </p:nvSpPr>
        <p:spPr bwMode="auto">
          <a:xfrm>
            <a:off x="8088313" y="1412875"/>
            <a:ext cx="411162" cy="360363"/>
          </a:xfrm>
          <a:prstGeom prst="borderCallout1">
            <a:avLst>
              <a:gd name="adj1" fmla="val 31718"/>
              <a:gd name="adj2" fmla="val -18532"/>
              <a:gd name="adj3" fmla="val 133481"/>
              <a:gd name="adj4" fmla="val -18031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8211" name="AutoShape 42"/>
          <p:cNvSpPr>
            <a:spLocks/>
          </p:cNvSpPr>
          <p:nvPr/>
        </p:nvSpPr>
        <p:spPr bwMode="auto">
          <a:xfrm>
            <a:off x="8105775" y="18748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78366"/>
              <a:gd name="adj4" fmla="val -304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8212" name="AutoShape 43"/>
          <p:cNvSpPr>
            <a:spLocks/>
          </p:cNvSpPr>
          <p:nvPr/>
        </p:nvSpPr>
        <p:spPr bwMode="auto">
          <a:xfrm>
            <a:off x="8105775" y="23066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56250"/>
              <a:gd name="adj4" fmla="val -2848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8213" name="AutoShape 44"/>
          <p:cNvSpPr>
            <a:spLocks/>
          </p:cNvSpPr>
          <p:nvPr/>
        </p:nvSpPr>
        <p:spPr bwMode="auto">
          <a:xfrm>
            <a:off x="8105775" y="2738438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22116"/>
              <a:gd name="adj4" fmla="val -26473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8214" name="Text Box 45"/>
          <p:cNvSpPr txBox="1">
            <a:spLocks noChangeArrowheads="1"/>
          </p:cNvSpPr>
          <p:nvPr/>
        </p:nvSpPr>
        <p:spPr bwMode="auto">
          <a:xfrm>
            <a:off x="5795963" y="4005263"/>
            <a:ext cx="25717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Cívka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Pól elektromagnetu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Přívod proudu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Roztříšťovač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Oblouk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Kontakt (palcový)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Zhášecí komora (keramická)</a:t>
            </a:r>
          </a:p>
        </p:txBody>
      </p:sp>
      <p:sp>
        <p:nvSpPr>
          <p:cNvPr id="8215" name="AutoShape 46"/>
          <p:cNvSpPr>
            <a:spLocks/>
          </p:cNvSpPr>
          <p:nvPr/>
        </p:nvSpPr>
        <p:spPr bwMode="auto">
          <a:xfrm>
            <a:off x="8104188" y="3243263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-9134"/>
              <a:gd name="adj4" fmla="val -1227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7</a:t>
            </a:r>
          </a:p>
        </p:txBody>
      </p:sp>
      <p:grpSp>
        <p:nvGrpSpPr>
          <p:cNvPr id="6" name="Group 84"/>
          <p:cNvGrpSpPr>
            <a:grpSpLocks/>
          </p:cNvGrpSpPr>
          <p:nvPr/>
        </p:nvGrpSpPr>
        <p:grpSpPr bwMode="auto">
          <a:xfrm>
            <a:off x="1331913" y="4005263"/>
            <a:ext cx="1798637" cy="1079500"/>
            <a:chOff x="839" y="2523"/>
            <a:chExt cx="1133" cy="680"/>
          </a:xfrm>
        </p:grpSpPr>
        <p:grpSp>
          <p:nvGrpSpPr>
            <p:cNvPr id="8228" name="Group 55"/>
            <p:cNvGrpSpPr>
              <a:grpSpLocks/>
            </p:cNvGrpSpPr>
            <p:nvPr/>
          </p:nvGrpSpPr>
          <p:grpSpPr bwMode="auto">
            <a:xfrm>
              <a:off x="839" y="2523"/>
              <a:ext cx="181" cy="181"/>
              <a:chOff x="839" y="2523"/>
              <a:chExt cx="181" cy="181"/>
            </a:xfrm>
          </p:grpSpPr>
          <p:sp>
            <p:nvSpPr>
              <p:cNvPr id="8250" name="Line 53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51" name="Line 54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29" name="Group 56"/>
            <p:cNvGrpSpPr>
              <a:grpSpLocks/>
            </p:cNvGrpSpPr>
            <p:nvPr/>
          </p:nvGrpSpPr>
          <p:grpSpPr bwMode="auto">
            <a:xfrm>
              <a:off x="1156" y="2523"/>
              <a:ext cx="181" cy="181"/>
              <a:chOff x="839" y="2523"/>
              <a:chExt cx="181" cy="181"/>
            </a:xfrm>
          </p:grpSpPr>
          <p:sp>
            <p:nvSpPr>
              <p:cNvPr id="8248" name="Line 57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49" name="Line 58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0" name="Group 59"/>
            <p:cNvGrpSpPr>
              <a:grpSpLocks/>
            </p:cNvGrpSpPr>
            <p:nvPr/>
          </p:nvGrpSpPr>
          <p:grpSpPr bwMode="auto">
            <a:xfrm>
              <a:off x="1474" y="2523"/>
              <a:ext cx="181" cy="181"/>
              <a:chOff x="839" y="2523"/>
              <a:chExt cx="181" cy="181"/>
            </a:xfrm>
          </p:grpSpPr>
          <p:sp>
            <p:nvSpPr>
              <p:cNvPr id="8246" name="Line 60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47" name="Line 61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1" name="Group 62"/>
            <p:cNvGrpSpPr>
              <a:grpSpLocks/>
            </p:cNvGrpSpPr>
            <p:nvPr/>
          </p:nvGrpSpPr>
          <p:grpSpPr bwMode="auto">
            <a:xfrm>
              <a:off x="1791" y="2523"/>
              <a:ext cx="181" cy="181"/>
              <a:chOff x="839" y="2523"/>
              <a:chExt cx="181" cy="181"/>
            </a:xfrm>
          </p:grpSpPr>
          <p:sp>
            <p:nvSpPr>
              <p:cNvPr id="8244" name="Line 63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45" name="Line 64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2" name="Group 65"/>
            <p:cNvGrpSpPr>
              <a:grpSpLocks/>
            </p:cNvGrpSpPr>
            <p:nvPr/>
          </p:nvGrpSpPr>
          <p:grpSpPr bwMode="auto">
            <a:xfrm>
              <a:off x="839" y="3022"/>
              <a:ext cx="181" cy="181"/>
              <a:chOff x="839" y="2523"/>
              <a:chExt cx="181" cy="181"/>
            </a:xfrm>
          </p:grpSpPr>
          <p:sp>
            <p:nvSpPr>
              <p:cNvPr id="8242" name="Line 66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43" name="Line 67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3" name="Group 68"/>
            <p:cNvGrpSpPr>
              <a:grpSpLocks/>
            </p:cNvGrpSpPr>
            <p:nvPr/>
          </p:nvGrpSpPr>
          <p:grpSpPr bwMode="auto">
            <a:xfrm>
              <a:off x="1156" y="3022"/>
              <a:ext cx="181" cy="181"/>
              <a:chOff x="839" y="2523"/>
              <a:chExt cx="181" cy="181"/>
            </a:xfrm>
          </p:grpSpPr>
          <p:sp>
            <p:nvSpPr>
              <p:cNvPr id="8240" name="Line 69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41" name="Line 70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4" name="Group 71"/>
            <p:cNvGrpSpPr>
              <a:grpSpLocks/>
            </p:cNvGrpSpPr>
            <p:nvPr/>
          </p:nvGrpSpPr>
          <p:grpSpPr bwMode="auto">
            <a:xfrm>
              <a:off x="1474" y="3022"/>
              <a:ext cx="181" cy="181"/>
              <a:chOff x="839" y="2523"/>
              <a:chExt cx="181" cy="181"/>
            </a:xfrm>
          </p:grpSpPr>
          <p:sp>
            <p:nvSpPr>
              <p:cNvPr id="8238" name="Line 72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39" name="Line 73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235" name="Group 74"/>
            <p:cNvGrpSpPr>
              <a:grpSpLocks/>
            </p:cNvGrpSpPr>
            <p:nvPr/>
          </p:nvGrpSpPr>
          <p:grpSpPr bwMode="auto">
            <a:xfrm>
              <a:off x="1791" y="3022"/>
              <a:ext cx="181" cy="181"/>
              <a:chOff x="839" y="2523"/>
              <a:chExt cx="181" cy="181"/>
            </a:xfrm>
          </p:grpSpPr>
          <p:sp>
            <p:nvSpPr>
              <p:cNvPr id="8236" name="Line 75"/>
              <p:cNvSpPr>
                <a:spLocks noChangeShapeType="1"/>
              </p:cNvSpPr>
              <p:nvPr/>
            </p:nvSpPr>
            <p:spPr bwMode="auto">
              <a:xfrm>
                <a:off x="930" y="252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37" name="Line 76"/>
              <p:cNvSpPr>
                <a:spLocks noChangeShapeType="1"/>
              </p:cNvSpPr>
              <p:nvPr/>
            </p:nvSpPr>
            <p:spPr bwMode="auto">
              <a:xfrm>
                <a:off x="839" y="2614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7245" name="Freeform 77"/>
          <p:cNvSpPr>
            <a:spLocks/>
          </p:cNvSpPr>
          <p:nvPr/>
        </p:nvSpPr>
        <p:spPr bwMode="auto">
          <a:xfrm>
            <a:off x="1619250" y="3368675"/>
            <a:ext cx="1296988" cy="1139825"/>
          </a:xfrm>
          <a:custGeom>
            <a:avLst/>
            <a:gdLst>
              <a:gd name="T0" fmla="*/ 0 w 817"/>
              <a:gd name="T1" fmla="*/ 718 h 718"/>
              <a:gd name="T2" fmla="*/ 227 w 817"/>
              <a:gd name="T3" fmla="*/ 219 h 718"/>
              <a:gd name="T4" fmla="*/ 499 w 817"/>
              <a:gd name="T5" fmla="*/ 83 h 718"/>
              <a:gd name="T6" fmla="*/ 817 w 817"/>
              <a:gd name="T7" fmla="*/ 718 h 718"/>
              <a:gd name="T8" fmla="*/ 0 60000 65536"/>
              <a:gd name="T9" fmla="*/ 0 60000 65536"/>
              <a:gd name="T10" fmla="*/ 0 60000 65536"/>
              <a:gd name="T11" fmla="*/ 0 60000 65536"/>
              <a:gd name="T12" fmla="*/ 0 w 817"/>
              <a:gd name="T13" fmla="*/ 0 h 718"/>
              <a:gd name="T14" fmla="*/ 817 w 817"/>
              <a:gd name="T15" fmla="*/ 718 h 71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7" h="718">
                <a:moveTo>
                  <a:pt x="0" y="718"/>
                </a:moveTo>
                <a:cubicBezTo>
                  <a:pt x="72" y="521"/>
                  <a:pt x="144" y="325"/>
                  <a:pt x="227" y="219"/>
                </a:cubicBezTo>
                <a:cubicBezTo>
                  <a:pt x="310" y="113"/>
                  <a:pt x="401" y="0"/>
                  <a:pt x="499" y="83"/>
                </a:cubicBezTo>
                <a:cubicBezTo>
                  <a:pt x="597" y="166"/>
                  <a:pt x="707" y="442"/>
                  <a:pt x="817" y="718"/>
                </a:cubicBezTo>
              </a:path>
            </a:pathLst>
          </a:custGeom>
          <a:noFill/>
          <a:ln w="57150">
            <a:solidFill>
              <a:srgbClr val="F77F07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5" name="Group 86"/>
          <p:cNvGrpSpPr>
            <a:grpSpLocks/>
          </p:cNvGrpSpPr>
          <p:nvPr/>
        </p:nvGrpSpPr>
        <p:grpSpPr bwMode="auto">
          <a:xfrm>
            <a:off x="2268538" y="2944813"/>
            <a:ext cx="493712" cy="989012"/>
            <a:chOff x="1429" y="1855"/>
            <a:chExt cx="311" cy="623"/>
          </a:xfrm>
        </p:grpSpPr>
        <p:sp>
          <p:nvSpPr>
            <p:cNvPr id="8225" name="Line 78"/>
            <p:cNvSpPr>
              <a:spLocks noChangeShapeType="1"/>
            </p:cNvSpPr>
            <p:nvPr/>
          </p:nvSpPr>
          <p:spPr bwMode="auto">
            <a:xfrm flipV="1">
              <a:off x="1429" y="2024"/>
              <a:ext cx="0" cy="45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26" name="Text Box 79"/>
            <p:cNvSpPr txBox="1">
              <a:spLocks noChangeArrowheads="1"/>
            </p:cNvSpPr>
            <p:nvPr/>
          </p:nvSpPr>
          <p:spPr bwMode="auto">
            <a:xfrm>
              <a:off x="1507" y="1855"/>
              <a:ext cx="23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/>
                <a:t>F</a:t>
              </a:r>
            </a:p>
          </p:txBody>
        </p:sp>
        <p:sp>
          <p:nvSpPr>
            <p:cNvPr id="8227" name="Line 80"/>
            <p:cNvSpPr>
              <a:spLocks noChangeShapeType="1"/>
            </p:cNvSpPr>
            <p:nvPr/>
          </p:nvSpPr>
          <p:spPr bwMode="auto">
            <a:xfrm>
              <a:off x="1565" y="1888"/>
              <a:ext cx="1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6" name="Group 85"/>
          <p:cNvGrpSpPr>
            <a:grpSpLocks/>
          </p:cNvGrpSpPr>
          <p:nvPr/>
        </p:nvGrpSpPr>
        <p:grpSpPr bwMode="auto">
          <a:xfrm>
            <a:off x="1763713" y="4313238"/>
            <a:ext cx="1584325" cy="457200"/>
            <a:chOff x="1111" y="2717"/>
            <a:chExt cx="998" cy="288"/>
          </a:xfrm>
        </p:grpSpPr>
        <p:sp>
          <p:nvSpPr>
            <p:cNvPr id="8222" name="Line 52"/>
            <p:cNvSpPr>
              <a:spLocks noChangeShapeType="1"/>
            </p:cNvSpPr>
            <p:nvPr/>
          </p:nvSpPr>
          <p:spPr bwMode="auto">
            <a:xfrm>
              <a:off x="1111" y="2886"/>
              <a:ext cx="725" cy="0"/>
            </a:xfrm>
            <a:prstGeom prst="line">
              <a:avLst/>
            </a:prstGeom>
            <a:noFill/>
            <a:ln w="57150">
              <a:solidFill>
                <a:srgbClr val="F77F07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23" name="Text Box 81"/>
            <p:cNvSpPr txBox="1">
              <a:spLocks noChangeArrowheads="1"/>
            </p:cNvSpPr>
            <p:nvPr/>
          </p:nvSpPr>
          <p:spPr bwMode="auto">
            <a:xfrm>
              <a:off x="1915" y="2717"/>
              <a:ext cx="19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77F07"/>
                  </a:solidFill>
                </a:rPr>
                <a:t>I</a:t>
              </a:r>
            </a:p>
          </p:txBody>
        </p:sp>
        <p:sp>
          <p:nvSpPr>
            <p:cNvPr id="8224" name="Line 82"/>
            <p:cNvSpPr>
              <a:spLocks noChangeShapeType="1"/>
            </p:cNvSpPr>
            <p:nvPr/>
          </p:nvSpPr>
          <p:spPr bwMode="auto">
            <a:xfrm>
              <a:off x="1973" y="2750"/>
              <a:ext cx="136" cy="0"/>
            </a:xfrm>
            <a:prstGeom prst="line">
              <a:avLst/>
            </a:prstGeom>
            <a:noFill/>
            <a:ln w="9525">
              <a:solidFill>
                <a:srgbClr val="F77F07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220" name="AutoShape 83"/>
          <p:cNvSpPr>
            <a:spLocks noChangeArrowheads="1"/>
          </p:cNvSpPr>
          <p:nvPr/>
        </p:nvSpPr>
        <p:spPr bwMode="auto">
          <a:xfrm>
            <a:off x="2771775" y="3141663"/>
            <a:ext cx="1800225" cy="647700"/>
          </a:xfrm>
          <a:prstGeom prst="wedgeEllipseCallout">
            <a:avLst>
              <a:gd name="adj1" fmla="val -52731"/>
              <a:gd name="adj2" fmla="val 742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Vyfouknutí oblouku</a:t>
            </a:r>
          </a:p>
        </p:txBody>
      </p:sp>
      <p:sp>
        <p:nvSpPr>
          <p:cNvPr id="8221" name="Text Box 87"/>
          <p:cNvSpPr txBox="1">
            <a:spLocks noChangeArrowheads="1"/>
          </p:cNvSpPr>
          <p:nvPr/>
        </p:nvSpPr>
        <p:spPr bwMode="auto">
          <a:xfrm>
            <a:off x="879475" y="5299075"/>
            <a:ext cx="25669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Princip magnetického vyfukování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4356100" y="4038600"/>
            <a:ext cx="4381500" cy="18923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části magnetického vypínače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Napište vztah, který lze použít na výpočet silových účinků magnetického pole na elektrický proud, procházející obloukem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Podle jakého pravidla lze určit směr působení magnetického pole na elektrický oblouk?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45" grpId="0" animBg="1"/>
      <p:bldP spid="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4"/>
          <p:cNvSpPr txBox="1">
            <a:spLocks noChangeArrowheads="1"/>
          </p:cNvSpPr>
          <p:nvPr/>
        </p:nvSpPr>
        <p:spPr bwMode="auto">
          <a:xfrm>
            <a:off x="808038" y="785813"/>
            <a:ext cx="1670050" cy="36671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Rychlovypínače</a:t>
            </a:r>
          </a:p>
        </p:txBody>
      </p:sp>
      <p:sp>
        <p:nvSpPr>
          <p:cNvPr id="3076" name="Rectangle 5"/>
          <p:cNvSpPr>
            <a:spLocks noChangeArrowheads="1"/>
          </p:cNvSpPr>
          <p:nvPr/>
        </p:nvSpPr>
        <p:spPr bwMode="auto">
          <a:xfrm>
            <a:off x="3059113" y="1341438"/>
            <a:ext cx="358775" cy="12954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6"/>
          <p:cNvSpPr>
            <a:spLocks noChangeArrowheads="1"/>
          </p:cNvSpPr>
          <p:nvPr/>
        </p:nvSpPr>
        <p:spPr bwMode="auto">
          <a:xfrm>
            <a:off x="1835150" y="13414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8" name="Rectangle 7"/>
          <p:cNvSpPr>
            <a:spLocks noChangeArrowheads="1"/>
          </p:cNvSpPr>
          <p:nvPr/>
        </p:nvSpPr>
        <p:spPr bwMode="auto">
          <a:xfrm>
            <a:off x="1835150" y="23495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2122488" y="1628775"/>
            <a:ext cx="360362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3080" name="Group 12"/>
          <p:cNvGrpSpPr>
            <a:grpSpLocks/>
          </p:cNvGrpSpPr>
          <p:nvPr/>
        </p:nvGrpSpPr>
        <p:grpSpPr bwMode="auto">
          <a:xfrm>
            <a:off x="2554288" y="1701800"/>
            <a:ext cx="71437" cy="574675"/>
            <a:chOff x="1429" y="2614"/>
            <a:chExt cx="45" cy="362"/>
          </a:xfrm>
        </p:grpSpPr>
        <p:sp>
          <p:nvSpPr>
            <p:cNvPr id="3111" name="Rectangle 9"/>
            <p:cNvSpPr>
              <a:spLocks noChangeArrowheads="1"/>
            </p:cNvSpPr>
            <p:nvPr/>
          </p:nvSpPr>
          <p:spPr bwMode="auto">
            <a:xfrm>
              <a:off x="1429" y="2614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12" name="Rectangle 10"/>
            <p:cNvSpPr>
              <a:spLocks noChangeArrowheads="1"/>
            </p:cNvSpPr>
            <p:nvPr/>
          </p:nvSpPr>
          <p:spPr bwMode="auto">
            <a:xfrm>
              <a:off x="1429" y="2750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13" name="Rectangle 11"/>
            <p:cNvSpPr>
              <a:spLocks noChangeArrowheads="1"/>
            </p:cNvSpPr>
            <p:nvPr/>
          </p:nvSpPr>
          <p:spPr bwMode="auto">
            <a:xfrm>
              <a:off x="1429" y="2886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1" name="Group 13"/>
          <p:cNvGrpSpPr>
            <a:grpSpLocks/>
          </p:cNvGrpSpPr>
          <p:nvPr/>
        </p:nvGrpSpPr>
        <p:grpSpPr bwMode="auto">
          <a:xfrm>
            <a:off x="1978025" y="1701800"/>
            <a:ext cx="71438" cy="574675"/>
            <a:chOff x="1429" y="2614"/>
            <a:chExt cx="45" cy="362"/>
          </a:xfrm>
        </p:grpSpPr>
        <p:sp>
          <p:nvSpPr>
            <p:cNvPr id="3108" name="Rectangle 14"/>
            <p:cNvSpPr>
              <a:spLocks noChangeArrowheads="1"/>
            </p:cNvSpPr>
            <p:nvPr/>
          </p:nvSpPr>
          <p:spPr bwMode="auto">
            <a:xfrm>
              <a:off x="1429" y="2614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09" name="Rectangle 15"/>
            <p:cNvSpPr>
              <a:spLocks noChangeArrowheads="1"/>
            </p:cNvSpPr>
            <p:nvPr/>
          </p:nvSpPr>
          <p:spPr bwMode="auto">
            <a:xfrm>
              <a:off x="1429" y="2750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10" name="Rectangle 16"/>
            <p:cNvSpPr>
              <a:spLocks noChangeArrowheads="1"/>
            </p:cNvSpPr>
            <p:nvPr/>
          </p:nvSpPr>
          <p:spPr bwMode="auto">
            <a:xfrm>
              <a:off x="1429" y="2886"/>
              <a:ext cx="45" cy="90"/>
            </a:xfrm>
            <a:prstGeom prst="rec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82" name="Rectangle 17"/>
          <p:cNvSpPr>
            <a:spLocks noChangeArrowheads="1"/>
          </p:cNvSpPr>
          <p:nvPr/>
        </p:nvSpPr>
        <p:spPr bwMode="auto">
          <a:xfrm>
            <a:off x="2770188" y="1701800"/>
            <a:ext cx="287337" cy="576263"/>
          </a:xfrm>
          <a:prstGeom prst="rect">
            <a:avLst/>
          </a:prstGeom>
          <a:solidFill>
            <a:srgbClr val="FFFF99"/>
          </a:solidFill>
          <a:ln w="38100">
            <a:solidFill>
              <a:srgbClr val="666699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3" name="Rectangle 18"/>
          <p:cNvSpPr>
            <a:spLocks noChangeArrowheads="1"/>
          </p:cNvSpPr>
          <p:nvPr/>
        </p:nvSpPr>
        <p:spPr bwMode="auto">
          <a:xfrm>
            <a:off x="3417888" y="1701800"/>
            <a:ext cx="287337" cy="576263"/>
          </a:xfrm>
          <a:prstGeom prst="rect">
            <a:avLst/>
          </a:prstGeom>
          <a:solidFill>
            <a:srgbClr val="FFFF99"/>
          </a:solidFill>
          <a:ln w="38100">
            <a:solidFill>
              <a:srgbClr val="666699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4" name="Rectangle 19"/>
          <p:cNvSpPr>
            <a:spLocks noChangeArrowheads="1"/>
          </p:cNvSpPr>
          <p:nvPr/>
        </p:nvSpPr>
        <p:spPr bwMode="auto">
          <a:xfrm>
            <a:off x="1546225" y="1341438"/>
            <a:ext cx="288925" cy="18002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5" name="Rectangle 20"/>
          <p:cNvSpPr>
            <a:spLocks noChangeArrowheads="1"/>
          </p:cNvSpPr>
          <p:nvPr/>
        </p:nvSpPr>
        <p:spPr bwMode="auto">
          <a:xfrm>
            <a:off x="969963" y="2925763"/>
            <a:ext cx="576262" cy="144462"/>
          </a:xfrm>
          <a:prstGeom prst="rec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6" name="Line 21"/>
          <p:cNvSpPr>
            <a:spLocks noChangeShapeType="1"/>
          </p:cNvSpPr>
          <p:nvPr/>
        </p:nvSpPr>
        <p:spPr bwMode="auto">
          <a:xfrm>
            <a:off x="898525" y="25654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grpSp>
        <p:nvGrpSpPr>
          <p:cNvPr id="3087" name="Group 28"/>
          <p:cNvGrpSpPr>
            <a:grpSpLocks/>
          </p:cNvGrpSpPr>
          <p:nvPr/>
        </p:nvGrpSpPr>
        <p:grpSpPr bwMode="auto">
          <a:xfrm>
            <a:off x="898525" y="2060575"/>
            <a:ext cx="574675" cy="215900"/>
            <a:chOff x="930" y="2976"/>
            <a:chExt cx="499" cy="227"/>
          </a:xfrm>
        </p:grpSpPr>
        <p:sp>
          <p:nvSpPr>
            <p:cNvPr id="3102" name="Line 22"/>
            <p:cNvSpPr>
              <a:spLocks noChangeShapeType="1"/>
            </p:cNvSpPr>
            <p:nvPr/>
          </p:nvSpPr>
          <p:spPr bwMode="auto">
            <a:xfrm flipV="1">
              <a:off x="930" y="2976"/>
              <a:ext cx="90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03" name="Line 23"/>
            <p:cNvSpPr>
              <a:spLocks noChangeShapeType="1"/>
            </p:cNvSpPr>
            <p:nvPr/>
          </p:nvSpPr>
          <p:spPr bwMode="auto">
            <a:xfrm>
              <a:off x="1020" y="2976"/>
              <a:ext cx="91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04" name="Line 24"/>
            <p:cNvSpPr>
              <a:spLocks noChangeShapeType="1"/>
            </p:cNvSpPr>
            <p:nvPr/>
          </p:nvSpPr>
          <p:spPr bwMode="auto">
            <a:xfrm flipV="1">
              <a:off x="1111" y="2976"/>
              <a:ext cx="91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05" name="Line 25"/>
            <p:cNvSpPr>
              <a:spLocks noChangeShapeType="1"/>
            </p:cNvSpPr>
            <p:nvPr/>
          </p:nvSpPr>
          <p:spPr bwMode="auto">
            <a:xfrm>
              <a:off x="1202" y="2976"/>
              <a:ext cx="90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06" name="Line 26"/>
            <p:cNvSpPr>
              <a:spLocks noChangeShapeType="1"/>
            </p:cNvSpPr>
            <p:nvPr/>
          </p:nvSpPr>
          <p:spPr bwMode="auto">
            <a:xfrm flipV="1">
              <a:off x="1292" y="2976"/>
              <a:ext cx="91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07" name="Line 27"/>
            <p:cNvSpPr>
              <a:spLocks noChangeShapeType="1"/>
            </p:cNvSpPr>
            <p:nvPr/>
          </p:nvSpPr>
          <p:spPr bwMode="auto">
            <a:xfrm>
              <a:off x="1383" y="2976"/>
              <a:ext cx="46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088" name="Line 29"/>
          <p:cNvSpPr>
            <a:spLocks noChangeShapeType="1"/>
          </p:cNvSpPr>
          <p:nvPr/>
        </p:nvSpPr>
        <p:spPr bwMode="auto">
          <a:xfrm>
            <a:off x="1474788" y="2205038"/>
            <a:ext cx="714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89" name="Line 30"/>
          <p:cNvSpPr>
            <a:spLocks noChangeShapeType="1"/>
          </p:cNvSpPr>
          <p:nvPr/>
        </p:nvSpPr>
        <p:spPr bwMode="auto">
          <a:xfrm flipH="1">
            <a:off x="754063" y="2205038"/>
            <a:ext cx="144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90" name="Line 31"/>
          <p:cNvSpPr>
            <a:spLocks noChangeShapeType="1"/>
          </p:cNvSpPr>
          <p:nvPr/>
        </p:nvSpPr>
        <p:spPr bwMode="auto">
          <a:xfrm>
            <a:off x="754063" y="1773238"/>
            <a:ext cx="0" cy="1008062"/>
          </a:xfrm>
          <a:prstGeom prst="line">
            <a:avLst/>
          </a:prstGeom>
          <a:noFill/>
          <a:ln w="76200">
            <a:solidFill>
              <a:srgbClr val="CC99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91" name="AutoShape 32"/>
          <p:cNvSpPr>
            <a:spLocks/>
          </p:cNvSpPr>
          <p:nvPr/>
        </p:nvSpPr>
        <p:spPr bwMode="auto">
          <a:xfrm>
            <a:off x="4000500" y="793750"/>
            <a:ext cx="284163" cy="258763"/>
          </a:xfrm>
          <a:prstGeom prst="borderCallout1">
            <a:avLst>
              <a:gd name="adj1" fmla="val 44171"/>
              <a:gd name="adj2" fmla="val -26815"/>
              <a:gd name="adj3" fmla="val 350306"/>
              <a:gd name="adj4" fmla="val -1715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92" name="AutoShape 33"/>
          <p:cNvSpPr>
            <a:spLocks/>
          </p:cNvSpPr>
          <p:nvPr/>
        </p:nvSpPr>
        <p:spPr bwMode="auto">
          <a:xfrm>
            <a:off x="4000500" y="1227138"/>
            <a:ext cx="284163" cy="257175"/>
          </a:xfrm>
          <a:prstGeom prst="borderCallout1">
            <a:avLst>
              <a:gd name="adj1" fmla="val 44444"/>
              <a:gd name="adj2" fmla="val -26815"/>
              <a:gd name="adj3" fmla="val 352468"/>
              <a:gd name="adj4" fmla="val -254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93" name="AutoShape 34"/>
          <p:cNvSpPr>
            <a:spLocks/>
          </p:cNvSpPr>
          <p:nvPr/>
        </p:nvSpPr>
        <p:spPr bwMode="auto">
          <a:xfrm>
            <a:off x="4000500" y="2378075"/>
            <a:ext cx="284163" cy="258763"/>
          </a:xfrm>
          <a:prstGeom prst="borderCallout1">
            <a:avLst>
              <a:gd name="adj1" fmla="val 44171"/>
              <a:gd name="adj2" fmla="val -26815"/>
              <a:gd name="adj3" fmla="val -66870"/>
              <a:gd name="adj4" fmla="val -48324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94" name="AutoShape 35"/>
          <p:cNvSpPr>
            <a:spLocks/>
          </p:cNvSpPr>
          <p:nvPr/>
        </p:nvSpPr>
        <p:spPr bwMode="auto">
          <a:xfrm>
            <a:off x="4000500" y="2809875"/>
            <a:ext cx="284163" cy="258763"/>
          </a:xfrm>
          <a:prstGeom prst="borderCallout1">
            <a:avLst>
              <a:gd name="adj1" fmla="val 44171"/>
              <a:gd name="adj2" fmla="val -26815"/>
              <a:gd name="adj3" fmla="val -233741"/>
              <a:gd name="adj4" fmla="val -5843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95" name="AutoShape 36"/>
          <p:cNvSpPr>
            <a:spLocks/>
          </p:cNvSpPr>
          <p:nvPr/>
        </p:nvSpPr>
        <p:spPr bwMode="auto">
          <a:xfrm>
            <a:off x="3995738" y="3213100"/>
            <a:ext cx="288925" cy="287338"/>
          </a:xfrm>
          <a:prstGeom prst="borderCallout1">
            <a:avLst>
              <a:gd name="adj1" fmla="val 39778"/>
              <a:gd name="adj2" fmla="val -26375"/>
              <a:gd name="adj3" fmla="val -135361"/>
              <a:gd name="adj4" fmla="val -7741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96" name="AutoShape 37"/>
          <p:cNvSpPr>
            <a:spLocks/>
          </p:cNvSpPr>
          <p:nvPr/>
        </p:nvSpPr>
        <p:spPr bwMode="auto">
          <a:xfrm>
            <a:off x="4000500" y="3602038"/>
            <a:ext cx="284163" cy="331787"/>
          </a:xfrm>
          <a:prstGeom prst="borderCallout1">
            <a:avLst>
              <a:gd name="adj1" fmla="val 34449"/>
              <a:gd name="adj2" fmla="val -26815"/>
              <a:gd name="adj3" fmla="val -182296"/>
              <a:gd name="adj4" fmla="val -96480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97" name="AutoShape 38"/>
          <p:cNvSpPr>
            <a:spLocks/>
          </p:cNvSpPr>
          <p:nvPr/>
        </p:nvSpPr>
        <p:spPr bwMode="auto">
          <a:xfrm>
            <a:off x="1258888" y="3644900"/>
            <a:ext cx="284162" cy="330200"/>
          </a:xfrm>
          <a:prstGeom prst="borderCallout1">
            <a:avLst>
              <a:gd name="adj1" fmla="val 34616"/>
              <a:gd name="adj2" fmla="val -26815"/>
              <a:gd name="adj3" fmla="val -405287"/>
              <a:gd name="adj4" fmla="val -12346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98" name="Text Box 39"/>
          <p:cNvSpPr txBox="1">
            <a:spLocks noChangeArrowheads="1"/>
          </p:cNvSpPr>
          <p:nvPr/>
        </p:nvSpPr>
        <p:spPr bwMode="auto">
          <a:xfrm>
            <a:off x="592138" y="4148138"/>
            <a:ext cx="2865437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Cívka elektromagnetu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Magnetický obvod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Závity přívodního proudu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Jádro se vzduchovými mezerami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Pohyblivá kotva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Pohyblivý kontakt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Pružina </a:t>
            </a:r>
          </a:p>
        </p:txBody>
      </p:sp>
      <p:sp>
        <p:nvSpPr>
          <p:cNvPr id="3099" name="Text Box 40"/>
          <p:cNvSpPr txBox="1">
            <a:spLocks noChangeArrowheads="1"/>
          </p:cNvSpPr>
          <p:nvPr/>
        </p:nvSpPr>
        <p:spPr bwMode="auto">
          <a:xfrm>
            <a:off x="5200650" y="714375"/>
            <a:ext cx="2876550" cy="36671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 err="1"/>
              <a:t>Tlakoplynové</a:t>
            </a:r>
            <a:r>
              <a:rPr lang="cs-CZ" sz="1800" dirty="0"/>
              <a:t> vypínače (SF</a:t>
            </a:r>
            <a:r>
              <a:rPr lang="cs-CZ" sz="1800" baseline="-25000" dirty="0"/>
              <a:t>6</a:t>
            </a:r>
            <a:r>
              <a:rPr lang="cs-CZ" sz="1800" dirty="0"/>
              <a:t>)</a:t>
            </a:r>
          </a:p>
        </p:txBody>
      </p:sp>
      <p:sp>
        <p:nvSpPr>
          <p:cNvPr id="3100" name="Text Box 42"/>
          <p:cNvSpPr txBox="1">
            <a:spLocks noChangeArrowheads="1"/>
          </p:cNvSpPr>
          <p:nvPr/>
        </p:nvSpPr>
        <p:spPr bwMode="auto">
          <a:xfrm>
            <a:off x="5127625" y="1362075"/>
            <a:ext cx="3630613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/>
              <a:t>SF</a:t>
            </a:r>
            <a:r>
              <a:rPr lang="cs-CZ" sz="1800" baseline="-25000" dirty="0"/>
              <a:t>6</a:t>
            </a:r>
            <a:r>
              <a:rPr lang="cs-CZ" sz="1800" dirty="0"/>
              <a:t> – </a:t>
            </a:r>
            <a:r>
              <a:rPr lang="cs-CZ" dirty="0"/>
              <a:t>stálý, netečný, nejedovatý, nedýchatelný</a:t>
            </a:r>
          </a:p>
          <a:p>
            <a:pPr>
              <a:buFontTx/>
              <a:buChar char="•"/>
            </a:pPr>
            <a:r>
              <a:rPr lang="cs-CZ" dirty="0"/>
              <a:t>Výborné ochlazovací  vlastnosti</a:t>
            </a:r>
          </a:p>
          <a:p>
            <a:pPr>
              <a:buFontTx/>
              <a:buChar char="•"/>
            </a:pPr>
            <a:r>
              <a:rPr lang="cs-CZ" dirty="0"/>
              <a:t>Dvakrát až třikrát lepší el. pevnost než vzduch</a:t>
            </a:r>
          </a:p>
          <a:p>
            <a:pPr>
              <a:buFontTx/>
              <a:buChar char="•"/>
            </a:pPr>
            <a:r>
              <a:rPr lang="cs-CZ" dirty="0"/>
              <a:t>Přerušení oblouku v uzavřeném prostředí – bez vypouštění do atmosféry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55600" y="4140200"/>
            <a:ext cx="4686300" cy="18796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jednotlivé části rychlovypínače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Kde se nejčastěji staví zapouzdřené rozvodny?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 err="1" smtClean="0">
                <a:solidFill>
                  <a:schemeClr val="tx1"/>
                </a:solidFill>
              </a:rPr>
              <a:t>tlakoplynový</a:t>
            </a:r>
            <a:r>
              <a:rPr lang="cs-CZ" dirty="0" smtClean="0">
                <a:solidFill>
                  <a:schemeClr val="tx1"/>
                </a:solidFill>
              </a:rPr>
              <a:t> vypínač větší než tlakovzdušný?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5257800" y="3136900"/>
            <a:ext cx="3416300" cy="9271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041900" y="3467100"/>
            <a:ext cx="3784600" cy="2413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257800" y="3124200"/>
            <a:ext cx="3416300" cy="1016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57800" y="3975100"/>
            <a:ext cx="3416300" cy="1016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734925" y="3173512"/>
            <a:ext cx="44275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SF</a:t>
            </a:r>
            <a:r>
              <a:rPr lang="cs-CZ" baseline="-25000" dirty="0" smtClean="0"/>
              <a:t>6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832600" y="3416300"/>
            <a:ext cx="5838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vodič</a:t>
            </a:r>
            <a:endParaRPr lang="cs-CZ" dirty="0"/>
          </a:p>
        </p:txBody>
      </p:sp>
      <p:sp>
        <p:nvSpPr>
          <p:cNvPr id="49" name="Čárový popisek 2 48"/>
          <p:cNvSpPr/>
          <p:nvPr/>
        </p:nvSpPr>
        <p:spPr>
          <a:xfrm>
            <a:off x="7315200" y="4635500"/>
            <a:ext cx="1333500" cy="622300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99745"/>
              <a:gd name="adj6" fmla="val -761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Ochranné pouzdro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334962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Uspořádání rozvodny </a:t>
            </a:r>
            <a:r>
              <a:rPr lang="cs-CZ" sz="2400" dirty="0" err="1"/>
              <a:t>vvn</a:t>
            </a:r>
            <a:endParaRPr lang="cs-CZ" sz="2400" dirty="0"/>
          </a:p>
        </p:txBody>
      </p:sp>
      <p:grpSp>
        <p:nvGrpSpPr>
          <p:cNvPr id="9219" name="Group 10"/>
          <p:cNvGrpSpPr>
            <a:grpSpLocks/>
          </p:cNvGrpSpPr>
          <p:nvPr/>
        </p:nvGrpSpPr>
        <p:grpSpPr bwMode="auto">
          <a:xfrm>
            <a:off x="1149350" y="2103438"/>
            <a:ext cx="292100" cy="1206500"/>
            <a:chOff x="732" y="869"/>
            <a:chExt cx="280" cy="1032"/>
          </a:xfrm>
        </p:grpSpPr>
        <p:sp>
          <p:nvSpPr>
            <p:cNvPr id="9336" name="Rectangle 8"/>
            <p:cNvSpPr>
              <a:spLocks noChangeArrowheads="1"/>
            </p:cNvSpPr>
            <p:nvPr/>
          </p:nvSpPr>
          <p:spPr bwMode="auto">
            <a:xfrm>
              <a:off x="801" y="1629"/>
              <a:ext cx="136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7" name="Rectangle 7"/>
            <p:cNvSpPr>
              <a:spLocks noChangeArrowheads="1"/>
            </p:cNvSpPr>
            <p:nvPr/>
          </p:nvSpPr>
          <p:spPr bwMode="auto">
            <a:xfrm>
              <a:off x="809" y="1253"/>
              <a:ext cx="136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8" name="Oval 6"/>
            <p:cNvSpPr>
              <a:spLocks noChangeArrowheads="1"/>
            </p:cNvSpPr>
            <p:nvPr/>
          </p:nvSpPr>
          <p:spPr bwMode="auto">
            <a:xfrm>
              <a:off x="732" y="1501"/>
              <a:ext cx="272" cy="13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9" name="Oval 5"/>
            <p:cNvSpPr>
              <a:spLocks noChangeArrowheads="1"/>
            </p:cNvSpPr>
            <p:nvPr/>
          </p:nvSpPr>
          <p:spPr bwMode="auto">
            <a:xfrm>
              <a:off x="740" y="1133"/>
              <a:ext cx="272" cy="13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40" name="Rectangle 9"/>
            <p:cNvSpPr>
              <a:spLocks noChangeArrowheads="1"/>
            </p:cNvSpPr>
            <p:nvPr/>
          </p:nvSpPr>
          <p:spPr bwMode="auto">
            <a:xfrm>
              <a:off x="809" y="869"/>
              <a:ext cx="136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9220" name="AutoShape 11"/>
          <p:cNvSpPr>
            <a:spLocks noChangeArrowheads="1"/>
          </p:cNvSpPr>
          <p:nvPr/>
        </p:nvSpPr>
        <p:spPr bwMode="auto">
          <a:xfrm>
            <a:off x="1041400" y="2019300"/>
            <a:ext cx="508000" cy="215900"/>
          </a:xfrm>
          <a:prstGeom prst="triangle">
            <a:avLst>
              <a:gd name="adj" fmla="val 50000"/>
            </a:avLst>
          </a:prstGeom>
          <a:noFill/>
          <a:ln w="38100">
            <a:solidFill>
              <a:srgbClr val="666699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Rectangle 12"/>
          <p:cNvSpPr>
            <a:spLocks noChangeArrowheads="1"/>
          </p:cNvSpPr>
          <p:nvPr/>
        </p:nvSpPr>
        <p:spPr bwMode="auto">
          <a:xfrm>
            <a:off x="1066800" y="3302000"/>
            <a:ext cx="419100" cy="703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Line 13"/>
          <p:cNvSpPr>
            <a:spLocks noChangeShapeType="1"/>
          </p:cNvSpPr>
          <p:nvPr/>
        </p:nvSpPr>
        <p:spPr bwMode="auto">
          <a:xfrm>
            <a:off x="468313" y="1341438"/>
            <a:ext cx="18716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3" name="Rectangle 14"/>
          <p:cNvSpPr>
            <a:spLocks noChangeArrowheads="1"/>
          </p:cNvSpPr>
          <p:nvPr/>
        </p:nvSpPr>
        <p:spPr bwMode="auto">
          <a:xfrm>
            <a:off x="2352675" y="1290638"/>
            <a:ext cx="215900" cy="714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Rectangle 15"/>
          <p:cNvSpPr>
            <a:spLocks noChangeArrowheads="1"/>
          </p:cNvSpPr>
          <p:nvPr/>
        </p:nvSpPr>
        <p:spPr bwMode="auto">
          <a:xfrm rot="-747313">
            <a:off x="2700338" y="1268413"/>
            <a:ext cx="358775" cy="144462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5" name="Line 16"/>
          <p:cNvSpPr>
            <a:spLocks noChangeShapeType="1"/>
          </p:cNvSpPr>
          <p:nvPr/>
        </p:nvSpPr>
        <p:spPr bwMode="auto">
          <a:xfrm>
            <a:off x="2555875" y="1341438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6" name="Line 17"/>
          <p:cNvSpPr>
            <a:spLocks noChangeShapeType="1"/>
          </p:cNvSpPr>
          <p:nvPr/>
        </p:nvSpPr>
        <p:spPr bwMode="auto">
          <a:xfrm flipV="1">
            <a:off x="3059113" y="1196975"/>
            <a:ext cx="2159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7" name="Line 18"/>
          <p:cNvSpPr>
            <a:spLocks noChangeShapeType="1"/>
          </p:cNvSpPr>
          <p:nvPr/>
        </p:nvSpPr>
        <p:spPr bwMode="auto">
          <a:xfrm flipV="1">
            <a:off x="1258888" y="1341438"/>
            <a:ext cx="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8" name="Oval 19"/>
          <p:cNvSpPr>
            <a:spLocks noChangeArrowheads="1"/>
          </p:cNvSpPr>
          <p:nvPr/>
        </p:nvSpPr>
        <p:spPr bwMode="auto">
          <a:xfrm>
            <a:off x="1225550" y="1317625"/>
            <a:ext cx="73025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9" name="AutoShape 20"/>
          <p:cNvSpPr>
            <a:spLocks noChangeArrowheads="1"/>
          </p:cNvSpPr>
          <p:nvPr/>
        </p:nvSpPr>
        <p:spPr bwMode="auto">
          <a:xfrm>
            <a:off x="3203575" y="1052513"/>
            <a:ext cx="144463" cy="295275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0" name="Rectangle 21"/>
          <p:cNvSpPr>
            <a:spLocks noChangeArrowheads="1"/>
          </p:cNvSpPr>
          <p:nvPr/>
        </p:nvSpPr>
        <p:spPr bwMode="auto">
          <a:xfrm rot="1464881">
            <a:off x="3419475" y="1268413"/>
            <a:ext cx="358775" cy="144462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1" name="Line 22"/>
          <p:cNvSpPr>
            <a:spLocks noChangeShapeType="1"/>
          </p:cNvSpPr>
          <p:nvPr/>
        </p:nvSpPr>
        <p:spPr bwMode="auto">
          <a:xfrm>
            <a:off x="3276600" y="1196975"/>
            <a:ext cx="142875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2" name="Line 23"/>
          <p:cNvSpPr>
            <a:spLocks noChangeShapeType="1"/>
          </p:cNvSpPr>
          <p:nvPr/>
        </p:nvSpPr>
        <p:spPr bwMode="auto">
          <a:xfrm>
            <a:off x="3779838" y="1412875"/>
            <a:ext cx="144462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3" name="Freeform 24"/>
          <p:cNvSpPr>
            <a:spLocks/>
          </p:cNvSpPr>
          <p:nvPr/>
        </p:nvSpPr>
        <p:spPr bwMode="auto">
          <a:xfrm>
            <a:off x="2411413" y="1341438"/>
            <a:ext cx="1584325" cy="503237"/>
          </a:xfrm>
          <a:custGeom>
            <a:avLst/>
            <a:gdLst>
              <a:gd name="T0" fmla="*/ 22 w 975"/>
              <a:gd name="T1" fmla="*/ 0 h 340"/>
              <a:gd name="T2" fmla="*/ 68 w 975"/>
              <a:gd name="T3" fmla="*/ 136 h 340"/>
              <a:gd name="T4" fmla="*/ 430 w 975"/>
              <a:gd name="T5" fmla="*/ 317 h 340"/>
              <a:gd name="T6" fmla="*/ 839 w 975"/>
              <a:gd name="T7" fmla="*/ 272 h 340"/>
              <a:gd name="T8" fmla="*/ 975 w 975"/>
              <a:gd name="T9" fmla="*/ 272 h 34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975"/>
              <a:gd name="T16" fmla="*/ 0 h 340"/>
              <a:gd name="T17" fmla="*/ 975 w 975"/>
              <a:gd name="T18" fmla="*/ 340 h 34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975" h="340">
                <a:moveTo>
                  <a:pt x="22" y="0"/>
                </a:moveTo>
                <a:cubicBezTo>
                  <a:pt x="11" y="41"/>
                  <a:pt x="0" y="83"/>
                  <a:pt x="68" y="136"/>
                </a:cubicBezTo>
                <a:cubicBezTo>
                  <a:pt x="136" y="189"/>
                  <a:pt x="302" y="294"/>
                  <a:pt x="430" y="317"/>
                </a:cubicBezTo>
                <a:cubicBezTo>
                  <a:pt x="558" y="340"/>
                  <a:pt x="748" y="279"/>
                  <a:pt x="839" y="272"/>
                </a:cubicBezTo>
                <a:cubicBezTo>
                  <a:pt x="930" y="265"/>
                  <a:pt x="952" y="272"/>
                  <a:pt x="975" y="272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4" name="Rectangle 25"/>
          <p:cNvSpPr>
            <a:spLocks noChangeArrowheads="1"/>
          </p:cNvSpPr>
          <p:nvPr/>
        </p:nvSpPr>
        <p:spPr bwMode="auto">
          <a:xfrm rot="5400000">
            <a:off x="3817144" y="1375569"/>
            <a:ext cx="358775" cy="1444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5" name="Line 26"/>
          <p:cNvSpPr>
            <a:spLocks noChangeShapeType="1"/>
          </p:cNvSpPr>
          <p:nvPr/>
        </p:nvSpPr>
        <p:spPr bwMode="auto">
          <a:xfrm>
            <a:off x="3276600" y="1125538"/>
            <a:ext cx="71913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6" name="Line 27"/>
          <p:cNvSpPr>
            <a:spLocks noChangeShapeType="1"/>
          </p:cNvSpPr>
          <p:nvPr/>
        </p:nvSpPr>
        <p:spPr bwMode="auto">
          <a:xfrm>
            <a:off x="3995738" y="1125538"/>
            <a:ext cx="0" cy="1428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7" name="Freeform 28"/>
          <p:cNvSpPr>
            <a:spLocks/>
          </p:cNvSpPr>
          <p:nvPr/>
        </p:nvSpPr>
        <p:spPr bwMode="auto">
          <a:xfrm rot="4263091">
            <a:off x="4247356" y="1232694"/>
            <a:ext cx="144463" cy="504825"/>
          </a:xfrm>
          <a:custGeom>
            <a:avLst/>
            <a:gdLst>
              <a:gd name="T0" fmla="*/ 272 w 272"/>
              <a:gd name="T1" fmla="*/ 0 h 318"/>
              <a:gd name="T2" fmla="*/ 227 w 272"/>
              <a:gd name="T3" fmla="*/ 91 h 318"/>
              <a:gd name="T4" fmla="*/ 136 w 272"/>
              <a:gd name="T5" fmla="*/ 272 h 318"/>
              <a:gd name="T6" fmla="*/ 0 w 272"/>
              <a:gd name="T7" fmla="*/ 318 h 318"/>
              <a:gd name="T8" fmla="*/ 0 60000 65536"/>
              <a:gd name="T9" fmla="*/ 0 60000 65536"/>
              <a:gd name="T10" fmla="*/ 0 60000 65536"/>
              <a:gd name="T11" fmla="*/ 0 60000 65536"/>
              <a:gd name="T12" fmla="*/ 0 w 272"/>
              <a:gd name="T13" fmla="*/ 0 h 318"/>
              <a:gd name="T14" fmla="*/ 272 w 272"/>
              <a:gd name="T15" fmla="*/ 318 h 31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72" h="318">
                <a:moveTo>
                  <a:pt x="272" y="0"/>
                </a:moveTo>
                <a:cubicBezTo>
                  <a:pt x="261" y="23"/>
                  <a:pt x="250" y="46"/>
                  <a:pt x="227" y="91"/>
                </a:cubicBezTo>
                <a:cubicBezTo>
                  <a:pt x="204" y="136"/>
                  <a:pt x="174" y="234"/>
                  <a:pt x="136" y="272"/>
                </a:cubicBezTo>
                <a:cubicBezTo>
                  <a:pt x="98" y="310"/>
                  <a:pt x="15" y="310"/>
                  <a:pt x="0" y="318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8" name="Line 29"/>
          <p:cNvSpPr>
            <a:spLocks noChangeShapeType="1"/>
          </p:cNvSpPr>
          <p:nvPr/>
        </p:nvSpPr>
        <p:spPr bwMode="auto">
          <a:xfrm>
            <a:off x="3995738" y="162877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39" name="Rectangle 30"/>
          <p:cNvSpPr>
            <a:spLocks noChangeArrowheads="1"/>
          </p:cNvSpPr>
          <p:nvPr/>
        </p:nvSpPr>
        <p:spPr bwMode="auto">
          <a:xfrm rot="5400000">
            <a:off x="3817144" y="1951831"/>
            <a:ext cx="358775" cy="144463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40" name="Rectangle 31"/>
          <p:cNvSpPr>
            <a:spLocks noChangeArrowheads="1"/>
          </p:cNvSpPr>
          <p:nvPr/>
        </p:nvSpPr>
        <p:spPr bwMode="auto">
          <a:xfrm rot="5400000">
            <a:off x="3312319" y="1951831"/>
            <a:ext cx="358775" cy="144463"/>
          </a:xfrm>
          <a:prstGeom prst="rect">
            <a:avLst/>
          </a:prstGeom>
          <a:solidFill>
            <a:srgbClr val="666699"/>
          </a:solidFill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41" name="Line 32"/>
          <p:cNvSpPr>
            <a:spLocks noChangeShapeType="1"/>
          </p:cNvSpPr>
          <p:nvPr/>
        </p:nvSpPr>
        <p:spPr bwMode="auto">
          <a:xfrm>
            <a:off x="3492500" y="1773238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42" name="Line 33"/>
          <p:cNvSpPr>
            <a:spLocks noChangeShapeType="1"/>
          </p:cNvSpPr>
          <p:nvPr/>
        </p:nvSpPr>
        <p:spPr bwMode="auto">
          <a:xfrm>
            <a:off x="3492500" y="2205038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43" name="Line 36"/>
          <p:cNvSpPr>
            <a:spLocks noChangeShapeType="1"/>
          </p:cNvSpPr>
          <p:nvPr/>
        </p:nvSpPr>
        <p:spPr bwMode="auto">
          <a:xfrm>
            <a:off x="4572000" y="1484313"/>
            <a:ext cx="33845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44" name="Line 54"/>
          <p:cNvSpPr>
            <a:spLocks noChangeShapeType="1"/>
          </p:cNvSpPr>
          <p:nvPr/>
        </p:nvSpPr>
        <p:spPr bwMode="auto">
          <a:xfrm flipV="1">
            <a:off x="4203700" y="241300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45" name="Line 55"/>
          <p:cNvSpPr>
            <a:spLocks noChangeShapeType="1"/>
          </p:cNvSpPr>
          <p:nvPr/>
        </p:nvSpPr>
        <p:spPr bwMode="auto">
          <a:xfrm>
            <a:off x="4211638" y="2420938"/>
            <a:ext cx="355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46" name="Line 56"/>
          <p:cNvSpPr>
            <a:spLocks noChangeShapeType="1"/>
          </p:cNvSpPr>
          <p:nvPr/>
        </p:nvSpPr>
        <p:spPr bwMode="auto">
          <a:xfrm>
            <a:off x="4572000" y="2420938"/>
            <a:ext cx="504825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47" name="Rectangle 57"/>
          <p:cNvSpPr>
            <a:spLocks noChangeArrowheads="1"/>
          </p:cNvSpPr>
          <p:nvPr/>
        </p:nvSpPr>
        <p:spPr bwMode="auto">
          <a:xfrm>
            <a:off x="4643438" y="3357563"/>
            <a:ext cx="288925" cy="647700"/>
          </a:xfrm>
          <a:prstGeom prst="rect">
            <a:avLst/>
          </a:prstGeom>
          <a:solidFill>
            <a:srgbClr val="CC9900"/>
          </a:solidFill>
          <a:ln w="1905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48" name="Rectangle 58"/>
          <p:cNvSpPr>
            <a:spLocks noChangeArrowheads="1"/>
          </p:cNvSpPr>
          <p:nvPr/>
        </p:nvSpPr>
        <p:spPr bwMode="auto">
          <a:xfrm>
            <a:off x="5219700" y="3500438"/>
            <a:ext cx="288925" cy="504825"/>
          </a:xfrm>
          <a:prstGeom prst="rect">
            <a:avLst/>
          </a:prstGeom>
          <a:solidFill>
            <a:srgbClr val="CC9900"/>
          </a:solidFill>
          <a:ln w="1905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49" name="Rectangle 61"/>
          <p:cNvSpPr>
            <a:spLocks noChangeArrowheads="1"/>
          </p:cNvSpPr>
          <p:nvPr/>
        </p:nvSpPr>
        <p:spPr bwMode="auto">
          <a:xfrm>
            <a:off x="4572000" y="4005263"/>
            <a:ext cx="431800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50" name="Rectangle 62"/>
          <p:cNvSpPr>
            <a:spLocks noChangeArrowheads="1"/>
          </p:cNvSpPr>
          <p:nvPr/>
        </p:nvSpPr>
        <p:spPr bwMode="auto">
          <a:xfrm>
            <a:off x="5148263" y="4005263"/>
            <a:ext cx="431800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51" name="Line 63"/>
          <p:cNvSpPr>
            <a:spLocks noChangeShapeType="1"/>
          </p:cNvSpPr>
          <p:nvPr/>
        </p:nvSpPr>
        <p:spPr bwMode="auto">
          <a:xfrm>
            <a:off x="4932363" y="32845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52" name="Line 64"/>
          <p:cNvSpPr>
            <a:spLocks noChangeShapeType="1"/>
          </p:cNvSpPr>
          <p:nvPr/>
        </p:nvSpPr>
        <p:spPr bwMode="auto">
          <a:xfrm>
            <a:off x="5076825" y="27813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53" name="Rectangle 65"/>
          <p:cNvSpPr>
            <a:spLocks noChangeArrowheads="1"/>
          </p:cNvSpPr>
          <p:nvPr/>
        </p:nvSpPr>
        <p:spPr bwMode="auto">
          <a:xfrm>
            <a:off x="4787900" y="3068638"/>
            <a:ext cx="73025" cy="1444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54" name="Rectangle 66"/>
          <p:cNvSpPr>
            <a:spLocks noChangeArrowheads="1"/>
          </p:cNvSpPr>
          <p:nvPr/>
        </p:nvSpPr>
        <p:spPr bwMode="auto">
          <a:xfrm>
            <a:off x="5364163" y="3213100"/>
            <a:ext cx="73025" cy="1444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55" name="Freeform 67"/>
          <p:cNvSpPr>
            <a:spLocks/>
          </p:cNvSpPr>
          <p:nvPr/>
        </p:nvSpPr>
        <p:spPr bwMode="auto">
          <a:xfrm>
            <a:off x="5435600" y="3141663"/>
            <a:ext cx="936625" cy="142875"/>
          </a:xfrm>
          <a:custGeom>
            <a:avLst/>
            <a:gdLst>
              <a:gd name="T0" fmla="*/ 0 w 454"/>
              <a:gd name="T1" fmla="*/ 105 h 120"/>
              <a:gd name="T2" fmla="*/ 182 w 454"/>
              <a:gd name="T3" fmla="*/ 105 h 120"/>
              <a:gd name="T4" fmla="*/ 272 w 454"/>
              <a:gd name="T5" fmla="*/ 15 h 120"/>
              <a:gd name="T6" fmla="*/ 454 w 454"/>
              <a:gd name="T7" fmla="*/ 15 h 120"/>
              <a:gd name="T8" fmla="*/ 0 60000 65536"/>
              <a:gd name="T9" fmla="*/ 0 60000 65536"/>
              <a:gd name="T10" fmla="*/ 0 60000 65536"/>
              <a:gd name="T11" fmla="*/ 0 60000 65536"/>
              <a:gd name="T12" fmla="*/ 0 w 454"/>
              <a:gd name="T13" fmla="*/ 0 h 120"/>
              <a:gd name="T14" fmla="*/ 454 w 454"/>
              <a:gd name="T15" fmla="*/ 120 h 12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54" h="120">
                <a:moveTo>
                  <a:pt x="0" y="105"/>
                </a:moveTo>
                <a:cubicBezTo>
                  <a:pt x="68" y="112"/>
                  <a:pt x="137" y="120"/>
                  <a:pt x="182" y="105"/>
                </a:cubicBezTo>
                <a:cubicBezTo>
                  <a:pt x="227" y="90"/>
                  <a:pt x="227" y="30"/>
                  <a:pt x="272" y="15"/>
                </a:cubicBezTo>
                <a:cubicBezTo>
                  <a:pt x="317" y="0"/>
                  <a:pt x="416" y="15"/>
                  <a:pt x="454" y="15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56" name="Line 68"/>
          <p:cNvSpPr>
            <a:spLocks noChangeShapeType="1"/>
          </p:cNvSpPr>
          <p:nvPr/>
        </p:nvSpPr>
        <p:spPr bwMode="auto">
          <a:xfrm>
            <a:off x="3995738" y="22050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57" name="Freeform 69"/>
          <p:cNvSpPr>
            <a:spLocks/>
          </p:cNvSpPr>
          <p:nvPr/>
        </p:nvSpPr>
        <p:spPr bwMode="auto">
          <a:xfrm>
            <a:off x="3660775" y="2420938"/>
            <a:ext cx="334963" cy="431800"/>
          </a:xfrm>
          <a:custGeom>
            <a:avLst/>
            <a:gdLst>
              <a:gd name="T0" fmla="*/ 211 w 211"/>
              <a:gd name="T1" fmla="*/ 0 h 272"/>
              <a:gd name="T2" fmla="*/ 30 w 211"/>
              <a:gd name="T3" fmla="*/ 91 h 272"/>
              <a:gd name="T4" fmla="*/ 30 w 211"/>
              <a:gd name="T5" fmla="*/ 272 h 272"/>
              <a:gd name="T6" fmla="*/ 0 60000 65536"/>
              <a:gd name="T7" fmla="*/ 0 60000 65536"/>
              <a:gd name="T8" fmla="*/ 0 60000 65536"/>
              <a:gd name="T9" fmla="*/ 0 w 211"/>
              <a:gd name="T10" fmla="*/ 0 h 272"/>
              <a:gd name="T11" fmla="*/ 211 w 211"/>
              <a:gd name="T12" fmla="*/ 272 h 27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1" h="272">
                <a:moveTo>
                  <a:pt x="211" y="0"/>
                </a:moveTo>
                <a:cubicBezTo>
                  <a:pt x="135" y="23"/>
                  <a:pt x="60" y="46"/>
                  <a:pt x="30" y="91"/>
                </a:cubicBezTo>
                <a:cubicBezTo>
                  <a:pt x="0" y="136"/>
                  <a:pt x="30" y="242"/>
                  <a:pt x="30" y="272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58" name="Oval 71"/>
          <p:cNvSpPr>
            <a:spLocks noChangeArrowheads="1"/>
          </p:cNvSpPr>
          <p:nvPr/>
        </p:nvSpPr>
        <p:spPr bwMode="auto">
          <a:xfrm>
            <a:off x="5043488" y="3241675"/>
            <a:ext cx="73025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9259" name="Group 77"/>
          <p:cNvGrpSpPr>
            <a:grpSpLocks/>
          </p:cNvGrpSpPr>
          <p:nvPr/>
        </p:nvGrpSpPr>
        <p:grpSpPr bwMode="auto">
          <a:xfrm>
            <a:off x="6227763" y="2349500"/>
            <a:ext cx="360362" cy="1295400"/>
            <a:chOff x="3923" y="1162"/>
            <a:chExt cx="272" cy="1270"/>
          </a:xfrm>
        </p:grpSpPr>
        <p:sp>
          <p:nvSpPr>
            <p:cNvPr id="9331" name="Rectangle 72"/>
            <p:cNvSpPr>
              <a:spLocks noChangeArrowheads="1"/>
            </p:cNvSpPr>
            <p:nvPr/>
          </p:nvSpPr>
          <p:spPr bwMode="auto">
            <a:xfrm>
              <a:off x="3969" y="1480"/>
              <a:ext cx="181" cy="408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2" name="Rectangle 73"/>
            <p:cNvSpPr>
              <a:spLocks noChangeArrowheads="1"/>
            </p:cNvSpPr>
            <p:nvPr/>
          </p:nvSpPr>
          <p:spPr bwMode="auto">
            <a:xfrm>
              <a:off x="3969" y="2024"/>
              <a:ext cx="181" cy="408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3" name="Rectangle 74"/>
            <p:cNvSpPr>
              <a:spLocks noChangeArrowheads="1"/>
            </p:cNvSpPr>
            <p:nvPr/>
          </p:nvSpPr>
          <p:spPr bwMode="auto">
            <a:xfrm>
              <a:off x="4014" y="1888"/>
              <a:ext cx="91" cy="136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4" name="Rectangle 75"/>
            <p:cNvSpPr>
              <a:spLocks noChangeArrowheads="1"/>
            </p:cNvSpPr>
            <p:nvPr/>
          </p:nvSpPr>
          <p:spPr bwMode="auto">
            <a:xfrm>
              <a:off x="4014" y="1389"/>
              <a:ext cx="91" cy="91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35" name="Oval 76"/>
            <p:cNvSpPr>
              <a:spLocks noChangeArrowheads="1"/>
            </p:cNvSpPr>
            <p:nvPr/>
          </p:nvSpPr>
          <p:spPr bwMode="auto">
            <a:xfrm>
              <a:off x="3923" y="1162"/>
              <a:ext cx="272" cy="227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9260" name="AutoShape 59"/>
          <p:cNvSpPr>
            <a:spLocks noChangeArrowheads="1"/>
          </p:cNvSpPr>
          <p:nvPr/>
        </p:nvSpPr>
        <p:spPr bwMode="auto">
          <a:xfrm rot="5272734">
            <a:off x="4643437" y="3070226"/>
            <a:ext cx="288925" cy="431800"/>
          </a:xfrm>
          <a:prstGeom prst="moon">
            <a:avLst>
              <a:gd name="adj" fmla="val 875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1" name="AutoShape 60"/>
          <p:cNvSpPr>
            <a:spLocks noChangeArrowheads="1"/>
          </p:cNvSpPr>
          <p:nvPr/>
        </p:nvSpPr>
        <p:spPr bwMode="auto">
          <a:xfrm rot="5272734">
            <a:off x="5219700" y="3213101"/>
            <a:ext cx="288925" cy="431800"/>
          </a:xfrm>
          <a:prstGeom prst="moon">
            <a:avLst>
              <a:gd name="adj" fmla="val 875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2" name="Rectangle 78"/>
          <p:cNvSpPr>
            <a:spLocks noChangeArrowheads="1"/>
          </p:cNvSpPr>
          <p:nvPr/>
        </p:nvSpPr>
        <p:spPr bwMode="auto">
          <a:xfrm>
            <a:off x="6372225" y="2205038"/>
            <a:ext cx="73025" cy="1444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3" name="Line 79"/>
          <p:cNvSpPr>
            <a:spLocks noChangeShapeType="1"/>
          </p:cNvSpPr>
          <p:nvPr/>
        </p:nvSpPr>
        <p:spPr bwMode="auto">
          <a:xfrm flipV="1">
            <a:off x="6372225" y="1484313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64" name="Oval 80"/>
          <p:cNvSpPr>
            <a:spLocks noChangeArrowheads="1"/>
          </p:cNvSpPr>
          <p:nvPr/>
        </p:nvSpPr>
        <p:spPr bwMode="auto">
          <a:xfrm>
            <a:off x="6156325" y="3573463"/>
            <a:ext cx="576263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5" name="Rectangle 81"/>
          <p:cNvSpPr>
            <a:spLocks noChangeArrowheads="1"/>
          </p:cNvSpPr>
          <p:nvPr/>
        </p:nvSpPr>
        <p:spPr bwMode="auto">
          <a:xfrm>
            <a:off x="6156325" y="4005263"/>
            <a:ext cx="576263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9266" name="Group 91"/>
          <p:cNvGrpSpPr>
            <a:grpSpLocks/>
          </p:cNvGrpSpPr>
          <p:nvPr/>
        </p:nvGrpSpPr>
        <p:grpSpPr bwMode="auto">
          <a:xfrm>
            <a:off x="3378200" y="2563813"/>
            <a:ext cx="927100" cy="1585912"/>
            <a:chOff x="2128" y="1615"/>
            <a:chExt cx="584" cy="999"/>
          </a:xfrm>
        </p:grpSpPr>
        <p:sp>
          <p:nvSpPr>
            <p:cNvPr id="9313" name="Rectangle 34"/>
            <p:cNvSpPr>
              <a:spLocks noChangeArrowheads="1"/>
            </p:cNvSpPr>
            <p:nvPr/>
          </p:nvSpPr>
          <p:spPr bwMode="auto">
            <a:xfrm rot="5400000">
              <a:off x="2087" y="1819"/>
              <a:ext cx="226" cy="91"/>
            </a:xfrm>
            <a:prstGeom prst="rect">
              <a:avLst/>
            </a:prstGeom>
            <a:solidFill>
              <a:srgbClr val="F77F07"/>
            </a:solidFill>
            <a:ln w="12700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14" name="Rectangle 35"/>
            <p:cNvSpPr>
              <a:spLocks noChangeArrowheads="1"/>
            </p:cNvSpPr>
            <p:nvPr/>
          </p:nvSpPr>
          <p:spPr bwMode="auto">
            <a:xfrm rot="5400000">
              <a:off x="2541" y="1819"/>
              <a:ext cx="226" cy="91"/>
            </a:xfrm>
            <a:prstGeom prst="rect">
              <a:avLst/>
            </a:prstGeom>
            <a:solidFill>
              <a:srgbClr val="F77F07"/>
            </a:solidFill>
            <a:ln w="12700">
              <a:solidFill>
                <a:schemeClr val="tx1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15" name="Line 37"/>
            <p:cNvSpPr>
              <a:spLocks noChangeShapeType="1"/>
            </p:cNvSpPr>
            <p:nvPr/>
          </p:nvSpPr>
          <p:spPr bwMode="auto">
            <a:xfrm flipV="1">
              <a:off x="2653" y="1661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316" name="Group 44"/>
            <p:cNvGrpSpPr>
              <a:grpSpLocks/>
            </p:cNvGrpSpPr>
            <p:nvPr/>
          </p:nvGrpSpPr>
          <p:grpSpPr bwMode="auto">
            <a:xfrm>
              <a:off x="2417" y="1615"/>
              <a:ext cx="131" cy="117"/>
              <a:chOff x="2177" y="2863"/>
              <a:chExt cx="227" cy="181"/>
            </a:xfrm>
          </p:grpSpPr>
          <p:sp>
            <p:nvSpPr>
              <p:cNvPr id="9329" name="AutoShape 42"/>
              <p:cNvSpPr>
                <a:spLocks noChangeArrowheads="1"/>
              </p:cNvSpPr>
              <p:nvPr/>
            </p:nvSpPr>
            <p:spPr bwMode="auto">
              <a:xfrm rot="-5009305">
                <a:off x="2200" y="2840"/>
                <a:ext cx="181" cy="227"/>
              </a:xfrm>
              <a:custGeom>
                <a:avLst/>
                <a:gdLst>
                  <a:gd name="T0" fmla="*/ 91 w 21600"/>
                  <a:gd name="T1" fmla="*/ 0 h 21600"/>
                  <a:gd name="T2" fmla="*/ 23 w 21600"/>
                  <a:gd name="T3" fmla="*/ 114 h 21600"/>
                  <a:gd name="T4" fmla="*/ 91 w 21600"/>
                  <a:gd name="T5" fmla="*/ 57 h 21600"/>
                  <a:gd name="T6" fmla="*/ 158 w 21600"/>
                  <a:gd name="T7" fmla="*/ 114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70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5400" y="10800"/>
                    </a:moveTo>
                    <a:cubicBezTo>
                      <a:pt x="5400" y="7817"/>
                      <a:pt x="7817" y="5400"/>
                      <a:pt x="10800" y="5400"/>
                    </a:cubicBezTo>
                    <a:cubicBezTo>
                      <a:pt x="13782" y="5399"/>
                      <a:pt x="16199" y="7817"/>
                      <a:pt x="16200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330" name="Oval 43"/>
              <p:cNvSpPr>
                <a:spLocks noChangeArrowheads="1"/>
              </p:cNvSpPr>
              <p:nvPr/>
            </p:nvSpPr>
            <p:spPr bwMode="auto">
              <a:xfrm>
                <a:off x="2237" y="2907"/>
                <a:ext cx="91" cy="91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9317" name="Group 46"/>
            <p:cNvGrpSpPr>
              <a:grpSpLocks/>
            </p:cNvGrpSpPr>
            <p:nvPr/>
          </p:nvGrpSpPr>
          <p:grpSpPr bwMode="auto">
            <a:xfrm>
              <a:off x="2200" y="1661"/>
              <a:ext cx="456" cy="11"/>
              <a:chOff x="2200" y="1661"/>
              <a:chExt cx="456" cy="11"/>
            </a:xfrm>
          </p:grpSpPr>
          <p:sp>
            <p:nvSpPr>
              <p:cNvPr id="9327" name="Line 38"/>
              <p:cNvSpPr>
                <a:spLocks noChangeShapeType="1"/>
              </p:cNvSpPr>
              <p:nvPr/>
            </p:nvSpPr>
            <p:spPr bwMode="auto">
              <a:xfrm>
                <a:off x="2200" y="1661"/>
                <a:ext cx="22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328" name="Line 45"/>
              <p:cNvSpPr>
                <a:spLocks noChangeShapeType="1"/>
              </p:cNvSpPr>
              <p:nvPr/>
            </p:nvSpPr>
            <p:spPr bwMode="auto">
              <a:xfrm flipV="1">
                <a:off x="2512" y="1664"/>
                <a:ext cx="144" cy="8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318" name="Rectangle 47"/>
            <p:cNvSpPr>
              <a:spLocks noChangeArrowheads="1"/>
            </p:cNvSpPr>
            <p:nvPr/>
          </p:nvSpPr>
          <p:spPr bwMode="auto">
            <a:xfrm>
              <a:off x="2128" y="1984"/>
              <a:ext cx="136" cy="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19" name="Rectangle 48"/>
            <p:cNvSpPr>
              <a:spLocks noChangeArrowheads="1"/>
            </p:cNvSpPr>
            <p:nvPr/>
          </p:nvSpPr>
          <p:spPr bwMode="auto">
            <a:xfrm>
              <a:off x="2576" y="1984"/>
              <a:ext cx="136" cy="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20" name="Rectangle 49"/>
            <p:cNvSpPr>
              <a:spLocks noChangeArrowheads="1"/>
            </p:cNvSpPr>
            <p:nvPr/>
          </p:nvSpPr>
          <p:spPr bwMode="auto">
            <a:xfrm>
              <a:off x="2128" y="2064"/>
              <a:ext cx="584" cy="5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21" name="Rectangle 50"/>
            <p:cNvSpPr>
              <a:spLocks noChangeArrowheads="1"/>
            </p:cNvSpPr>
            <p:nvPr/>
          </p:nvSpPr>
          <p:spPr bwMode="auto">
            <a:xfrm>
              <a:off x="2320" y="2120"/>
              <a:ext cx="152" cy="40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22" name="Line 51"/>
            <p:cNvSpPr>
              <a:spLocks noChangeShapeType="1"/>
            </p:cNvSpPr>
            <p:nvPr/>
          </p:nvSpPr>
          <p:spPr bwMode="auto">
            <a:xfrm flipV="1">
              <a:off x="2336" y="2387"/>
              <a:ext cx="144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323" name="Line 52"/>
            <p:cNvSpPr>
              <a:spLocks noChangeShapeType="1"/>
            </p:cNvSpPr>
            <p:nvPr/>
          </p:nvSpPr>
          <p:spPr bwMode="auto">
            <a:xfrm flipH="1" flipV="1">
              <a:off x="2312" y="2296"/>
              <a:ext cx="160" cy="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324" name="Line 53"/>
            <p:cNvSpPr>
              <a:spLocks noChangeShapeType="1"/>
            </p:cNvSpPr>
            <p:nvPr/>
          </p:nvSpPr>
          <p:spPr bwMode="auto">
            <a:xfrm flipV="1">
              <a:off x="2328" y="2176"/>
              <a:ext cx="144" cy="10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325" name="Line 70"/>
            <p:cNvSpPr>
              <a:spLocks noChangeShapeType="1"/>
            </p:cNvSpPr>
            <p:nvPr/>
          </p:nvSpPr>
          <p:spPr bwMode="auto">
            <a:xfrm>
              <a:off x="2336" y="1797"/>
              <a:ext cx="0" cy="2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326" name="Rectangle 82"/>
            <p:cNvSpPr>
              <a:spLocks noChangeArrowheads="1"/>
            </p:cNvSpPr>
            <p:nvPr/>
          </p:nvSpPr>
          <p:spPr bwMode="auto">
            <a:xfrm>
              <a:off x="2245" y="2523"/>
              <a:ext cx="272" cy="91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9267" name="Rectangle 83"/>
          <p:cNvSpPr>
            <a:spLocks noChangeArrowheads="1"/>
          </p:cNvSpPr>
          <p:nvPr/>
        </p:nvSpPr>
        <p:spPr bwMode="auto">
          <a:xfrm>
            <a:off x="3059113" y="4005263"/>
            <a:ext cx="431800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8" name="Rectangle 84"/>
          <p:cNvSpPr>
            <a:spLocks noChangeArrowheads="1"/>
          </p:cNvSpPr>
          <p:nvPr/>
        </p:nvSpPr>
        <p:spPr bwMode="auto">
          <a:xfrm>
            <a:off x="971550" y="4005263"/>
            <a:ext cx="647700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69" name="Rectangle 85"/>
          <p:cNvSpPr>
            <a:spLocks noChangeArrowheads="1"/>
          </p:cNvSpPr>
          <p:nvPr/>
        </p:nvSpPr>
        <p:spPr bwMode="auto">
          <a:xfrm>
            <a:off x="6877050" y="4005263"/>
            <a:ext cx="287338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0" name="Rectangle 86"/>
          <p:cNvSpPr>
            <a:spLocks noChangeArrowheads="1"/>
          </p:cNvSpPr>
          <p:nvPr/>
        </p:nvSpPr>
        <p:spPr bwMode="auto">
          <a:xfrm>
            <a:off x="6948488" y="3500438"/>
            <a:ext cx="142875" cy="50482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1" name="Oval 87"/>
          <p:cNvSpPr>
            <a:spLocks noChangeArrowheads="1"/>
          </p:cNvSpPr>
          <p:nvPr/>
        </p:nvSpPr>
        <p:spPr bwMode="auto">
          <a:xfrm>
            <a:off x="6334125" y="1441450"/>
            <a:ext cx="73025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2" name="AutoShape 89"/>
          <p:cNvSpPr>
            <a:spLocks noChangeArrowheads="1"/>
          </p:cNvSpPr>
          <p:nvPr/>
        </p:nvSpPr>
        <p:spPr bwMode="auto">
          <a:xfrm>
            <a:off x="7380288" y="3429000"/>
            <a:ext cx="431800" cy="576263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3" name="Rectangle 90"/>
          <p:cNvSpPr>
            <a:spLocks noChangeArrowheads="1"/>
          </p:cNvSpPr>
          <p:nvPr/>
        </p:nvSpPr>
        <p:spPr bwMode="auto">
          <a:xfrm>
            <a:off x="7308850" y="4005263"/>
            <a:ext cx="576263" cy="1444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4" name="Rectangle 93"/>
          <p:cNvSpPr>
            <a:spLocks noChangeArrowheads="1"/>
          </p:cNvSpPr>
          <p:nvPr/>
        </p:nvSpPr>
        <p:spPr bwMode="auto">
          <a:xfrm rot="5400000">
            <a:off x="7819231" y="2890045"/>
            <a:ext cx="358775" cy="144462"/>
          </a:xfrm>
          <a:prstGeom prst="rect">
            <a:avLst/>
          </a:prstGeom>
          <a:solidFill>
            <a:srgbClr val="F77F07"/>
          </a:solidFill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5" name="Rectangle 94"/>
          <p:cNvSpPr>
            <a:spLocks noChangeArrowheads="1"/>
          </p:cNvSpPr>
          <p:nvPr/>
        </p:nvSpPr>
        <p:spPr bwMode="auto">
          <a:xfrm rot="5400000">
            <a:off x="8539956" y="2890045"/>
            <a:ext cx="358775" cy="144462"/>
          </a:xfrm>
          <a:prstGeom prst="rect">
            <a:avLst/>
          </a:prstGeom>
          <a:solidFill>
            <a:srgbClr val="F77F07"/>
          </a:solidFill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76" name="Line 95"/>
          <p:cNvSpPr>
            <a:spLocks noChangeShapeType="1"/>
          </p:cNvSpPr>
          <p:nvPr/>
        </p:nvSpPr>
        <p:spPr bwMode="auto">
          <a:xfrm flipV="1">
            <a:off x="8718550" y="2638425"/>
            <a:ext cx="0" cy="144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9277" name="Group 96"/>
          <p:cNvGrpSpPr>
            <a:grpSpLocks/>
          </p:cNvGrpSpPr>
          <p:nvPr/>
        </p:nvGrpSpPr>
        <p:grpSpPr bwMode="auto">
          <a:xfrm>
            <a:off x="8343900" y="2565400"/>
            <a:ext cx="207963" cy="185738"/>
            <a:chOff x="2177" y="2863"/>
            <a:chExt cx="227" cy="181"/>
          </a:xfrm>
        </p:grpSpPr>
        <p:sp>
          <p:nvSpPr>
            <p:cNvPr id="9311" name="AutoShape 97"/>
            <p:cNvSpPr>
              <a:spLocks noChangeArrowheads="1"/>
            </p:cNvSpPr>
            <p:nvPr/>
          </p:nvSpPr>
          <p:spPr bwMode="auto">
            <a:xfrm rot="-5009305">
              <a:off x="2200" y="2840"/>
              <a:ext cx="181" cy="227"/>
            </a:xfrm>
            <a:custGeom>
              <a:avLst/>
              <a:gdLst>
                <a:gd name="T0" fmla="*/ 91 w 21600"/>
                <a:gd name="T1" fmla="*/ 0 h 21600"/>
                <a:gd name="T2" fmla="*/ 23 w 21600"/>
                <a:gd name="T3" fmla="*/ 114 h 21600"/>
                <a:gd name="T4" fmla="*/ 91 w 21600"/>
                <a:gd name="T5" fmla="*/ 57 h 21600"/>
                <a:gd name="T6" fmla="*/ 158 w 21600"/>
                <a:gd name="T7" fmla="*/ 114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312" name="Oval 98"/>
            <p:cNvSpPr>
              <a:spLocks noChangeArrowheads="1"/>
            </p:cNvSpPr>
            <p:nvPr/>
          </p:nvSpPr>
          <p:spPr bwMode="auto">
            <a:xfrm>
              <a:off x="2237" y="2907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9278" name="Group 99"/>
          <p:cNvGrpSpPr>
            <a:grpSpLocks/>
          </p:cNvGrpSpPr>
          <p:nvPr/>
        </p:nvGrpSpPr>
        <p:grpSpPr bwMode="auto">
          <a:xfrm>
            <a:off x="7999413" y="2638425"/>
            <a:ext cx="723900" cy="17463"/>
            <a:chOff x="2200" y="1661"/>
            <a:chExt cx="456" cy="11"/>
          </a:xfrm>
        </p:grpSpPr>
        <p:sp>
          <p:nvSpPr>
            <p:cNvPr id="9309" name="Line 100"/>
            <p:cNvSpPr>
              <a:spLocks noChangeShapeType="1"/>
            </p:cNvSpPr>
            <p:nvPr/>
          </p:nvSpPr>
          <p:spPr bwMode="auto">
            <a:xfrm>
              <a:off x="2200" y="1661"/>
              <a:ext cx="22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310" name="Line 101"/>
            <p:cNvSpPr>
              <a:spLocks noChangeShapeType="1"/>
            </p:cNvSpPr>
            <p:nvPr/>
          </p:nvSpPr>
          <p:spPr bwMode="auto">
            <a:xfrm flipV="1">
              <a:off x="2512" y="1664"/>
              <a:ext cx="144" cy="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79" name="Rectangle 102"/>
          <p:cNvSpPr>
            <a:spLocks noChangeArrowheads="1"/>
          </p:cNvSpPr>
          <p:nvPr/>
        </p:nvSpPr>
        <p:spPr bwMode="auto">
          <a:xfrm>
            <a:off x="7885113" y="3151188"/>
            <a:ext cx="215900" cy="127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80" name="Rectangle 103"/>
          <p:cNvSpPr>
            <a:spLocks noChangeArrowheads="1"/>
          </p:cNvSpPr>
          <p:nvPr/>
        </p:nvSpPr>
        <p:spPr bwMode="auto">
          <a:xfrm>
            <a:off x="8596313" y="3151188"/>
            <a:ext cx="215900" cy="127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81" name="Rectangle 104"/>
          <p:cNvSpPr>
            <a:spLocks noChangeArrowheads="1"/>
          </p:cNvSpPr>
          <p:nvPr/>
        </p:nvSpPr>
        <p:spPr bwMode="auto">
          <a:xfrm>
            <a:off x="7885113" y="3278188"/>
            <a:ext cx="927100" cy="88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82" name="Rectangle 105"/>
          <p:cNvSpPr>
            <a:spLocks noChangeArrowheads="1"/>
          </p:cNvSpPr>
          <p:nvPr/>
        </p:nvSpPr>
        <p:spPr bwMode="auto">
          <a:xfrm>
            <a:off x="8189913" y="3367088"/>
            <a:ext cx="241300" cy="635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83" name="Line 106"/>
          <p:cNvSpPr>
            <a:spLocks noChangeShapeType="1"/>
          </p:cNvSpPr>
          <p:nvPr/>
        </p:nvSpPr>
        <p:spPr bwMode="auto">
          <a:xfrm flipV="1">
            <a:off x="8215313" y="3790950"/>
            <a:ext cx="228600" cy="190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84" name="Line 107"/>
          <p:cNvSpPr>
            <a:spLocks noChangeShapeType="1"/>
          </p:cNvSpPr>
          <p:nvPr/>
        </p:nvSpPr>
        <p:spPr bwMode="auto">
          <a:xfrm flipH="1" flipV="1">
            <a:off x="8177213" y="3646488"/>
            <a:ext cx="25400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85" name="Line 108"/>
          <p:cNvSpPr>
            <a:spLocks noChangeShapeType="1"/>
          </p:cNvSpPr>
          <p:nvPr/>
        </p:nvSpPr>
        <p:spPr bwMode="auto">
          <a:xfrm flipV="1">
            <a:off x="8202613" y="3455988"/>
            <a:ext cx="228600" cy="165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86" name="Rectangle 110"/>
          <p:cNvSpPr>
            <a:spLocks noChangeArrowheads="1"/>
          </p:cNvSpPr>
          <p:nvPr/>
        </p:nvSpPr>
        <p:spPr bwMode="auto">
          <a:xfrm>
            <a:off x="8070850" y="4006850"/>
            <a:ext cx="431800" cy="1444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87" name="Line 111"/>
          <p:cNvSpPr>
            <a:spLocks noChangeShapeType="1"/>
          </p:cNvSpPr>
          <p:nvPr/>
        </p:nvSpPr>
        <p:spPr bwMode="auto">
          <a:xfrm>
            <a:off x="8027988" y="2636838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88" name="Freeform 113"/>
          <p:cNvSpPr>
            <a:spLocks/>
          </p:cNvSpPr>
          <p:nvPr/>
        </p:nvSpPr>
        <p:spPr bwMode="auto">
          <a:xfrm>
            <a:off x="7308850" y="2060575"/>
            <a:ext cx="719138" cy="720725"/>
          </a:xfrm>
          <a:custGeom>
            <a:avLst/>
            <a:gdLst>
              <a:gd name="T0" fmla="*/ 363 w 363"/>
              <a:gd name="T1" fmla="*/ 454 h 454"/>
              <a:gd name="T2" fmla="*/ 182 w 363"/>
              <a:gd name="T3" fmla="*/ 408 h 454"/>
              <a:gd name="T4" fmla="*/ 46 w 363"/>
              <a:gd name="T5" fmla="*/ 227 h 454"/>
              <a:gd name="T6" fmla="*/ 0 w 363"/>
              <a:gd name="T7" fmla="*/ 0 h 454"/>
              <a:gd name="T8" fmla="*/ 0 60000 65536"/>
              <a:gd name="T9" fmla="*/ 0 60000 65536"/>
              <a:gd name="T10" fmla="*/ 0 60000 65536"/>
              <a:gd name="T11" fmla="*/ 0 60000 65536"/>
              <a:gd name="T12" fmla="*/ 0 w 363"/>
              <a:gd name="T13" fmla="*/ 0 h 454"/>
              <a:gd name="T14" fmla="*/ 363 w 363"/>
              <a:gd name="T15" fmla="*/ 454 h 45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3" h="454">
                <a:moveTo>
                  <a:pt x="363" y="454"/>
                </a:moveTo>
                <a:cubicBezTo>
                  <a:pt x="299" y="450"/>
                  <a:pt x="235" y="446"/>
                  <a:pt x="182" y="408"/>
                </a:cubicBezTo>
                <a:cubicBezTo>
                  <a:pt x="129" y="370"/>
                  <a:pt x="76" y="295"/>
                  <a:pt x="46" y="227"/>
                </a:cubicBezTo>
                <a:cubicBezTo>
                  <a:pt x="16" y="159"/>
                  <a:pt x="8" y="79"/>
                  <a:pt x="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89" name="Freeform 114"/>
          <p:cNvSpPr>
            <a:spLocks/>
          </p:cNvSpPr>
          <p:nvPr/>
        </p:nvSpPr>
        <p:spPr bwMode="auto">
          <a:xfrm>
            <a:off x="7524750" y="2060575"/>
            <a:ext cx="431800" cy="720725"/>
          </a:xfrm>
          <a:custGeom>
            <a:avLst/>
            <a:gdLst>
              <a:gd name="T0" fmla="*/ 363 w 363"/>
              <a:gd name="T1" fmla="*/ 454 h 454"/>
              <a:gd name="T2" fmla="*/ 182 w 363"/>
              <a:gd name="T3" fmla="*/ 408 h 454"/>
              <a:gd name="T4" fmla="*/ 46 w 363"/>
              <a:gd name="T5" fmla="*/ 227 h 454"/>
              <a:gd name="T6" fmla="*/ 0 w 363"/>
              <a:gd name="T7" fmla="*/ 0 h 454"/>
              <a:gd name="T8" fmla="*/ 0 60000 65536"/>
              <a:gd name="T9" fmla="*/ 0 60000 65536"/>
              <a:gd name="T10" fmla="*/ 0 60000 65536"/>
              <a:gd name="T11" fmla="*/ 0 60000 65536"/>
              <a:gd name="T12" fmla="*/ 0 w 363"/>
              <a:gd name="T13" fmla="*/ 0 h 454"/>
              <a:gd name="T14" fmla="*/ 363 w 363"/>
              <a:gd name="T15" fmla="*/ 454 h 45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3" h="454">
                <a:moveTo>
                  <a:pt x="363" y="454"/>
                </a:moveTo>
                <a:cubicBezTo>
                  <a:pt x="299" y="450"/>
                  <a:pt x="235" y="446"/>
                  <a:pt x="182" y="408"/>
                </a:cubicBezTo>
                <a:cubicBezTo>
                  <a:pt x="129" y="370"/>
                  <a:pt x="76" y="295"/>
                  <a:pt x="46" y="227"/>
                </a:cubicBezTo>
                <a:cubicBezTo>
                  <a:pt x="16" y="159"/>
                  <a:pt x="8" y="79"/>
                  <a:pt x="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90" name="Freeform 115"/>
          <p:cNvSpPr>
            <a:spLocks/>
          </p:cNvSpPr>
          <p:nvPr/>
        </p:nvSpPr>
        <p:spPr bwMode="auto">
          <a:xfrm>
            <a:off x="7667625" y="2060575"/>
            <a:ext cx="360363" cy="720725"/>
          </a:xfrm>
          <a:custGeom>
            <a:avLst/>
            <a:gdLst>
              <a:gd name="T0" fmla="*/ 363 w 363"/>
              <a:gd name="T1" fmla="*/ 454 h 454"/>
              <a:gd name="T2" fmla="*/ 182 w 363"/>
              <a:gd name="T3" fmla="*/ 408 h 454"/>
              <a:gd name="T4" fmla="*/ 46 w 363"/>
              <a:gd name="T5" fmla="*/ 227 h 454"/>
              <a:gd name="T6" fmla="*/ 0 w 363"/>
              <a:gd name="T7" fmla="*/ 0 h 454"/>
              <a:gd name="T8" fmla="*/ 0 60000 65536"/>
              <a:gd name="T9" fmla="*/ 0 60000 65536"/>
              <a:gd name="T10" fmla="*/ 0 60000 65536"/>
              <a:gd name="T11" fmla="*/ 0 60000 65536"/>
              <a:gd name="T12" fmla="*/ 0 w 363"/>
              <a:gd name="T13" fmla="*/ 0 h 454"/>
              <a:gd name="T14" fmla="*/ 363 w 363"/>
              <a:gd name="T15" fmla="*/ 454 h 45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3" h="454">
                <a:moveTo>
                  <a:pt x="363" y="454"/>
                </a:moveTo>
                <a:cubicBezTo>
                  <a:pt x="299" y="450"/>
                  <a:pt x="235" y="446"/>
                  <a:pt x="182" y="408"/>
                </a:cubicBezTo>
                <a:cubicBezTo>
                  <a:pt x="129" y="370"/>
                  <a:pt x="76" y="295"/>
                  <a:pt x="46" y="227"/>
                </a:cubicBezTo>
                <a:cubicBezTo>
                  <a:pt x="16" y="159"/>
                  <a:pt x="8" y="79"/>
                  <a:pt x="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91" name="Rectangle 116"/>
          <p:cNvSpPr>
            <a:spLocks noChangeArrowheads="1"/>
          </p:cNvSpPr>
          <p:nvPr/>
        </p:nvSpPr>
        <p:spPr bwMode="auto">
          <a:xfrm>
            <a:off x="323850" y="4149725"/>
            <a:ext cx="8496300" cy="2159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92" name="Oval 117"/>
          <p:cNvSpPr>
            <a:spLocks noChangeArrowheads="1"/>
          </p:cNvSpPr>
          <p:nvPr/>
        </p:nvSpPr>
        <p:spPr bwMode="auto">
          <a:xfrm>
            <a:off x="3457575" y="1738313"/>
            <a:ext cx="73025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93" name="AutoShape 118"/>
          <p:cNvSpPr>
            <a:spLocks/>
          </p:cNvSpPr>
          <p:nvPr/>
        </p:nvSpPr>
        <p:spPr bwMode="auto">
          <a:xfrm>
            <a:off x="1803400" y="2159000"/>
            <a:ext cx="292100" cy="317500"/>
          </a:xfrm>
          <a:prstGeom prst="borderCallout1">
            <a:avLst>
              <a:gd name="adj1" fmla="val 36000"/>
              <a:gd name="adj2" fmla="val -26088"/>
              <a:gd name="adj3" fmla="val 164000"/>
              <a:gd name="adj4" fmla="val -152176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9294" name="AutoShape 119"/>
          <p:cNvSpPr>
            <a:spLocks/>
          </p:cNvSpPr>
          <p:nvPr/>
        </p:nvSpPr>
        <p:spPr bwMode="auto">
          <a:xfrm>
            <a:off x="2298700" y="2159000"/>
            <a:ext cx="317500" cy="304800"/>
          </a:xfrm>
          <a:prstGeom prst="borderCallout1">
            <a:avLst>
              <a:gd name="adj1" fmla="val 37500"/>
              <a:gd name="adj2" fmla="val 124000"/>
              <a:gd name="adj3" fmla="val -258333"/>
              <a:gd name="adj4" fmla="val 196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9295" name="AutoShape 120"/>
          <p:cNvSpPr>
            <a:spLocks/>
          </p:cNvSpPr>
          <p:nvPr/>
        </p:nvSpPr>
        <p:spPr bwMode="auto">
          <a:xfrm>
            <a:off x="2797175" y="2166938"/>
            <a:ext cx="288925" cy="320675"/>
          </a:xfrm>
          <a:prstGeom prst="borderCallout1">
            <a:avLst>
              <a:gd name="adj1" fmla="val 35644"/>
              <a:gd name="adj2" fmla="val 126375"/>
              <a:gd name="adj3" fmla="val -73764"/>
              <a:gd name="adj4" fmla="val 22747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9296" name="AutoShape 121"/>
          <p:cNvSpPr>
            <a:spLocks/>
          </p:cNvSpPr>
          <p:nvPr/>
        </p:nvSpPr>
        <p:spPr bwMode="auto">
          <a:xfrm>
            <a:off x="4287838" y="1658938"/>
            <a:ext cx="284162" cy="330200"/>
          </a:xfrm>
          <a:prstGeom prst="borderCallout1">
            <a:avLst>
              <a:gd name="adj1" fmla="val 34616"/>
              <a:gd name="adj2" fmla="val -26815"/>
              <a:gd name="adj3" fmla="val 77884"/>
              <a:gd name="adj4" fmla="val -77653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9297" name="AutoShape 122"/>
          <p:cNvSpPr>
            <a:spLocks/>
          </p:cNvSpPr>
          <p:nvPr/>
        </p:nvSpPr>
        <p:spPr bwMode="auto">
          <a:xfrm>
            <a:off x="4787900" y="1700213"/>
            <a:ext cx="284163" cy="330200"/>
          </a:xfrm>
          <a:prstGeom prst="borderCallout1">
            <a:avLst>
              <a:gd name="adj1" fmla="val 34616"/>
              <a:gd name="adj2" fmla="val -26815"/>
              <a:gd name="adj3" fmla="val 392306"/>
              <a:gd name="adj4" fmla="val -20279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9298" name="AutoShape 123"/>
          <p:cNvSpPr>
            <a:spLocks/>
          </p:cNvSpPr>
          <p:nvPr/>
        </p:nvSpPr>
        <p:spPr bwMode="auto">
          <a:xfrm>
            <a:off x="5224463" y="1730375"/>
            <a:ext cx="284162" cy="330200"/>
          </a:xfrm>
          <a:prstGeom prst="borderCallout1">
            <a:avLst>
              <a:gd name="adj1" fmla="val 34616"/>
              <a:gd name="adj2" fmla="val -26815"/>
              <a:gd name="adj3" fmla="val 449037"/>
              <a:gd name="adj4" fmla="val -12849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9299" name="AutoShape 124"/>
          <p:cNvSpPr>
            <a:spLocks/>
          </p:cNvSpPr>
          <p:nvPr/>
        </p:nvSpPr>
        <p:spPr bwMode="auto">
          <a:xfrm>
            <a:off x="5727700" y="1730375"/>
            <a:ext cx="284163" cy="330200"/>
          </a:xfrm>
          <a:prstGeom prst="borderCallout1">
            <a:avLst>
              <a:gd name="adj1" fmla="val 34616"/>
              <a:gd name="adj2" fmla="val -26815"/>
              <a:gd name="adj3" fmla="val 514421"/>
              <a:gd name="adj4" fmla="val -10279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9300" name="AutoShape 125"/>
          <p:cNvSpPr>
            <a:spLocks/>
          </p:cNvSpPr>
          <p:nvPr/>
        </p:nvSpPr>
        <p:spPr bwMode="auto">
          <a:xfrm>
            <a:off x="6664325" y="1730375"/>
            <a:ext cx="284163" cy="330200"/>
          </a:xfrm>
          <a:prstGeom prst="borderCallout1">
            <a:avLst>
              <a:gd name="adj1" fmla="val 34616"/>
              <a:gd name="adj2" fmla="val -26815"/>
              <a:gd name="adj3" fmla="val 209134"/>
              <a:gd name="adj4" fmla="val -77653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9301" name="AutoShape 126"/>
          <p:cNvSpPr>
            <a:spLocks/>
          </p:cNvSpPr>
          <p:nvPr/>
        </p:nvSpPr>
        <p:spPr bwMode="auto">
          <a:xfrm>
            <a:off x="6588125" y="2852738"/>
            <a:ext cx="284163" cy="360362"/>
          </a:xfrm>
          <a:prstGeom prst="borderCallout1">
            <a:avLst>
              <a:gd name="adj1" fmla="val 31718"/>
              <a:gd name="adj2" fmla="val 126815"/>
              <a:gd name="adj3" fmla="val 191630"/>
              <a:gd name="adj4" fmla="val 15195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9302" name="AutoShape 127"/>
          <p:cNvSpPr>
            <a:spLocks/>
          </p:cNvSpPr>
          <p:nvPr/>
        </p:nvSpPr>
        <p:spPr bwMode="auto">
          <a:xfrm>
            <a:off x="7019925" y="2852738"/>
            <a:ext cx="431800" cy="330200"/>
          </a:xfrm>
          <a:prstGeom prst="borderCallout1">
            <a:avLst>
              <a:gd name="adj1" fmla="val 34616"/>
              <a:gd name="adj2" fmla="val 117648"/>
              <a:gd name="adj3" fmla="val 183171"/>
              <a:gd name="adj4" fmla="val 18125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9303" name="AutoShape 128"/>
          <p:cNvSpPr>
            <a:spLocks/>
          </p:cNvSpPr>
          <p:nvPr/>
        </p:nvSpPr>
        <p:spPr bwMode="auto">
          <a:xfrm>
            <a:off x="8172450" y="1773238"/>
            <a:ext cx="374650" cy="360362"/>
          </a:xfrm>
          <a:prstGeom prst="borderCallout1">
            <a:avLst>
              <a:gd name="adj1" fmla="val 31718"/>
              <a:gd name="adj2" fmla="val -20338"/>
              <a:gd name="adj3" fmla="val 319384"/>
              <a:gd name="adj4" fmla="val -3856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9304" name="Text Box 129"/>
          <p:cNvSpPr txBox="1">
            <a:spLocks noChangeArrowheads="1"/>
          </p:cNvSpPr>
          <p:nvPr/>
        </p:nvSpPr>
        <p:spPr bwMode="auto">
          <a:xfrm>
            <a:off x="4224338" y="908050"/>
            <a:ext cx="468384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dirty="0"/>
              <a:t>Venkovní rozvodna 110 </a:t>
            </a:r>
            <a:r>
              <a:rPr lang="cs-CZ" sz="1600" dirty="0" err="1"/>
              <a:t>kV</a:t>
            </a:r>
            <a:r>
              <a:rPr lang="cs-CZ" sz="1600" dirty="0"/>
              <a:t> – pole venkovního vývodu</a:t>
            </a:r>
          </a:p>
        </p:txBody>
      </p:sp>
      <p:sp>
        <p:nvSpPr>
          <p:cNvPr id="9305" name="Text Box 130"/>
          <p:cNvSpPr txBox="1">
            <a:spLocks noChangeArrowheads="1"/>
          </p:cNvSpPr>
          <p:nvPr/>
        </p:nvSpPr>
        <p:spPr bwMode="auto">
          <a:xfrm>
            <a:off x="539750" y="4365625"/>
            <a:ext cx="2124075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Ventilová bleskojistka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Izolátor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Tlumivka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Kondenzátor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Odpojovače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MTN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MTP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Vypínače</a:t>
            </a:r>
          </a:p>
          <a:p>
            <a:pPr marL="342900" indent="-342900"/>
            <a:endParaRPr lang="cs-CZ"/>
          </a:p>
        </p:txBody>
      </p:sp>
      <p:sp>
        <p:nvSpPr>
          <p:cNvPr id="9306" name="Text Box 131"/>
          <p:cNvSpPr txBox="1">
            <a:spLocks noChangeArrowheads="1"/>
          </p:cNvSpPr>
          <p:nvPr/>
        </p:nvSpPr>
        <p:spPr bwMode="auto">
          <a:xfrm>
            <a:off x="2824163" y="4364038"/>
            <a:ext cx="236061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 startAt="9"/>
            </a:pPr>
            <a:r>
              <a:rPr lang="cs-CZ"/>
              <a:t>Ovládací skříň</a:t>
            </a:r>
          </a:p>
          <a:p>
            <a:pPr marL="342900" indent="-342900">
              <a:buFontTx/>
              <a:buAutoNum type="arabicPeriod" startAt="9"/>
            </a:pPr>
            <a:r>
              <a:rPr lang="cs-CZ"/>
              <a:t>Vyrovnávací vzduchojem</a:t>
            </a:r>
          </a:p>
          <a:p>
            <a:pPr marL="342900" indent="-342900">
              <a:buFontTx/>
              <a:buAutoNum type="arabicPeriod" startAt="9"/>
            </a:pPr>
            <a:r>
              <a:rPr lang="cs-CZ"/>
              <a:t>odpojovače</a:t>
            </a:r>
          </a:p>
        </p:txBody>
      </p:sp>
      <p:sp>
        <p:nvSpPr>
          <p:cNvPr id="9307" name="Text Box 132"/>
          <p:cNvSpPr txBox="1">
            <a:spLocks noChangeArrowheads="1"/>
          </p:cNvSpPr>
          <p:nvPr/>
        </p:nvSpPr>
        <p:spPr bwMode="auto">
          <a:xfrm>
            <a:off x="2771775" y="5084763"/>
            <a:ext cx="2952750" cy="11557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 budovách, které se pochopitelně i u venkovních rozvoden vyskytují, jsou umísťovány dozorny, prostory pro obsluhující personál, sociální zařízení, pomocné provozy, …</a:t>
            </a:r>
          </a:p>
        </p:txBody>
      </p:sp>
      <p:sp>
        <p:nvSpPr>
          <p:cNvPr id="9308" name="Text Box 133"/>
          <p:cNvSpPr txBox="1">
            <a:spLocks noChangeArrowheads="1"/>
          </p:cNvSpPr>
          <p:nvPr/>
        </p:nvSpPr>
        <p:spPr bwMode="auto">
          <a:xfrm>
            <a:off x="5867400" y="4365625"/>
            <a:ext cx="297338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dirty="0"/>
              <a:t>Podle vzájemného umístění odpojovačů a vypínačů lze rozdělit rozvodny do tří typů:</a:t>
            </a:r>
          </a:p>
          <a:p>
            <a:pPr marL="342900" indent="-342900">
              <a:buFontTx/>
              <a:buAutoNum type="arabicPeriod"/>
            </a:pPr>
            <a:r>
              <a:rPr lang="cs-CZ" b="1" dirty="0"/>
              <a:t>Nízké</a:t>
            </a:r>
            <a:r>
              <a:rPr lang="cs-CZ" dirty="0"/>
              <a:t> – pro velmi malou vzdálenost živých částí od země</a:t>
            </a:r>
          </a:p>
          <a:p>
            <a:pPr marL="342900" indent="-342900">
              <a:buFontTx/>
              <a:buAutoNum type="arabicPeriod"/>
            </a:pPr>
            <a:r>
              <a:rPr lang="cs-CZ" b="1" dirty="0"/>
              <a:t>Polovysoké</a:t>
            </a:r>
            <a:r>
              <a:rPr lang="cs-CZ" dirty="0"/>
              <a:t> – přístroje 2 až 2,5 m od země – podstavce zděné betonové ocelové</a:t>
            </a:r>
          </a:p>
          <a:p>
            <a:pPr marL="342900" indent="-342900">
              <a:buFontTx/>
              <a:buAutoNum type="arabicPeriod"/>
            </a:pPr>
            <a:r>
              <a:rPr lang="cs-CZ" b="1" dirty="0"/>
              <a:t>Vysoké</a:t>
            </a:r>
            <a:r>
              <a:rPr lang="cs-CZ" dirty="0"/>
              <a:t> – hory, průmyslové oblasti</a:t>
            </a:r>
          </a:p>
        </p:txBody>
      </p:sp>
      <p:sp>
        <p:nvSpPr>
          <p:cNvPr id="125" name="Obdélník 124"/>
          <p:cNvSpPr/>
          <p:nvPr/>
        </p:nvSpPr>
        <p:spPr>
          <a:xfrm>
            <a:off x="342900" y="4368800"/>
            <a:ext cx="5461000" cy="20447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jednotlivé části venkovní rozvodny podle jednotlivých číselných pozic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Transf3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581317" y="2837095"/>
            <a:ext cx="432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Transformov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0680" y="492370"/>
            <a:ext cx="432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76775" y="520505"/>
            <a:ext cx="2266967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Rozvodna </a:t>
            </a:r>
            <a:r>
              <a:rPr lang="cs-CZ" sz="2800" dirty="0" err="1" smtClean="0"/>
              <a:t>vvn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310"/>
          <p:cNvGrpSpPr>
            <a:grpSpLocks/>
          </p:cNvGrpSpPr>
          <p:nvPr/>
        </p:nvGrpSpPr>
        <p:grpSpPr bwMode="auto">
          <a:xfrm rot="10800000" flipH="1">
            <a:off x="3722688" y="5013325"/>
            <a:ext cx="196850" cy="471488"/>
            <a:chOff x="720" y="1920"/>
            <a:chExt cx="192" cy="432"/>
          </a:xfrm>
        </p:grpSpPr>
        <p:sp>
          <p:nvSpPr>
            <p:cNvPr id="10454" name="Rectangle 311"/>
            <p:cNvSpPr>
              <a:spLocks noChangeArrowheads="1"/>
            </p:cNvSpPr>
            <p:nvPr/>
          </p:nvSpPr>
          <p:spPr bwMode="auto">
            <a:xfrm>
              <a:off x="720" y="1920"/>
              <a:ext cx="192" cy="43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5" name="Oval 312"/>
            <p:cNvSpPr>
              <a:spLocks noChangeArrowheads="1"/>
            </p:cNvSpPr>
            <p:nvPr/>
          </p:nvSpPr>
          <p:spPr bwMode="auto">
            <a:xfrm>
              <a:off x="768" y="2150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6" name="Oval 313"/>
            <p:cNvSpPr>
              <a:spLocks noChangeArrowheads="1"/>
            </p:cNvSpPr>
            <p:nvPr/>
          </p:nvSpPr>
          <p:spPr bwMode="auto">
            <a:xfrm>
              <a:off x="768" y="2035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7" name="Line 314"/>
            <p:cNvSpPr>
              <a:spLocks noChangeShapeType="1"/>
            </p:cNvSpPr>
            <p:nvPr/>
          </p:nvSpPr>
          <p:spPr bwMode="auto">
            <a:xfrm flipV="1">
              <a:off x="816" y="1920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58" name="Line 315"/>
            <p:cNvSpPr>
              <a:spLocks noChangeShapeType="1"/>
            </p:cNvSpPr>
            <p:nvPr/>
          </p:nvSpPr>
          <p:spPr bwMode="auto">
            <a:xfrm flipV="1">
              <a:off x="816" y="2189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59" name="Line 316"/>
            <p:cNvSpPr>
              <a:spLocks noChangeShapeType="1"/>
            </p:cNvSpPr>
            <p:nvPr/>
          </p:nvSpPr>
          <p:spPr bwMode="auto">
            <a:xfrm flipV="1">
              <a:off x="720" y="2074"/>
              <a:ext cx="48" cy="11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43" name="Group 211"/>
          <p:cNvGrpSpPr>
            <a:grpSpLocks/>
          </p:cNvGrpSpPr>
          <p:nvPr/>
        </p:nvGrpSpPr>
        <p:grpSpPr bwMode="auto">
          <a:xfrm>
            <a:off x="1916113" y="3594100"/>
            <a:ext cx="215900" cy="646113"/>
            <a:chOff x="4604" y="2660"/>
            <a:chExt cx="192" cy="595"/>
          </a:xfrm>
        </p:grpSpPr>
        <p:sp>
          <p:nvSpPr>
            <p:cNvPr id="10445" name="Freeform 29"/>
            <p:cNvSpPr>
              <a:spLocks/>
            </p:cNvSpPr>
            <p:nvPr/>
          </p:nvSpPr>
          <p:spPr bwMode="auto">
            <a:xfrm>
              <a:off x="4700" y="2660"/>
              <a:ext cx="1" cy="162"/>
            </a:xfrm>
            <a:custGeom>
              <a:avLst/>
              <a:gdLst>
                <a:gd name="T0" fmla="*/ 0 w 1"/>
                <a:gd name="T1" fmla="*/ 0 h 162"/>
                <a:gd name="T2" fmla="*/ 1 w 1"/>
                <a:gd name="T3" fmla="*/ 162 h 162"/>
                <a:gd name="T4" fmla="*/ 0 60000 65536"/>
                <a:gd name="T5" fmla="*/ 0 60000 65536"/>
                <a:gd name="T6" fmla="*/ 0 w 1"/>
                <a:gd name="T7" fmla="*/ 0 h 162"/>
                <a:gd name="T8" fmla="*/ 1 w 1"/>
                <a:gd name="T9" fmla="*/ 162 h 16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62">
                  <a:moveTo>
                    <a:pt x="0" y="0"/>
                  </a:moveTo>
                  <a:lnTo>
                    <a:pt x="1" y="16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46" name="Line 31"/>
            <p:cNvSpPr>
              <a:spLocks noChangeShapeType="1"/>
            </p:cNvSpPr>
            <p:nvPr/>
          </p:nvSpPr>
          <p:spPr bwMode="auto">
            <a:xfrm>
              <a:off x="4652" y="2822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47" name="Oval 32"/>
            <p:cNvSpPr>
              <a:spLocks noChangeArrowheads="1"/>
            </p:cNvSpPr>
            <p:nvPr/>
          </p:nvSpPr>
          <p:spPr bwMode="auto">
            <a:xfrm>
              <a:off x="4652" y="2918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8" name="Line 33"/>
            <p:cNvSpPr>
              <a:spLocks noChangeShapeType="1"/>
            </p:cNvSpPr>
            <p:nvPr/>
          </p:nvSpPr>
          <p:spPr bwMode="auto">
            <a:xfrm flipH="1" flipV="1">
              <a:off x="4604" y="2822"/>
              <a:ext cx="48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49" name="Line 34"/>
            <p:cNvSpPr>
              <a:spLocks noChangeShapeType="1"/>
            </p:cNvSpPr>
            <p:nvPr/>
          </p:nvSpPr>
          <p:spPr bwMode="auto">
            <a:xfrm>
              <a:off x="4700" y="2966"/>
              <a:ext cx="0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50" name="Group 35"/>
            <p:cNvGrpSpPr>
              <a:grpSpLocks/>
            </p:cNvGrpSpPr>
            <p:nvPr/>
          </p:nvGrpSpPr>
          <p:grpSpPr bwMode="auto">
            <a:xfrm>
              <a:off x="4604" y="3158"/>
              <a:ext cx="192" cy="97"/>
              <a:chOff x="480" y="3840"/>
              <a:chExt cx="192" cy="97"/>
            </a:xfrm>
          </p:grpSpPr>
          <p:sp>
            <p:nvSpPr>
              <p:cNvPr id="10451" name="Line 36"/>
              <p:cNvSpPr>
                <a:spLocks noChangeShapeType="1"/>
              </p:cNvSpPr>
              <p:nvPr/>
            </p:nvSpPr>
            <p:spPr bwMode="auto">
              <a:xfrm>
                <a:off x="480" y="3840"/>
                <a:ext cx="19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2" name="Line 37"/>
              <p:cNvSpPr>
                <a:spLocks noChangeShapeType="1"/>
              </p:cNvSpPr>
              <p:nvPr/>
            </p:nvSpPr>
            <p:spPr bwMode="auto">
              <a:xfrm>
                <a:off x="528" y="3888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3" name="Freeform 38"/>
              <p:cNvSpPr>
                <a:spLocks/>
              </p:cNvSpPr>
              <p:nvPr/>
            </p:nvSpPr>
            <p:spPr bwMode="auto">
              <a:xfrm>
                <a:off x="546" y="3936"/>
                <a:ext cx="54" cy="1"/>
              </a:xfrm>
              <a:custGeom>
                <a:avLst/>
                <a:gdLst>
                  <a:gd name="T0" fmla="*/ 54 w 54"/>
                  <a:gd name="T1" fmla="*/ 0 h 1"/>
                  <a:gd name="T2" fmla="*/ 0 w 54"/>
                  <a:gd name="T3" fmla="*/ 0 h 1"/>
                  <a:gd name="T4" fmla="*/ 0 60000 65536"/>
                  <a:gd name="T5" fmla="*/ 0 60000 65536"/>
                  <a:gd name="T6" fmla="*/ 0 w 54"/>
                  <a:gd name="T7" fmla="*/ 0 h 1"/>
                  <a:gd name="T8" fmla="*/ 54 w 5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54" h="1">
                    <a:moveTo>
                      <a:pt x="54" y="0"/>
                    </a:moveTo>
                    <a:lnTo>
                      <a:pt x="0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grpSp>
        <p:nvGrpSpPr>
          <p:cNvPr id="10244" name="Group 160"/>
          <p:cNvGrpSpPr>
            <a:grpSpLocks/>
          </p:cNvGrpSpPr>
          <p:nvPr/>
        </p:nvGrpSpPr>
        <p:grpSpPr bwMode="auto">
          <a:xfrm>
            <a:off x="595313" y="928688"/>
            <a:ext cx="665162" cy="4387850"/>
            <a:chOff x="778" y="300"/>
            <a:chExt cx="651" cy="4020"/>
          </a:xfrm>
        </p:grpSpPr>
        <p:sp>
          <p:nvSpPr>
            <p:cNvPr id="10400" name="Oval 4"/>
            <p:cNvSpPr>
              <a:spLocks noChangeArrowheads="1"/>
            </p:cNvSpPr>
            <p:nvPr/>
          </p:nvSpPr>
          <p:spPr bwMode="auto">
            <a:xfrm>
              <a:off x="999" y="2732"/>
              <a:ext cx="48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10401" name="Group 5"/>
            <p:cNvGrpSpPr>
              <a:grpSpLocks/>
            </p:cNvGrpSpPr>
            <p:nvPr/>
          </p:nvGrpSpPr>
          <p:grpSpPr bwMode="auto">
            <a:xfrm rot="10800000" flipH="1">
              <a:off x="951" y="1388"/>
              <a:ext cx="192" cy="432"/>
              <a:chOff x="720" y="1920"/>
              <a:chExt cx="192" cy="432"/>
            </a:xfrm>
          </p:grpSpPr>
          <p:sp>
            <p:nvSpPr>
              <p:cNvPr id="10439" name="Rectangle 6"/>
              <p:cNvSpPr>
                <a:spLocks noChangeArrowheads="1"/>
              </p:cNvSpPr>
              <p:nvPr/>
            </p:nvSpPr>
            <p:spPr bwMode="auto">
              <a:xfrm>
                <a:off x="720" y="1920"/>
                <a:ext cx="192" cy="43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0" name="Oval 7"/>
              <p:cNvSpPr>
                <a:spLocks noChangeArrowheads="1"/>
              </p:cNvSpPr>
              <p:nvPr/>
            </p:nvSpPr>
            <p:spPr bwMode="auto">
              <a:xfrm>
                <a:off x="768" y="2150"/>
                <a:ext cx="48" cy="3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1" name="Oval 8"/>
              <p:cNvSpPr>
                <a:spLocks noChangeArrowheads="1"/>
              </p:cNvSpPr>
              <p:nvPr/>
            </p:nvSpPr>
            <p:spPr bwMode="auto">
              <a:xfrm>
                <a:off x="768" y="2035"/>
                <a:ext cx="48" cy="3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2" name="Line 9"/>
              <p:cNvSpPr>
                <a:spLocks noChangeShapeType="1"/>
              </p:cNvSpPr>
              <p:nvPr/>
            </p:nvSpPr>
            <p:spPr bwMode="auto">
              <a:xfrm flipV="1">
                <a:off x="816" y="1920"/>
                <a:ext cx="0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43" name="Line 10"/>
              <p:cNvSpPr>
                <a:spLocks noChangeShapeType="1"/>
              </p:cNvSpPr>
              <p:nvPr/>
            </p:nvSpPr>
            <p:spPr bwMode="auto">
              <a:xfrm flipV="1">
                <a:off x="816" y="2189"/>
                <a:ext cx="0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44" name="Line 11"/>
              <p:cNvSpPr>
                <a:spLocks noChangeShapeType="1"/>
              </p:cNvSpPr>
              <p:nvPr/>
            </p:nvSpPr>
            <p:spPr bwMode="auto">
              <a:xfrm flipV="1">
                <a:off x="720" y="2074"/>
                <a:ext cx="48" cy="115"/>
              </a:xfrm>
              <a:prstGeom prst="line">
                <a:avLst/>
              </a:prstGeom>
              <a:noFill/>
              <a:ln w="317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02" name="Line 12"/>
            <p:cNvSpPr>
              <a:spLocks noChangeShapeType="1"/>
            </p:cNvSpPr>
            <p:nvPr/>
          </p:nvSpPr>
          <p:spPr bwMode="auto">
            <a:xfrm>
              <a:off x="1047" y="1772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03" name="Group 17"/>
            <p:cNvGrpSpPr>
              <a:grpSpLocks/>
            </p:cNvGrpSpPr>
            <p:nvPr/>
          </p:nvGrpSpPr>
          <p:grpSpPr bwMode="auto">
            <a:xfrm>
              <a:off x="951" y="2204"/>
              <a:ext cx="288" cy="192"/>
              <a:chOff x="1344" y="2688"/>
              <a:chExt cx="288" cy="192"/>
            </a:xfrm>
          </p:grpSpPr>
          <p:sp>
            <p:nvSpPr>
              <p:cNvPr id="10437" name="Oval 18"/>
              <p:cNvSpPr>
                <a:spLocks noChangeArrowheads="1"/>
              </p:cNvSpPr>
              <p:nvPr/>
            </p:nvSpPr>
            <p:spPr bwMode="auto">
              <a:xfrm>
                <a:off x="1344" y="2688"/>
                <a:ext cx="192" cy="19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8" name="Line 19"/>
              <p:cNvSpPr>
                <a:spLocks noChangeShapeType="1"/>
              </p:cNvSpPr>
              <p:nvPr/>
            </p:nvSpPr>
            <p:spPr bwMode="auto">
              <a:xfrm>
                <a:off x="1536" y="2784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404" name="Group 20"/>
            <p:cNvGrpSpPr>
              <a:grpSpLocks/>
            </p:cNvGrpSpPr>
            <p:nvPr/>
          </p:nvGrpSpPr>
          <p:grpSpPr bwMode="auto">
            <a:xfrm>
              <a:off x="951" y="1964"/>
              <a:ext cx="288" cy="192"/>
              <a:chOff x="1344" y="2688"/>
              <a:chExt cx="288" cy="192"/>
            </a:xfrm>
          </p:grpSpPr>
          <p:sp>
            <p:nvSpPr>
              <p:cNvPr id="10435" name="Oval 21"/>
              <p:cNvSpPr>
                <a:spLocks noChangeArrowheads="1"/>
              </p:cNvSpPr>
              <p:nvPr/>
            </p:nvSpPr>
            <p:spPr bwMode="auto">
              <a:xfrm>
                <a:off x="1344" y="2688"/>
                <a:ext cx="192" cy="19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6" name="Line 22"/>
              <p:cNvSpPr>
                <a:spLocks noChangeShapeType="1"/>
              </p:cNvSpPr>
              <p:nvPr/>
            </p:nvSpPr>
            <p:spPr bwMode="auto">
              <a:xfrm>
                <a:off x="1536" y="2784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05" name="Line 23"/>
            <p:cNvSpPr>
              <a:spLocks noChangeShapeType="1"/>
            </p:cNvSpPr>
            <p:nvPr/>
          </p:nvSpPr>
          <p:spPr bwMode="auto">
            <a:xfrm>
              <a:off x="999" y="2492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6" name="Oval 24"/>
            <p:cNvSpPr>
              <a:spLocks noChangeArrowheads="1"/>
            </p:cNvSpPr>
            <p:nvPr/>
          </p:nvSpPr>
          <p:spPr bwMode="auto">
            <a:xfrm>
              <a:off x="999" y="2588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7" name="Line 25"/>
            <p:cNvSpPr>
              <a:spLocks noChangeShapeType="1"/>
            </p:cNvSpPr>
            <p:nvPr/>
          </p:nvSpPr>
          <p:spPr bwMode="auto">
            <a:xfrm flipH="1" flipV="1">
              <a:off x="951" y="2492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8" name="Line 26"/>
            <p:cNvSpPr>
              <a:spLocks noChangeShapeType="1"/>
            </p:cNvSpPr>
            <p:nvPr/>
          </p:nvSpPr>
          <p:spPr bwMode="auto">
            <a:xfrm>
              <a:off x="1047" y="2636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9" name="Oval 27"/>
            <p:cNvSpPr>
              <a:spLocks noChangeArrowheads="1"/>
            </p:cNvSpPr>
            <p:nvPr/>
          </p:nvSpPr>
          <p:spPr bwMode="auto">
            <a:xfrm>
              <a:off x="1039" y="681"/>
              <a:ext cx="48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0" name="Freeform 30"/>
            <p:cNvSpPr>
              <a:spLocks/>
            </p:cNvSpPr>
            <p:nvPr/>
          </p:nvSpPr>
          <p:spPr bwMode="auto">
            <a:xfrm>
              <a:off x="1191" y="2756"/>
              <a:ext cx="1" cy="168"/>
            </a:xfrm>
            <a:custGeom>
              <a:avLst/>
              <a:gdLst>
                <a:gd name="T0" fmla="*/ 0 w 1"/>
                <a:gd name="T1" fmla="*/ 0 h 168"/>
                <a:gd name="T2" fmla="*/ 1 w 1"/>
                <a:gd name="T3" fmla="*/ 168 h 168"/>
                <a:gd name="T4" fmla="*/ 0 60000 65536"/>
                <a:gd name="T5" fmla="*/ 0 60000 65536"/>
                <a:gd name="T6" fmla="*/ 0 w 1"/>
                <a:gd name="T7" fmla="*/ 0 h 168"/>
                <a:gd name="T8" fmla="*/ 1 w 1"/>
                <a:gd name="T9" fmla="*/ 168 h 16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68">
                  <a:moveTo>
                    <a:pt x="0" y="0"/>
                  </a:moveTo>
                  <a:lnTo>
                    <a:pt x="1" y="168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1" name="Rectangle 39"/>
            <p:cNvSpPr>
              <a:spLocks noChangeArrowheads="1"/>
            </p:cNvSpPr>
            <p:nvPr/>
          </p:nvSpPr>
          <p:spPr bwMode="auto">
            <a:xfrm>
              <a:off x="1143" y="2924"/>
              <a:ext cx="96" cy="24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2" name="Line 40"/>
            <p:cNvSpPr>
              <a:spLocks noChangeShapeType="1"/>
            </p:cNvSpPr>
            <p:nvPr/>
          </p:nvSpPr>
          <p:spPr bwMode="auto">
            <a:xfrm>
              <a:off x="1191" y="2924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13" name="Group 41"/>
            <p:cNvGrpSpPr>
              <a:grpSpLocks/>
            </p:cNvGrpSpPr>
            <p:nvPr/>
          </p:nvGrpSpPr>
          <p:grpSpPr bwMode="auto">
            <a:xfrm>
              <a:off x="1095" y="3260"/>
              <a:ext cx="192" cy="97"/>
              <a:chOff x="480" y="3840"/>
              <a:chExt cx="192" cy="97"/>
            </a:xfrm>
          </p:grpSpPr>
          <p:sp>
            <p:nvSpPr>
              <p:cNvPr id="10432" name="Line 42"/>
              <p:cNvSpPr>
                <a:spLocks noChangeShapeType="1"/>
              </p:cNvSpPr>
              <p:nvPr/>
            </p:nvSpPr>
            <p:spPr bwMode="auto">
              <a:xfrm>
                <a:off x="480" y="3840"/>
                <a:ext cx="19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33" name="Line 43"/>
              <p:cNvSpPr>
                <a:spLocks noChangeShapeType="1"/>
              </p:cNvSpPr>
              <p:nvPr/>
            </p:nvSpPr>
            <p:spPr bwMode="auto">
              <a:xfrm>
                <a:off x="528" y="3888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34" name="Freeform 44"/>
              <p:cNvSpPr>
                <a:spLocks/>
              </p:cNvSpPr>
              <p:nvPr/>
            </p:nvSpPr>
            <p:spPr bwMode="auto">
              <a:xfrm>
                <a:off x="546" y="3936"/>
                <a:ext cx="54" cy="1"/>
              </a:xfrm>
              <a:custGeom>
                <a:avLst/>
                <a:gdLst>
                  <a:gd name="T0" fmla="*/ 54 w 54"/>
                  <a:gd name="T1" fmla="*/ 0 h 1"/>
                  <a:gd name="T2" fmla="*/ 0 w 54"/>
                  <a:gd name="T3" fmla="*/ 0 h 1"/>
                  <a:gd name="T4" fmla="*/ 0 60000 65536"/>
                  <a:gd name="T5" fmla="*/ 0 60000 65536"/>
                  <a:gd name="T6" fmla="*/ 0 w 54"/>
                  <a:gd name="T7" fmla="*/ 0 h 1"/>
                  <a:gd name="T8" fmla="*/ 54 w 5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54" h="1">
                    <a:moveTo>
                      <a:pt x="54" y="0"/>
                    </a:moveTo>
                    <a:lnTo>
                      <a:pt x="0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14" name="Line 45"/>
            <p:cNvSpPr>
              <a:spLocks noChangeShapeType="1"/>
            </p:cNvSpPr>
            <p:nvPr/>
          </p:nvSpPr>
          <p:spPr bwMode="auto">
            <a:xfrm>
              <a:off x="1191" y="3164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5" name="Freeform 46"/>
            <p:cNvSpPr>
              <a:spLocks/>
            </p:cNvSpPr>
            <p:nvPr/>
          </p:nvSpPr>
          <p:spPr bwMode="auto">
            <a:xfrm>
              <a:off x="1029" y="2786"/>
              <a:ext cx="1" cy="672"/>
            </a:xfrm>
            <a:custGeom>
              <a:avLst/>
              <a:gdLst>
                <a:gd name="T0" fmla="*/ 0 w 1"/>
                <a:gd name="T1" fmla="*/ 0 h 672"/>
                <a:gd name="T2" fmla="*/ 0 w 1"/>
                <a:gd name="T3" fmla="*/ 672 h 672"/>
                <a:gd name="T4" fmla="*/ 0 60000 65536"/>
                <a:gd name="T5" fmla="*/ 0 60000 65536"/>
                <a:gd name="T6" fmla="*/ 0 w 1"/>
                <a:gd name="T7" fmla="*/ 0 h 672"/>
                <a:gd name="T8" fmla="*/ 1 w 1"/>
                <a:gd name="T9" fmla="*/ 672 h 67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672">
                  <a:moveTo>
                    <a:pt x="0" y="0"/>
                  </a:moveTo>
                  <a:lnTo>
                    <a:pt x="0" y="67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6" name="Line 48"/>
            <p:cNvSpPr>
              <a:spLocks noChangeShapeType="1"/>
            </p:cNvSpPr>
            <p:nvPr/>
          </p:nvSpPr>
          <p:spPr bwMode="auto">
            <a:xfrm flipV="1">
              <a:off x="1053" y="973"/>
              <a:ext cx="0" cy="4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17" name="Group 50"/>
            <p:cNvGrpSpPr>
              <a:grpSpLocks/>
            </p:cNvGrpSpPr>
            <p:nvPr/>
          </p:nvGrpSpPr>
          <p:grpSpPr bwMode="auto">
            <a:xfrm>
              <a:off x="962" y="792"/>
              <a:ext cx="144" cy="240"/>
              <a:chOff x="1680" y="2736"/>
              <a:chExt cx="144" cy="240"/>
            </a:xfrm>
          </p:grpSpPr>
          <p:sp>
            <p:nvSpPr>
              <p:cNvPr id="10428" name="Line 51"/>
              <p:cNvSpPr>
                <a:spLocks noChangeShapeType="1"/>
              </p:cNvSpPr>
              <p:nvPr/>
            </p:nvSpPr>
            <p:spPr bwMode="auto">
              <a:xfrm>
                <a:off x="1728" y="2736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9" name="Oval 52"/>
              <p:cNvSpPr>
                <a:spLocks noChangeArrowheads="1"/>
              </p:cNvSpPr>
              <p:nvPr/>
            </p:nvSpPr>
            <p:spPr bwMode="auto">
              <a:xfrm>
                <a:off x="1728" y="2832"/>
                <a:ext cx="48" cy="48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0" name="Line 53"/>
              <p:cNvSpPr>
                <a:spLocks noChangeShapeType="1"/>
              </p:cNvSpPr>
              <p:nvPr/>
            </p:nvSpPr>
            <p:spPr bwMode="auto">
              <a:xfrm flipH="1" flipV="1">
                <a:off x="1680" y="2736"/>
                <a:ext cx="48" cy="96"/>
              </a:xfrm>
              <a:prstGeom prst="line">
                <a:avLst/>
              </a:prstGeom>
              <a:noFill/>
              <a:ln w="317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31" name="Line 54"/>
              <p:cNvSpPr>
                <a:spLocks noChangeShapeType="1"/>
              </p:cNvSpPr>
              <p:nvPr/>
            </p:nvSpPr>
            <p:spPr bwMode="auto">
              <a:xfrm>
                <a:off x="1776" y="288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18" name="Line 60"/>
            <p:cNvSpPr>
              <a:spLocks noChangeShapeType="1"/>
            </p:cNvSpPr>
            <p:nvPr/>
          </p:nvSpPr>
          <p:spPr bwMode="auto">
            <a:xfrm flipV="1">
              <a:off x="1066" y="702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9" name="Line 62"/>
            <p:cNvSpPr>
              <a:spLocks noChangeShapeType="1"/>
            </p:cNvSpPr>
            <p:nvPr/>
          </p:nvSpPr>
          <p:spPr bwMode="auto">
            <a:xfrm>
              <a:off x="778" y="702"/>
              <a:ext cx="651" cy="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20" name="Text Box 141"/>
            <p:cNvSpPr txBox="1">
              <a:spLocks noChangeArrowheads="1"/>
            </p:cNvSpPr>
            <p:nvPr/>
          </p:nvSpPr>
          <p:spPr bwMode="auto">
            <a:xfrm>
              <a:off x="787" y="300"/>
              <a:ext cx="313" cy="4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a</a:t>
              </a:r>
            </a:p>
          </p:txBody>
        </p:sp>
        <p:sp>
          <p:nvSpPr>
            <p:cNvPr id="10421" name="Line 153"/>
            <p:cNvSpPr>
              <a:spLocks noChangeShapeType="1"/>
            </p:cNvSpPr>
            <p:nvPr/>
          </p:nvSpPr>
          <p:spPr bwMode="auto">
            <a:xfrm>
              <a:off x="1020" y="2750"/>
              <a:ext cx="18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22" name="Group 154"/>
            <p:cNvGrpSpPr>
              <a:grpSpLocks/>
            </p:cNvGrpSpPr>
            <p:nvPr/>
          </p:nvGrpSpPr>
          <p:grpSpPr bwMode="auto">
            <a:xfrm rot="5400000">
              <a:off x="838" y="3521"/>
              <a:ext cx="363" cy="272"/>
              <a:chOff x="1248" y="2352"/>
              <a:chExt cx="288" cy="192"/>
            </a:xfrm>
          </p:grpSpPr>
          <p:sp>
            <p:nvSpPr>
              <p:cNvPr id="10426" name="Oval 155"/>
              <p:cNvSpPr>
                <a:spLocks noChangeArrowheads="1"/>
              </p:cNvSpPr>
              <p:nvPr/>
            </p:nvSpPr>
            <p:spPr bwMode="auto">
              <a:xfrm>
                <a:off x="1248" y="2352"/>
                <a:ext cx="192" cy="192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7" name="Oval 156"/>
              <p:cNvSpPr>
                <a:spLocks noChangeArrowheads="1"/>
              </p:cNvSpPr>
              <p:nvPr/>
            </p:nvSpPr>
            <p:spPr bwMode="auto">
              <a:xfrm>
                <a:off x="1344" y="2352"/>
                <a:ext cx="192" cy="19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423" name="Oval 157"/>
            <p:cNvSpPr>
              <a:spLocks noChangeArrowheads="1"/>
            </p:cNvSpPr>
            <p:nvPr/>
          </p:nvSpPr>
          <p:spPr bwMode="auto">
            <a:xfrm>
              <a:off x="839" y="3974"/>
              <a:ext cx="363" cy="346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4" name="Text Box 158"/>
            <p:cNvSpPr txBox="1">
              <a:spLocks noChangeArrowheads="1"/>
            </p:cNvSpPr>
            <p:nvPr/>
          </p:nvSpPr>
          <p:spPr bwMode="auto">
            <a:xfrm>
              <a:off x="921" y="4020"/>
              <a:ext cx="361" cy="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/>
                <a:t>G</a:t>
              </a:r>
            </a:p>
          </p:txBody>
        </p:sp>
        <p:sp>
          <p:nvSpPr>
            <p:cNvPr id="10425" name="Line 159"/>
            <p:cNvSpPr>
              <a:spLocks noChangeShapeType="1"/>
            </p:cNvSpPr>
            <p:nvPr/>
          </p:nvSpPr>
          <p:spPr bwMode="auto">
            <a:xfrm flipV="1">
              <a:off x="1020" y="383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45" name="Text Box 161"/>
          <p:cNvSpPr txBox="1">
            <a:spLocks noChangeArrowheads="1"/>
          </p:cNvSpPr>
          <p:nvPr/>
        </p:nvSpPr>
        <p:spPr bwMode="auto">
          <a:xfrm>
            <a:off x="1008063" y="1022350"/>
            <a:ext cx="4508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vvn</a:t>
            </a:r>
          </a:p>
        </p:txBody>
      </p:sp>
      <p:sp>
        <p:nvSpPr>
          <p:cNvPr id="10246" name="Oval 163"/>
          <p:cNvSpPr>
            <a:spLocks noChangeArrowheads="1"/>
          </p:cNvSpPr>
          <p:nvPr/>
        </p:nvSpPr>
        <p:spPr bwMode="auto">
          <a:xfrm>
            <a:off x="2322513" y="3562350"/>
            <a:ext cx="49212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47" name="Group 164"/>
          <p:cNvGrpSpPr>
            <a:grpSpLocks/>
          </p:cNvGrpSpPr>
          <p:nvPr/>
        </p:nvGrpSpPr>
        <p:grpSpPr bwMode="auto">
          <a:xfrm rot="10800000" flipH="1">
            <a:off x="2257425" y="2116138"/>
            <a:ext cx="196850" cy="471487"/>
            <a:chOff x="720" y="1920"/>
            <a:chExt cx="192" cy="432"/>
          </a:xfrm>
        </p:grpSpPr>
        <p:sp>
          <p:nvSpPr>
            <p:cNvPr id="10394" name="Rectangle 165"/>
            <p:cNvSpPr>
              <a:spLocks noChangeArrowheads="1"/>
            </p:cNvSpPr>
            <p:nvPr/>
          </p:nvSpPr>
          <p:spPr bwMode="auto">
            <a:xfrm>
              <a:off x="720" y="1920"/>
              <a:ext cx="192" cy="43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5" name="Oval 166"/>
            <p:cNvSpPr>
              <a:spLocks noChangeArrowheads="1"/>
            </p:cNvSpPr>
            <p:nvPr/>
          </p:nvSpPr>
          <p:spPr bwMode="auto">
            <a:xfrm>
              <a:off x="768" y="2150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6" name="Oval 167"/>
            <p:cNvSpPr>
              <a:spLocks noChangeArrowheads="1"/>
            </p:cNvSpPr>
            <p:nvPr/>
          </p:nvSpPr>
          <p:spPr bwMode="auto">
            <a:xfrm>
              <a:off x="768" y="2035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7" name="Line 168"/>
            <p:cNvSpPr>
              <a:spLocks noChangeShapeType="1"/>
            </p:cNvSpPr>
            <p:nvPr/>
          </p:nvSpPr>
          <p:spPr bwMode="auto">
            <a:xfrm flipV="1">
              <a:off x="816" y="1920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8" name="Line 169"/>
            <p:cNvSpPr>
              <a:spLocks noChangeShapeType="1"/>
            </p:cNvSpPr>
            <p:nvPr/>
          </p:nvSpPr>
          <p:spPr bwMode="auto">
            <a:xfrm flipV="1">
              <a:off x="816" y="2189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9" name="Line 170"/>
            <p:cNvSpPr>
              <a:spLocks noChangeShapeType="1"/>
            </p:cNvSpPr>
            <p:nvPr/>
          </p:nvSpPr>
          <p:spPr bwMode="auto">
            <a:xfrm flipV="1">
              <a:off x="720" y="2074"/>
              <a:ext cx="48" cy="11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48" name="Line 171"/>
          <p:cNvSpPr>
            <a:spLocks noChangeShapeType="1"/>
          </p:cNvSpPr>
          <p:nvPr/>
        </p:nvSpPr>
        <p:spPr bwMode="auto">
          <a:xfrm>
            <a:off x="2355850" y="2535238"/>
            <a:ext cx="0" cy="7858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49" name="Group 172"/>
          <p:cNvGrpSpPr>
            <a:grpSpLocks/>
          </p:cNvGrpSpPr>
          <p:nvPr/>
        </p:nvGrpSpPr>
        <p:grpSpPr bwMode="auto">
          <a:xfrm rot="10800000">
            <a:off x="2347913" y="3017838"/>
            <a:ext cx="295275" cy="209550"/>
            <a:chOff x="1344" y="2688"/>
            <a:chExt cx="288" cy="192"/>
          </a:xfrm>
        </p:grpSpPr>
        <p:sp>
          <p:nvSpPr>
            <p:cNvPr id="10392" name="Oval 173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3" name="Line 174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50" name="Group 175"/>
          <p:cNvGrpSpPr>
            <a:grpSpLocks/>
          </p:cNvGrpSpPr>
          <p:nvPr/>
        </p:nvGrpSpPr>
        <p:grpSpPr bwMode="auto">
          <a:xfrm>
            <a:off x="2276475" y="2728913"/>
            <a:ext cx="295275" cy="209550"/>
            <a:chOff x="1344" y="2688"/>
            <a:chExt cx="288" cy="192"/>
          </a:xfrm>
        </p:grpSpPr>
        <p:sp>
          <p:nvSpPr>
            <p:cNvPr id="10390" name="Oval 176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1" name="Line 177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51" name="Group 319"/>
          <p:cNvGrpSpPr>
            <a:grpSpLocks/>
          </p:cNvGrpSpPr>
          <p:nvPr/>
        </p:nvGrpSpPr>
        <p:grpSpPr bwMode="auto">
          <a:xfrm>
            <a:off x="2257425" y="3321050"/>
            <a:ext cx="147638" cy="261938"/>
            <a:chOff x="1734" y="2396"/>
            <a:chExt cx="93" cy="165"/>
          </a:xfrm>
        </p:grpSpPr>
        <p:sp>
          <p:nvSpPr>
            <p:cNvPr id="10386" name="Line 178"/>
            <p:cNvSpPr>
              <a:spLocks noChangeShapeType="1"/>
            </p:cNvSpPr>
            <p:nvPr/>
          </p:nvSpPr>
          <p:spPr bwMode="auto">
            <a:xfrm>
              <a:off x="1765" y="2396"/>
              <a:ext cx="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7" name="Oval 179"/>
            <p:cNvSpPr>
              <a:spLocks noChangeArrowheads="1"/>
            </p:cNvSpPr>
            <p:nvPr/>
          </p:nvSpPr>
          <p:spPr bwMode="auto">
            <a:xfrm>
              <a:off x="1765" y="2462"/>
              <a:ext cx="31" cy="33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8" name="Line 180"/>
            <p:cNvSpPr>
              <a:spLocks noChangeShapeType="1"/>
            </p:cNvSpPr>
            <p:nvPr/>
          </p:nvSpPr>
          <p:spPr bwMode="auto">
            <a:xfrm flipH="1" flipV="1">
              <a:off x="1734" y="2396"/>
              <a:ext cx="31" cy="6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9" name="Line 181"/>
            <p:cNvSpPr>
              <a:spLocks noChangeShapeType="1"/>
            </p:cNvSpPr>
            <p:nvPr/>
          </p:nvSpPr>
          <p:spPr bwMode="auto">
            <a:xfrm>
              <a:off x="1796" y="2495"/>
              <a:ext cx="0" cy="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52" name="Oval 182"/>
          <p:cNvSpPr>
            <a:spLocks noChangeArrowheads="1"/>
          </p:cNvSpPr>
          <p:nvPr/>
        </p:nvSpPr>
        <p:spPr bwMode="auto">
          <a:xfrm>
            <a:off x="2347913" y="1344613"/>
            <a:ext cx="49212" cy="523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53" name="Group 285"/>
          <p:cNvGrpSpPr>
            <a:grpSpLocks/>
          </p:cNvGrpSpPr>
          <p:nvPr/>
        </p:nvGrpSpPr>
        <p:grpSpPr bwMode="auto">
          <a:xfrm>
            <a:off x="2563813" y="4124325"/>
            <a:ext cx="196850" cy="655638"/>
            <a:chOff x="1927" y="2902"/>
            <a:chExt cx="124" cy="413"/>
          </a:xfrm>
        </p:grpSpPr>
        <p:sp>
          <p:nvSpPr>
            <p:cNvPr id="10378" name="Freeform 183"/>
            <p:cNvSpPr>
              <a:spLocks/>
            </p:cNvSpPr>
            <p:nvPr/>
          </p:nvSpPr>
          <p:spPr bwMode="auto">
            <a:xfrm>
              <a:off x="1989" y="2902"/>
              <a:ext cx="0" cy="115"/>
            </a:xfrm>
            <a:custGeom>
              <a:avLst/>
              <a:gdLst>
                <a:gd name="T0" fmla="*/ 0 w 1"/>
                <a:gd name="T1" fmla="*/ 0 h 168"/>
                <a:gd name="T2" fmla="*/ 1 w 1"/>
                <a:gd name="T3" fmla="*/ 168 h 168"/>
                <a:gd name="T4" fmla="*/ 0 60000 65536"/>
                <a:gd name="T5" fmla="*/ 0 60000 65536"/>
                <a:gd name="T6" fmla="*/ 0 w 1"/>
                <a:gd name="T7" fmla="*/ 0 h 168"/>
                <a:gd name="T8" fmla="*/ 0 w 1"/>
                <a:gd name="T9" fmla="*/ 168 h 16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68">
                  <a:moveTo>
                    <a:pt x="0" y="0"/>
                  </a:moveTo>
                  <a:lnTo>
                    <a:pt x="1" y="168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9" name="Rectangle 184"/>
            <p:cNvSpPr>
              <a:spLocks noChangeArrowheads="1"/>
            </p:cNvSpPr>
            <p:nvPr/>
          </p:nvSpPr>
          <p:spPr bwMode="auto">
            <a:xfrm>
              <a:off x="1958" y="3017"/>
              <a:ext cx="62" cy="16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0" name="Line 185"/>
            <p:cNvSpPr>
              <a:spLocks noChangeShapeType="1"/>
            </p:cNvSpPr>
            <p:nvPr/>
          </p:nvSpPr>
          <p:spPr bwMode="auto">
            <a:xfrm>
              <a:off x="1989" y="3017"/>
              <a:ext cx="0" cy="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81" name="Group 186"/>
            <p:cNvGrpSpPr>
              <a:grpSpLocks/>
            </p:cNvGrpSpPr>
            <p:nvPr/>
          </p:nvGrpSpPr>
          <p:grpSpPr bwMode="auto">
            <a:xfrm>
              <a:off x="1927" y="3248"/>
              <a:ext cx="124" cy="67"/>
              <a:chOff x="480" y="3840"/>
              <a:chExt cx="192" cy="97"/>
            </a:xfrm>
          </p:grpSpPr>
          <p:sp>
            <p:nvSpPr>
              <p:cNvPr id="10383" name="Line 187"/>
              <p:cNvSpPr>
                <a:spLocks noChangeShapeType="1"/>
              </p:cNvSpPr>
              <p:nvPr/>
            </p:nvSpPr>
            <p:spPr bwMode="auto">
              <a:xfrm>
                <a:off x="480" y="3840"/>
                <a:ext cx="19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4" name="Line 188"/>
              <p:cNvSpPr>
                <a:spLocks noChangeShapeType="1"/>
              </p:cNvSpPr>
              <p:nvPr/>
            </p:nvSpPr>
            <p:spPr bwMode="auto">
              <a:xfrm>
                <a:off x="528" y="3888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5" name="Freeform 189"/>
              <p:cNvSpPr>
                <a:spLocks/>
              </p:cNvSpPr>
              <p:nvPr/>
            </p:nvSpPr>
            <p:spPr bwMode="auto">
              <a:xfrm>
                <a:off x="546" y="3936"/>
                <a:ext cx="54" cy="1"/>
              </a:xfrm>
              <a:custGeom>
                <a:avLst/>
                <a:gdLst>
                  <a:gd name="T0" fmla="*/ 54 w 54"/>
                  <a:gd name="T1" fmla="*/ 0 h 1"/>
                  <a:gd name="T2" fmla="*/ 0 w 54"/>
                  <a:gd name="T3" fmla="*/ 0 h 1"/>
                  <a:gd name="T4" fmla="*/ 0 60000 65536"/>
                  <a:gd name="T5" fmla="*/ 0 60000 65536"/>
                  <a:gd name="T6" fmla="*/ 0 w 54"/>
                  <a:gd name="T7" fmla="*/ 0 h 1"/>
                  <a:gd name="T8" fmla="*/ 54 w 5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54" h="1">
                    <a:moveTo>
                      <a:pt x="54" y="0"/>
                    </a:moveTo>
                    <a:lnTo>
                      <a:pt x="0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82" name="Line 190"/>
            <p:cNvSpPr>
              <a:spLocks noChangeShapeType="1"/>
            </p:cNvSpPr>
            <p:nvPr/>
          </p:nvSpPr>
          <p:spPr bwMode="auto">
            <a:xfrm>
              <a:off x="1989" y="3182"/>
              <a:ext cx="0" cy="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54" name="Freeform 191"/>
          <p:cNvSpPr>
            <a:spLocks/>
          </p:cNvSpPr>
          <p:nvPr/>
        </p:nvSpPr>
        <p:spPr bwMode="auto">
          <a:xfrm>
            <a:off x="2347913" y="4025900"/>
            <a:ext cx="71437" cy="1008063"/>
          </a:xfrm>
          <a:custGeom>
            <a:avLst/>
            <a:gdLst>
              <a:gd name="T0" fmla="*/ 0 w 1"/>
              <a:gd name="T1" fmla="*/ 0 h 672"/>
              <a:gd name="T2" fmla="*/ 0 w 1"/>
              <a:gd name="T3" fmla="*/ 672 h 672"/>
              <a:gd name="T4" fmla="*/ 0 60000 65536"/>
              <a:gd name="T5" fmla="*/ 0 60000 65536"/>
              <a:gd name="T6" fmla="*/ 0 w 1"/>
              <a:gd name="T7" fmla="*/ 0 h 672"/>
              <a:gd name="T8" fmla="*/ 1 w 1"/>
              <a:gd name="T9" fmla="*/ 672 h 67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672">
                <a:moveTo>
                  <a:pt x="0" y="0"/>
                </a:moveTo>
                <a:lnTo>
                  <a:pt x="0" y="672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55" name="Line 192"/>
          <p:cNvSpPr>
            <a:spLocks noChangeShapeType="1"/>
          </p:cNvSpPr>
          <p:nvPr/>
        </p:nvSpPr>
        <p:spPr bwMode="auto">
          <a:xfrm flipV="1">
            <a:off x="2362200" y="1663700"/>
            <a:ext cx="0" cy="476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56" name="Group 193"/>
          <p:cNvGrpSpPr>
            <a:grpSpLocks/>
          </p:cNvGrpSpPr>
          <p:nvPr/>
        </p:nvGrpSpPr>
        <p:grpSpPr bwMode="auto">
          <a:xfrm>
            <a:off x="2268538" y="1465263"/>
            <a:ext cx="147637" cy="261937"/>
            <a:chOff x="1680" y="2736"/>
            <a:chExt cx="144" cy="240"/>
          </a:xfrm>
        </p:grpSpPr>
        <p:sp>
          <p:nvSpPr>
            <p:cNvPr id="10374" name="Line 194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5" name="Oval 195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6" name="Line 196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7" name="Line 197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57" name="Line 198"/>
          <p:cNvSpPr>
            <a:spLocks noChangeShapeType="1"/>
          </p:cNvSpPr>
          <p:nvPr/>
        </p:nvSpPr>
        <p:spPr bwMode="auto">
          <a:xfrm flipV="1">
            <a:off x="2374900" y="1366838"/>
            <a:ext cx="0" cy="104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58" name="Line 199"/>
          <p:cNvSpPr>
            <a:spLocks noChangeShapeType="1"/>
          </p:cNvSpPr>
          <p:nvPr/>
        </p:nvSpPr>
        <p:spPr bwMode="auto">
          <a:xfrm>
            <a:off x="2081213" y="1366838"/>
            <a:ext cx="665162" cy="79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59" name="Text Box 200"/>
          <p:cNvSpPr txBox="1">
            <a:spLocks noChangeArrowheads="1"/>
          </p:cNvSpPr>
          <p:nvPr/>
        </p:nvSpPr>
        <p:spPr bwMode="auto">
          <a:xfrm>
            <a:off x="2090738" y="928688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b</a:t>
            </a:r>
          </a:p>
        </p:txBody>
      </p:sp>
      <p:sp>
        <p:nvSpPr>
          <p:cNvPr id="10260" name="Line 201"/>
          <p:cNvSpPr>
            <a:spLocks noChangeShapeType="1"/>
          </p:cNvSpPr>
          <p:nvPr/>
        </p:nvSpPr>
        <p:spPr bwMode="auto">
          <a:xfrm>
            <a:off x="2347913" y="4097338"/>
            <a:ext cx="320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61" name="Group 208"/>
          <p:cNvGrpSpPr>
            <a:grpSpLocks/>
          </p:cNvGrpSpPr>
          <p:nvPr/>
        </p:nvGrpSpPr>
        <p:grpSpPr bwMode="auto">
          <a:xfrm>
            <a:off x="2563813" y="3017838"/>
            <a:ext cx="295275" cy="209550"/>
            <a:chOff x="1344" y="2688"/>
            <a:chExt cx="288" cy="192"/>
          </a:xfrm>
        </p:grpSpPr>
        <p:sp>
          <p:nvSpPr>
            <p:cNvPr id="10372" name="Oval 209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3" name="Line 210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62" name="Line 212"/>
          <p:cNvSpPr>
            <a:spLocks noChangeShapeType="1"/>
          </p:cNvSpPr>
          <p:nvPr/>
        </p:nvSpPr>
        <p:spPr bwMode="auto">
          <a:xfrm>
            <a:off x="2041525" y="3594100"/>
            <a:ext cx="3063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63" name="Group 223"/>
          <p:cNvGrpSpPr>
            <a:grpSpLocks/>
          </p:cNvGrpSpPr>
          <p:nvPr/>
        </p:nvGrpSpPr>
        <p:grpSpPr bwMode="auto">
          <a:xfrm>
            <a:off x="2347913" y="3665538"/>
            <a:ext cx="73025" cy="360362"/>
            <a:chOff x="2653" y="1752"/>
            <a:chExt cx="91" cy="271"/>
          </a:xfrm>
        </p:grpSpPr>
        <p:grpSp>
          <p:nvGrpSpPr>
            <p:cNvPr id="10363" name="Group 216"/>
            <p:cNvGrpSpPr>
              <a:grpSpLocks/>
            </p:cNvGrpSpPr>
            <p:nvPr/>
          </p:nvGrpSpPr>
          <p:grpSpPr bwMode="auto">
            <a:xfrm>
              <a:off x="2653" y="1752"/>
              <a:ext cx="91" cy="90"/>
              <a:chOff x="2653" y="1752"/>
              <a:chExt cx="91" cy="180"/>
            </a:xfrm>
          </p:grpSpPr>
          <p:sp>
            <p:nvSpPr>
              <p:cNvPr id="10370" name="Arc 214"/>
              <p:cNvSpPr>
                <a:spLocks/>
              </p:cNvSpPr>
              <p:nvPr/>
            </p:nvSpPr>
            <p:spPr bwMode="auto">
              <a:xfrm>
                <a:off x="2653" y="1752"/>
                <a:ext cx="91" cy="90"/>
              </a:xfrm>
              <a:custGeom>
                <a:avLst/>
                <a:gdLst>
                  <a:gd name="T0" fmla="*/ 0 w 21600"/>
                  <a:gd name="T1" fmla="*/ 0 h 21600"/>
                  <a:gd name="T2" fmla="*/ 91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1" name="Arc 215"/>
              <p:cNvSpPr>
                <a:spLocks/>
              </p:cNvSpPr>
              <p:nvPr/>
            </p:nvSpPr>
            <p:spPr bwMode="auto">
              <a:xfrm rot="5164716">
                <a:off x="2653" y="1842"/>
                <a:ext cx="90" cy="90"/>
              </a:xfrm>
              <a:custGeom>
                <a:avLst/>
                <a:gdLst>
                  <a:gd name="T0" fmla="*/ 0 w 21600"/>
                  <a:gd name="T1" fmla="*/ 0 h 21600"/>
                  <a:gd name="T2" fmla="*/ 90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64" name="Group 217"/>
            <p:cNvGrpSpPr>
              <a:grpSpLocks/>
            </p:cNvGrpSpPr>
            <p:nvPr/>
          </p:nvGrpSpPr>
          <p:grpSpPr bwMode="auto">
            <a:xfrm>
              <a:off x="2653" y="1842"/>
              <a:ext cx="91" cy="90"/>
              <a:chOff x="2653" y="1752"/>
              <a:chExt cx="91" cy="180"/>
            </a:xfrm>
          </p:grpSpPr>
          <p:sp>
            <p:nvSpPr>
              <p:cNvPr id="10368" name="Arc 218"/>
              <p:cNvSpPr>
                <a:spLocks/>
              </p:cNvSpPr>
              <p:nvPr/>
            </p:nvSpPr>
            <p:spPr bwMode="auto">
              <a:xfrm>
                <a:off x="2653" y="1752"/>
                <a:ext cx="91" cy="90"/>
              </a:xfrm>
              <a:custGeom>
                <a:avLst/>
                <a:gdLst>
                  <a:gd name="T0" fmla="*/ 0 w 21600"/>
                  <a:gd name="T1" fmla="*/ 0 h 21600"/>
                  <a:gd name="T2" fmla="*/ 91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9" name="Arc 219"/>
              <p:cNvSpPr>
                <a:spLocks/>
              </p:cNvSpPr>
              <p:nvPr/>
            </p:nvSpPr>
            <p:spPr bwMode="auto">
              <a:xfrm rot="5164716">
                <a:off x="2653" y="1842"/>
                <a:ext cx="90" cy="90"/>
              </a:xfrm>
              <a:custGeom>
                <a:avLst/>
                <a:gdLst>
                  <a:gd name="T0" fmla="*/ 0 w 21600"/>
                  <a:gd name="T1" fmla="*/ 0 h 21600"/>
                  <a:gd name="T2" fmla="*/ 90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65" name="Group 220"/>
            <p:cNvGrpSpPr>
              <a:grpSpLocks/>
            </p:cNvGrpSpPr>
            <p:nvPr/>
          </p:nvGrpSpPr>
          <p:grpSpPr bwMode="auto">
            <a:xfrm>
              <a:off x="2653" y="1933"/>
              <a:ext cx="91" cy="90"/>
              <a:chOff x="2653" y="1752"/>
              <a:chExt cx="91" cy="180"/>
            </a:xfrm>
          </p:grpSpPr>
          <p:sp>
            <p:nvSpPr>
              <p:cNvPr id="10366" name="Arc 221"/>
              <p:cNvSpPr>
                <a:spLocks/>
              </p:cNvSpPr>
              <p:nvPr/>
            </p:nvSpPr>
            <p:spPr bwMode="auto">
              <a:xfrm>
                <a:off x="2653" y="1752"/>
                <a:ext cx="91" cy="90"/>
              </a:xfrm>
              <a:custGeom>
                <a:avLst/>
                <a:gdLst>
                  <a:gd name="T0" fmla="*/ 0 w 21600"/>
                  <a:gd name="T1" fmla="*/ 0 h 21600"/>
                  <a:gd name="T2" fmla="*/ 91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7" name="Arc 222"/>
              <p:cNvSpPr>
                <a:spLocks/>
              </p:cNvSpPr>
              <p:nvPr/>
            </p:nvSpPr>
            <p:spPr bwMode="auto">
              <a:xfrm rot="5164716">
                <a:off x="2653" y="1842"/>
                <a:ext cx="90" cy="90"/>
              </a:xfrm>
              <a:custGeom>
                <a:avLst/>
                <a:gdLst>
                  <a:gd name="T0" fmla="*/ 0 w 21600"/>
                  <a:gd name="T1" fmla="*/ 0 h 21600"/>
                  <a:gd name="T2" fmla="*/ 90 w 21600"/>
                  <a:gd name="T3" fmla="*/ 90 h 21600"/>
                  <a:gd name="T4" fmla="*/ 0 w 21600"/>
                  <a:gd name="T5" fmla="*/ 90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64" name="Line 224"/>
          <p:cNvSpPr>
            <a:spLocks noChangeShapeType="1"/>
          </p:cNvSpPr>
          <p:nvPr/>
        </p:nvSpPr>
        <p:spPr bwMode="auto">
          <a:xfrm>
            <a:off x="2347913" y="3594100"/>
            <a:ext cx="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65" name="Oval 225"/>
          <p:cNvSpPr>
            <a:spLocks noChangeArrowheads="1"/>
          </p:cNvSpPr>
          <p:nvPr/>
        </p:nvSpPr>
        <p:spPr bwMode="auto">
          <a:xfrm>
            <a:off x="2322513" y="4097338"/>
            <a:ext cx="49212" cy="523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66" name="Group 237"/>
          <p:cNvGrpSpPr>
            <a:grpSpLocks/>
          </p:cNvGrpSpPr>
          <p:nvPr/>
        </p:nvGrpSpPr>
        <p:grpSpPr bwMode="auto">
          <a:xfrm>
            <a:off x="1700213" y="4386263"/>
            <a:ext cx="647700" cy="215900"/>
            <a:chOff x="2381" y="2296"/>
            <a:chExt cx="452" cy="136"/>
          </a:xfrm>
        </p:grpSpPr>
        <p:sp>
          <p:nvSpPr>
            <p:cNvPr id="10355" name="Freeform 227"/>
            <p:cNvSpPr>
              <a:spLocks/>
            </p:cNvSpPr>
            <p:nvPr/>
          </p:nvSpPr>
          <p:spPr bwMode="auto">
            <a:xfrm rot="5400000">
              <a:off x="2777" y="2309"/>
              <a:ext cx="1" cy="111"/>
            </a:xfrm>
            <a:custGeom>
              <a:avLst/>
              <a:gdLst>
                <a:gd name="T0" fmla="*/ 0 w 1"/>
                <a:gd name="T1" fmla="*/ 0 h 162"/>
                <a:gd name="T2" fmla="*/ 1 w 1"/>
                <a:gd name="T3" fmla="*/ 162 h 162"/>
                <a:gd name="T4" fmla="*/ 0 60000 65536"/>
                <a:gd name="T5" fmla="*/ 0 60000 65536"/>
                <a:gd name="T6" fmla="*/ 0 w 1"/>
                <a:gd name="T7" fmla="*/ 0 h 162"/>
                <a:gd name="T8" fmla="*/ 1 w 1"/>
                <a:gd name="T9" fmla="*/ 162 h 16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62">
                  <a:moveTo>
                    <a:pt x="0" y="0"/>
                  </a:moveTo>
                  <a:lnTo>
                    <a:pt x="1" y="16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6" name="Line 228"/>
            <p:cNvSpPr>
              <a:spLocks noChangeShapeType="1"/>
            </p:cNvSpPr>
            <p:nvPr/>
          </p:nvSpPr>
          <p:spPr bwMode="auto">
            <a:xfrm rot="16200000" flipH="1">
              <a:off x="2631" y="2364"/>
              <a:ext cx="136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7" name="Line 231"/>
            <p:cNvSpPr>
              <a:spLocks noChangeShapeType="1"/>
            </p:cNvSpPr>
            <p:nvPr/>
          </p:nvSpPr>
          <p:spPr bwMode="auto">
            <a:xfrm rot="5400000">
              <a:off x="2563" y="2250"/>
              <a:ext cx="0" cy="18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58" name="Group 232"/>
            <p:cNvGrpSpPr>
              <a:grpSpLocks/>
            </p:cNvGrpSpPr>
            <p:nvPr/>
          </p:nvGrpSpPr>
          <p:grpSpPr bwMode="auto">
            <a:xfrm rot="5400000">
              <a:off x="2358" y="2319"/>
              <a:ext cx="136" cy="90"/>
              <a:chOff x="480" y="3840"/>
              <a:chExt cx="192" cy="97"/>
            </a:xfrm>
          </p:grpSpPr>
          <p:sp>
            <p:nvSpPr>
              <p:cNvPr id="10360" name="Line 233"/>
              <p:cNvSpPr>
                <a:spLocks noChangeShapeType="1"/>
              </p:cNvSpPr>
              <p:nvPr/>
            </p:nvSpPr>
            <p:spPr bwMode="auto">
              <a:xfrm>
                <a:off x="480" y="3840"/>
                <a:ext cx="19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1" name="Line 234"/>
              <p:cNvSpPr>
                <a:spLocks noChangeShapeType="1"/>
              </p:cNvSpPr>
              <p:nvPr/>
            </p:nvSpPr>
            <p:spPr bwMode="auto">
              <a:xfrm>
                <a:off x="528" y="3888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2" name="Freeform 235"/>
              <p:cNvSpPr>
                <a:spLocks/>
              </p:cNvSpPr>
              <p:nvPr/>
            </p:nvSpPr>
            <p:spPr bwMode="auto">
              <a:xfrm>
                <a:off x="546" y="3936"/>
                <a:ext cx="54" cy="1"/>
              </a:xfrm>
              <a:custGeom>
                <a:avLst/>
                <a:gdLst>
                  <a:gd name="T0" fmla="*/ 54 w 54"/>
                  <a:gd name="T1" fmla="*/ 0 h 1"/>
                  <a:gd name="T2" fmla="*/ 0 w 54"/>
                  <a:gd name="T3" fmla="*/ 0 h 1"/>
                  <a:gd name="T4" fmla="*/ 0 60000 65536"/>
                  <a:gd name="T5" fmla="*/ 0 60000 65536"/>
                  <a:gd name="T6" fmla="*/ 0 w 54"/>
                  <a:gd name="T7" fmla="*/ 0 h 1"/>
                  <a:gd name="T8" fmla="*/ 54 w 5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54" h="1">
                    <a:moveTo>
                      <a:pt x="54" y="0"/>
                    </a:moveTo>
                    <a:lnTo>
                      <a:pt x="0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59" name="Line 236"/>
            <p:cNvSpPr>
              <a:spLocks noChangeShapeType="1"/>
            </p:cNvSpPr>
            <p:nvPr/>
          </p:nvSpPr>
          <p:spPr bwMode="auto">
            <a:xfrm rot="16200000" flipH="1">
              <a:off x="2585" y="2364"/>
              <a:ext cx="136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67" name="Text Box 238"/>
          <p:cNvSpPr txBox="1">
            <a:spLocks noChangeArrowheads="1"/>
          </p:cNvSpPr>
          <p:nvPr/>
        </p:nvSpPr>
        <p:spPr bwMode="auto">
          <a:xfrm>
            <a:off x="649288" y="412750"/>
            <a:ext cx="3892550" cy="36671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dirty="0"/>
              <a:t>Schéma hlavních odboček rozvoden </a:t>
            </a:r>
            <a:r>
              <a:rPr lang="cs-CZ" sz="1800" dirty="0" err="1"/>
              <a:t>vvn</a:t>
            </a:r>
            <a:endParaRPr lang="cs-CZ" sz="1800" dirty="0"/>
          </a:p>
        </p:txBody>
      </p:sp>
      <p:sp>
        <p:nvSpPr>
          <p:cNvPr id="10268" name="Oval 240"/>
          <p:cNvSpPr>
            <a:spLocks noChangeArrowheads="1"/>
          </p:cNvSpPr>
          <p:nvPr/>
        </p:nvSpPr>
        <p:spPr bwMode="auto">
          <a:xfrm>
            <a:off x="3790950" y="442277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69" name="Group 241"/>
          <p:cNvGrpSpPr>
            <a:grpSpLocks/>
          </p:cNvGrpSpPr>
          <p:nvPr/>
        </p:nvGrpSpPr>
        <p:grpSpPr bwMode="auto">
          <a:xfrm rot="10800000" flipH="1">
            <a:off x="3748088" y="2117725"/>
            <a:ext cx="196850" cy="471488"/>
            <a:chOff x="720" y="1920"/>
            <a:chExt cx="192" cy="432"/>
          </a:xfrm>
        </p:grpSpPr>
        <p:sp>
          <p:nvSpPr>
            <p:cNvPr id="10349" name="Rectangle 242"/>
            <p:cNvSpPr>
              <a:spLocks noChangeArrowheads="1"/>
            </p:cNvSpPr>
            <p:nvPr/>
          </p:nvSpPr>
          <p:spPr bwMode="auto">
            <a:xfrm>
              <a:off x="720" y="1920"/>
              <a:ext cx="192" cy="43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0" name="Oval 243"/>
            <p:cNvSpPr>
              <a:spLocks noChangeArrowheads="1"/>
            </p:cNvSpPr>
            <p:nvPr/>
          </p:nvSpPr>
          <p:spPr bwMode="auto">
            <a:xfrm>
              <a:off x="768" y="2150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1" name="Oval 244"/>
            <p:cNvSpPr>
              <a:spLocks noChangeArrowheads="1"/>
            </p:cNvSpPr>
            <p:nvPr/>
          </p:nvSpPr>
          <p:spPr bwMode="auto">
            <a:xfrm>
              <a:off x="768" y="2035"/>
              <a:ext cx="48" cy="39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2" name="Line 245"/>
            <p:cNvSpPr>
              <a:spLocks noChangeShapeType="1"/>
            </p:cNvSpPr>
            <p:nvPr/>
          </p:nvSpPr>
          <p:spPr bwMode="auto">
            <a:xfrm flipV="1">
              <a:off x="816" y="1920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3" name="Line 246"/>
            <p:cNvSpPr>
              <a:spLocks noChangeShapeType="1"/>
            </p:cNvSpPr>
            <p:nvPr/>
          </p:nvSpPr>
          <p:spPr bwMode="auto">
            <a:xfrm flipV="1">
              <a:off x="816" y="2189"/>
              <a:ext cx="0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4" name="Line 247"/>
            <p:cNvSpPr>
              <a:spLocks noChangeShapeType="1"/>
            </p:cNvSpPr>
            <p:nvPr/>
          </p:nvSpPr>
          <p:spPr bwMode="auto">
            <a:xfrm flipV="1">
              <a:off x="720" y="2074"/>
              <a:ext cx="48" cy="11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0" name="Line 248"/>
          <p:cNvSpPr>
            <a:spLocks noChangeShapeType="1"/>
          </p:cNvSpPr>
          <p:nvPr/>
        </p:nvSpPr>
        <p:spPr bwMode="auto">
          <a:xfrm>
            <a:off x="3846513" y="2536825"/>
            <a:ext cx="0" cy="7858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71" name="Group 249"/>
          <p:cNvGrpSpPr>
            <a:grpSpLocks/>
          </p:cNvGrpSpPr>
          <p:nvPr/>
        </p:nvGrpSpPr>
        <p:grpSpPr bwMode="auto">
          <a:xfrm>
            <a:off x="3748088" y="3008313"/>
            <a:ext cx="295275" cy="209550"/>
            <a:chOff x="1344" y="2688"/>
            <a:chExt cx="288" cy="192"/>
          </a:xfrm>
        </p:grpSpPr>
        <p:sp>
          <p:nvSpPr>
            <p:cNvPr id="10347" name="Oval 250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8" name="Line 251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72" name="Group 252"/>
          <p:cNvGrpSpPr>
            <a:grpSpLocks/>
          </p:cNvGrpSpPr>
          <p:nvPr/>
        </p:nvGrpSpPr>
        <p:grpSpPr bwMode="auto">
          <a:xfrm>
            <a:off x="3748088" y="2746375"/>
            <a:ext cx="295275" cy="209550"/>
            <a:chOff x="1344" y="2688"/>
            <a:chExt cx="288" cy="192"/>
          </a:xfrm>
        </p:grpSpPr>
        <p:sp>
          <p:nvSpPr>
            <p:cNvPr id="10345" name="Oval 253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6" name="Line 254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3" name="Line 258"/>
          <p:cNvSpPr>
            <a:spLocks noChangeShapeType="1"/>
          </p:cNvSpPr>
          <p:nvPr/>
        </p:nvSpPr>
        <p:spPr bwMode="auto">
          <a:xfrm>
            <a:off x="3841750" y="3332163"/>
            <a:ext cx="0" cy="5286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4" name="Oval 259"/>
          <p:cNvSpPr>
            <a:spLocks noChangeArrowheads="1"/>
          </p:cNvSpPr>
          <p:nvPr/>
        </p:nvSpPr>
        <p:spPr bwMode="auto">
          <a:xfrm>
            <a:off x="3838575" y="1346200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75" name="Freeform 260"/>
          <p:cNvSpPr>
            <a:spLocks/>
          </p:cNvSpPr>
          <p:nvPr/>
        </p:nvSpPr>
        <p:spPr bwMode="auto">
          <a:xfrm flipH="1">
            <a:off x="3449638" y="4456113"/>
            <a:ext cx="0" cy="184150"/>
          </a:xfrm>
          <a:custGeom>
            <a:avLst/>
            <a:gdLst>
              <a:gd name="T0" fmla="*/ 0 w 1"/>
              <a:gd name="T1" fmla="*/ 0 h 168"/>
              <a:gd name="T2" fmla="*/ 1 w 1"/>
              <a:gd name="T3" fmla="*/ 168 h 168"/>
              <a:gd name="T4" fmla="*/ 0 60000 65536"/>
              <a:gd name="T5" fmla="*/ 0 60000 65536"/>
              <a:gd name="T6" fmla="*/ 0 w 1"/>
              <a:gd name="T7" fmla="*/ 0 h 168"/>
              <a:gd name="T8" fmla="*/ 0 w 1"/>
              <a:gd name="T9" fmla="*/ 168 h 16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168">
                <a:moveTo>
                  <a:pt x="0" y="0"/>
                </a:moveTo>
                <a:lnTo>
                  <a:pt x="1" y="168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6" name="Rectangle 261"/>
          <p:cNvSpPr>
            <a:spLocks noChangeArrowheads="1"/>
          </p:cNvSpPr>
          <p:nvPr/>
        </p:nvSpPr>
        <p:spPr bwMode="auto">
          <a:xfrm flipH="1">
            <a:off x="3392488" y="4640263"/>
            <a:ext cx="112712" cy="265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77" name="Group 263"/>
          <p:cNvGrpSpPr>
            <a:grpSpLocks/>
          </p:cNvGrpSpPr>
          <p:nvPr/>
        </p:nvGrpSpPr>
        <p:grpSpPr bwMode="auto">
          <a:xfrm flipH="1">
            <a:off x="3336925" y="5010150"/>
            <a:ext cx="223838" cy="107950"/>
            <a:chOff x="480" y="3840"/>
            <a:chExt cx="192" cy="97"/>
          </a:xfrm>
        </p:grpSpPr>
        <p:sp>
          <p:nvSpPr>
            <p:cNvPr id="10342" name="Line 264"/>
            <p:cNvSpPr>
              <a:spLocks noChangeShapeType="1"/>
            </p:cNvSpPr>
            <p:nvPr/>
          </p:nvSpPr>
          <p:spPr bwMode="auto">
            <a:xfrm>
              <a:off x="480" y="3840"/>
              <a:ext cx="19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3" name="Line 265"/>
            <p:cNvSpPr>
              <a:spLocks noChangeShapeType="1"/>
            </p:cNvSpPr>
            <p:nvPr/>
          </p:nvSpPr>
          <p:spPr bwMode="auto">
            <a:xfrm>
              <a:off x="528" y="3888"/>
              <a:ext cx="9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4" name="Freeform 266"/>
            <p:cNvSpPr>
              <a:spLocks/>
            </p:cNvSpPr>
            <p:nvPr/>
          </p:nvSpPr>
          <p:spPr bwMode="auto">
            <a:xfrm>
              <a:off x="546" y="3936"/>
              <a:ext cx="54" cy="1"/>
            </a:xfrm>
            <a:custGeom>
              <a:avLst/>
              <a:gdLst>
                <a:gd name="T0" fmla="*/ 54 w 54"/>
                <a:gd name="T1" fmla="*/ 0 h 1"/>
                <a:gd name="T2" fmla="*/ 0 w 54"/>
                <a:gd name="T3" fmla="*/ 0 h 1"/>
                <a:gd name="T4" fmla="*/ 0 60000 65536"/>
                <a:gd name="T5" fmla="*/ 0 60000 65536"/>
                <a:gd name="T6" fmla="*/ 0 w 54"/>
                <a:gd name="T7" fmla="*/ 0 h 1"/>
                <a:gd name="T8" fmla="*/ 54 w 54"/>
                <a:gd name="T9" fmla="*/ 1 h 1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54" h="1">
                  <a:moveTo>
                    <a:pt x="54" y="0"/>
                  </a:moveTo>
                  <a:lnTo>
                    <a:pt x="0" y="0"/>
                  </a:ln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8" name="Line 267"/>
          <p:cNvSpPr>
            <a:spLocks noChangeShapeType="1"/>
          </p:cNvSpPr>
          <p:nvPr/>
        </p:nvSpPr>
        <p:spPr bwMode="auto">
          <a:xfrm flipH="1">
            <a:off x="3449638" y="4905375"/>
            <a:ext cx="0" cy="104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9" name="Line 278"/>
          <p:cNvSpPr>
            <a:spLocks noChangeShapeType="1"/>
          </p:cNvSpPr>
          <p:nvPr/>
        </p:nvSpPr>
        <p:spPr bwMode="auto">
          <a:xfrm flipH="1">
            <a:off x="3436938" y="4449763"/>
            <a:ext cx="395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80" name="Line 262"/>
          <p:cNvSpPr>
            <a:spLocks noChangeShapeType="1"/>
          </p:cNvSpPr>
          <p:nvPr/>
        </p:nvSpPr>
        <p:spPr bwMode="auto">
          <a:xfrm flipH="1">
            <a:off x="3441700" y="4687888"/>
            <a:ext cx="0" cy="160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81" name="Line 269"/>
          <p:cNvSpPr>
            <a:spLocks noChangeShapeType="1"/>
          </p:cNvSpPr>
          <p:nvPr/>
        </p:nvSpPr>
        <p:spPr bwMode="auto">
          <a:xfrm flipV="1">
            <a:off x="3852863" y="1665288"/>
            <a:ext cx="0" cy="476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82" name="Group 270"/>
          <p:cNvGrpSpPr>
            <a:grpSpLocks/>
          </p:cNvGrpSpPr>
          <p:nvPr/>
        </p:nvGrpSpPr>
        <p:grpSpPr bwMode="auto">
          <a:xfrm>
            <a:off x="3759200" y="1466850"/>
            <a:ext cx="147638" cy="261938"/>
            <a:chOff x="1680" y="2736"/>
            <a:chExt cx="144" cy="240"/>
          </a:xfrm>
        </p:grpSpPr>
        <p:sp>
          <p:nvSpPr>
            <p:cNvPr id="10338" name="Line 271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9" name="Oval 272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0" name="Line 273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1" name="Line 274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83" name="Line 275"/>
          <p:cNvSpPr>
            <a:spLocks noChangeShapeType="1"/>
          </p:cNvSpPr>
          <p:nvPr/>
        </p:nvSpPr>
        <p:spPr bwMode="auto">
          <a:xfrm flipV="1">
            <a:off x="3865563" y="1368425"/>
            <a:ext cx="0" cy="104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84" name="Line 276"/>
          <p:cNvSpPr>
            <a:spLocks noChangeShapeType="1"/>
          </p:cNvSpPr>
          <p:nvPr/>
        </p:nvSpPr>
        <p:spPr bwMode="auto">
          <a:xfrm>
            <a:off x="3571875" y="1368425"/>
            <a:ext cx="665163" cy="7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85" name="Text Box 277"/>
          <p:cNvSpPr txBox="1">
            <a:spLocks noChangeArrowheads="1"/>
          </p:cNvSpPr>
          <p:nvPr/>
        </p:nvSpPr>
        <p:spPr bwMode="auto">
          <a:xfrm>
            <a:off x="3581400" y="930275"/>
            <a:ext cx="319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c</a:t>
            </a:r>
          </a:p>
        </p:txBody>
      </p:sp>
      <p:sp>
        <p:nvSpPr>
          <p:cNvPr id="10286" name="Oval 280"/>
          <p:cNvSpPr>
            <a:spLocks noChangeArrowheads="1"/>
          </p:cNvSpPr>
          <p:nvPr/>
        </p:nvSpPr>
        <p:spPr bwMode="auto">
          <a:xfrm rot="5400000">
            <a:off x="3698876" y="3849687"/>
            <a:ext cx="265112" cy="27781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87" name="Oval 281"/>
          <p:cNvSpPr>
            <a:spLocks noChangeArrowheads="1"/>
          </p:cNvSpPr>
          <p:nvPr/>
        </p:nvSpPr>
        <p:spPr bwMode="auto">
          <a:xfrm rot="5400000">
            <a:off x="3698875" y="4064000"/>
            <a:ext cx="265113" cy="27781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288" name="Group 286"/>
          <p:cNvGrpSpPr>
            <a:grpSpLocks/>
          </p:cNvGrpSpPr>
          <p:nvPr/>
        </p:nvGrpSpPr>
        <p:grpSpPr bwMode="auto">
          <a:xfrm>
            <a:off x="3355975" y="3451225"/>
            <a:ext cx="196850" cy="655638"/>
            <a:chOff x="1927" y="2902"/>
            <a:chExt cx="124" cy="413"/>
          </a:xfrm>
        </p:grpSpPr>
        <p:sp>
          <p:nvSpPr>
            <p:cNvPr id="10330" name="Freeform 287"/>
            <p:cNvSpPr>
              <a:spLocks/>
            </p:cNvSpPr>
            <p:nvPr/>
          </p:nvSpPr>
          <p:spPr bwMode="auto">
            <a:xfrm>
              <a:off x="1989" y="2902"/>
              <a:ext cx="0" cy="115"/>
            </a:xfrm>
            <a:custGeom>
              <a:avLst/>
              <a:gdLst>
                <a:gd name="T0" fmla="*/ 0 w 1"/>
                <a:gd name="T1" fmla="*/ 0 h 168"/>
                <a:gd name="T2" fmla="*/ 1 w 1"/>
                <a:gd name="T3" fmla="*/ 168 h 168"/>
                <a:gd name="T4" fmla="*/ 0 60000 65536"/>
                <a:gd name="T5" fmla="*/ 0 60000 65536"/>
                <a:gd name="T6" fmla="*/ 0 w 1"/>
                <a:gd name="T7" fmla="*/ 0 h 168"/>
                <a:gd name="T8" fmla="*/ 0 w 1"/>
                <a:gd name="T9" fmla="*/ 168 h 16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68">
                  <a:moveTo>
                    <a:pt x="0" y="0"/>
                  </a:moveTo>
                  <a:lnTo>
                    <a:pt x="1" y="168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1" name="Rectangle 288"/>
            <p:cNvSpPr>
              <a:spLocks noChangeArrowheads="1"/>
            </p:cNvSpPr>
            <p:nvPr/>
          </p:nvSpPr>
          <p:spPr bwMode="auto">
            <a:xfrm>
              <a:off x="1958" y="3017"/>
              <a:ext cx="62" cy="16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32" name="Line 289"/>
            <p:cNvSpPr>
              <a:spLocks noChangeShapeType="1"/>
            </p:cNvSpPr>
            <p:nvPr/>
          </p:nvSpPr>
          <p:spPr bwMode="auto">
            <a:xfrm>
              <a:off x="1989" y="3017"/>
              <a:ext cx="0" cy="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33" name="Group 290"/>
            <p:cNvGrpSpPr>
              <a:grpSpLocks/>
            </p:cNvGrpSpPr>
            <p:nvPr/>
          </p:nvGrpSpPr>
          <p:grpSpPr bwMode="auto">
            <a:xfrm>
              <a:off x="1927" y="3248"/>
              <a:ext cx="124" cy="67"/>
              <a:chOff x="480" y="3840"/>
              <a:chExt cx="192" cy="97"/>
            </a:xfrm>
          </p:grpSpPr>
          <p:sp>
            <p:nvSpPr>
              <p:cNvPr id="10335" name="Line 291"/>
              <p:cNvSpPr>
                <a:spLocks noChangeShapeType="1"/>
              </p:cNvSpPr>
              <p:nvPr/>
            </p:nvSpPr>
            <p:spPr bwMode="auto">
              <a:xfrm>
                <a:off x="480" y="3840"/>
                <a:ext cx="19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36" name="Line 292"/>
              <p:cNvSpPr>
                <a:spLocks noChangeShapeType="1"/>
              </p:cNvSpPr>
              <p:nvPr/>
            </p:nvSpPr>
            <p:spPr bwMode="auto">
              <a:xfrm>
                <a:off x="528" y="3888"/>
                <a:ext cx="9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37" name="Freeform 293"/>
              <p:cNvSpPr>
                <a:spLocks/>
              </p:cNvSpPr>
              <p:nvPr/>
            </p:nvSpPr>
            <p:spPr bwMode="auto">
              <a:xfrm>
                <a:off x="546" y="3936"/>
                <a:ext cx="54" cy="1"/>
              </a:xfrm>
              <a:custGeom>
                <a:avLst/>
                <a:gdLst>
                  <a:gd name="T0" fmla="*/ 54 w 54"/>
                  <a:gd name="T1" fmla="*/ 0 h 1"/>
                  <a:gd name="T2" fmla="*/ 0 w 54"/>
                  <a:gd name="T3" fmla="*/ 0 h 1"/>
                  <a:gd name="T4" fmla="*/ 0 60000 65536"/>
                  <a:gd name="T5" fmla="*/ 0 60000 65536"/>
                  <a:gd name="T6" fmla="*/ 0 w 54"/>
                  <a:gd name="T7" fmla="*/ 0 h 1"/>
                  <a:gd name="T8" fmla="*/ 54 w 54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54" h="1">
                    <a:moveTo>
                      <a:pt x="54" y="0"/>
                    </a:moveTo>
                    <a:lnTo>
                      <a:pt x="0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34" name="Line 294"/>
            <p:cNvSpPr>
              <a:spLocks noChangeShapeType="1"/>
            </p:cNvSpPr>
            <p:nvPr/>
          </p:nvSpPr>
          <p:spPr bwMode="auto">
            <a:xfrm>
              <a:off x="1989" y="3182"/>
              <a:ext cx="0" cy="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89" name="Line 295"/>
          <p:cNvSpPr>
            <a:spLocks noChangeShapeType="1"/>
          </p:cNvSpPr>
          <p:nvPr/>
        </p:nvSpPr>
        <p:spPr bwMode="auto">
          <a:xfrm>
            <a:off x="3454400" y="3454400"/>
            <a:ext cx="387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90" name="Oval 296"/>
          <p:cNvSpPr>
            <a:spLocks noChangeArrowheads="1"/>
          </p:cNvSpPr>
          <p:nvPr/>
        </p:nvSpPr>
        <p:spPr bwMode="auto">
          <a:xfrm>
            <a:off x="3816350" y="342582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91" name="Oval 299"/>
          <p:cNvSpPr>
            <a:spLocks noChangeArrowheads="1"/>
          </p:cNvSpPr>
          <p:nvPr/>
        </p:nvSpPr>
        <p:spPr bwMode="auto">
          <a:xfrm rot="5400000">
            <a:off x="3889375" y="3968750"/>
            <a:ext cx="265113" cy="27781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92" name="Line 300"/>
          <p:cNvSpPr>
            <a:spLocks noChangeShapeType="1"/>
          </p:cNvSpPr>
          <p:nvPr/>
        </p:nvSpPr>
        <p:spPr bwMode="auto">
          <a:xfrm flipV="1">
            <a:off x="3613150" y="3873500"/>
            <a:ext cx="552450" cy="361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grpSp>
        <p:nvGrpSpPr>
          <p:cNvPr id="10293" name="Group 301"/>
          <p:cNvGrpSpPr>
            <a:grpSpLocks/>
          </p:cNvGrpSpPr>
          <p:nvPr/>
        </p:nvGrpSpPr>
        <p:grpSpPr bwMode="auto">
          <a:xfrm>
            <a:off x="3717925" y="4729163"/>
            <a:ext cx="295275" cy="209550"/>
            <a:chOff x="1344" y="2688"/>
            <a:chExt cx="288" cy="192"/>
          </a:xfrm>
        </p:grpSpPr>
        <p:sp>
          <p:nvSpPr>
            <p:cNvPr id="10328" name="Oval 302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29" name="Line 303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94" name="Group 304"/>
          <p:cNvGrpSpPr>
            <a:grpSpLocks/>
          </p:cNvGrpSpPr>
          <p:nvPr/>
        </p:nvGrpSpPr>
        <p:grpSpPr bwMode="auto">
          <a:xfrm rot="10800000">
            <a:off x="3808413" y="4522788"/>
            <a:ext cx="295275" cy="209550"/>
            <a:chOff x="1344" y="2688"/>
            <a:chExt cx="288" cy="192"/>
          </a:xfrm>
        </p:grpSpPr>
        <p:sp>
          <p:nvSpPr>
            <p:cNvPr id="10326" name="Oval 305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27" name="Line 306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295" name="Group 307"/>
          <p:cNvGrpSpPr>
            <a:grpSpLocks/>
          </p:cNvGrpSpPr>
          <p:nvPr/>
        </p:nvGrpSpPr>
        <p:grpSpPr bwMode="auto">
          <a:xfrm>
            <a:off x="4024313" y="4522788"/>
            <a:ext cx="295275" cy="209550"/>
            <a:chOff x="1344" y="2688"/>
            <a:chExt cx="288" cy="192"/>
          </a:xfrm>
        </p:grpSpPr>
        <p:sp>
          <p:nvSpPr>
            <p:cNvPr id="10324" name="Oval 308"/>
            <p:cNvSpPr>
              <a:spLocks noChangeArrowheads="1"/>
            </p:cNvSpPr>
            <p:nvPr/>
          </p:nvSpPr>
          <p:spPr bwMode="auto">
            <a:xfrm>
              <a:off x="1344" y="2688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25" name="Line 309"/>
            <p:cNvSpPr>
              <a:spLocks noChangeShapeType="1"/>
            </p:cNvSpPr>
            <p:nvPr/>
          </p:nvSpPr>
          <p:spPr bwMode="auto">
            <a:xfrm>
              <a:off x="1536" y="278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96" name="Line 284"/>
          <p:cNvSpPr>
            <a:spLocks noChangeShapeType="1"/>
          </p:cNvSpPr>
          <p:nvPr/>
        </p:nvSpPr>
        <p:spPr bwMode="auto">
          <a:xfrm flipV="1">
            <a:off x="3819525" y="4329113"/>
            <a:ext cx="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97" name="Line 317"/>
          <p:cNvSpPr>
            <a:spLocks noChangeShapeType="1"/>
          </p:cNvSpPr>
          <p:nvPr/>
        </p:nvSpPr>
        <p:spPr bwMode="auto">
          <a:xfrm>
            <a:off x="3816350" y="548005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98" name="Line 318"/>
          <p:cNvSpPr>
            <a:spLocks noChangeShapeType="1"/>
          </p:cNvSpPr>
          <p:nvPr/>
        </p:nvSpPr>
        <p:spPr bwMode="auto">
          <a:xfrm>
            <a:off x="3587750" y="5600700"/>
            <a:ext cx="469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299" name="Group 320"/>
          <p:cNvGrpSpPr>
            <a:grpSpLocks/>
          </p:cNvGrpSpPr>
          <p:nvPr/>
        </p:nvGrpSpPr>
        <p:grpSpPr bwMode="auto">
          <a:xfrm>
            <a:off x="3482975" y="5727700"/>
            <a:ext cx="147638" cy="261938"/>
            <a:chOff x="1734" y="2396"/>
            <a:chExt cx="93" cy="165"/>
          </a:xfrm>
        </p:grpSpPr>
        <p:sp>
          <p:nvSpPr>
            <p:cNvPr id="10320" name="Line 321"/>
            <p:cNvSpPr>
              <a:spLocks noChangeShapeType="1"/>
            </p:cNvSpPr>
            <p:nvPr/>
          </p:nvSpPr>
          <p:spPr bwMode="auto">
            <a:xfrm>
              <a:off x="1765" y="2396"/>
              <a:ext cx="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21" name="Oval 322"/>
            <p:cNvSpPr>
              <a:spLocks noChangeArrowheads="1"/>
            </p:cNvSpPr>
            <p:nvPr/>
          </p:nvSpPr>
          <p:spPr bwMode="auto">
            <a:xfrm>
              <a:off x="1765" y="2462"/>
              <a:ext cx="31" cy="33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22" name="Line 323"/>
            <p:cNvSpPr>
              <a:spLocks noChangeShapeType="1"/>
            </p:cNvSpPr>
            <p:nvPr/>
          </p:nvSpPr>
          <p:spPr bwMode="auto">
            <a:xfrm flipH="1" flipV="1">
              <a:off x="1734" y="2396"/>
              <a:ext cx="31" cy="6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23" name="Line 324"/>
            <p:cNvSpPr>
              <a:spLocks noChangeShapeType="1"/>
            </p:cNvSpPr>
            <p:nvPr/>
          </p:nvSpPr>
          <p:spPr bwMode="auto">
            <a:xfrm>
              <a:off x="1796" y="2495"/>
              <a:ext cx="0" cy="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300" name="Group 325"/>
          <p:cNvGrpSpPr>
            <a:grpSpLocks/>
          </p:cNvGrpSpPr>
          <p:nvPr/>
        </p:nvGrpSpPr>
        <p:grpSpPr bwMode="auto">
          <a:xfrm>
            <a:off x="3965575" y="5721350"/>
            <a:ext cx="147638" cy="268288"/>
            <a:chOff x="1734" y="2396"/>
            <a:chExt cx="93" cy="165"/>
          </a:xfrm>
        </p:grpSpPr>
        <p:sp>
          <p:nvSpPr>
            <p:cNvPr id="10316" name="Line 326"/>
            <p:cNvSpPr>
              <a:spLocks noChangeShapeType="1"/>
            </p:cNvSpPr>
            <p:nvPr/>
          </p:nvSpPr>
          <p:spPr bwMode="auto">
            <a:xfrm>
              <a:off x="1765" y="2396"/>
              <a:ext cx="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17" name="Oval 327"/>
            <p:cNvSpPr>
              <a:spLocks noChangeArrowheads="1"/>
            </p:cNvSpPr>
            <p:nvPr/>
          </p:nvSpPr>
          <p:spPr bwMode="auto">
            <a:xfrm>
              <a:off x="1765" y="2462"/>
              <a:ext cx="31" cy="33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18" name="Line 328"/>
            <p:cNvSpPr>
              <a:spLocks noChangeShapeType="1"/>
            </p:cNvSpPr>
            <p:nvPr/>
          </p:nvSpPr>
          <p:spPr bwMode="auto">
            <a:xfrm flipH="1" flipV="1">
              <a:off x="1734" y="2396"/>
              <a:ext cx="31" cy="6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19" name="Line 329"/>
            <p:cNvSpPr>
              <a:spLocks noChangeShapeType="1"/>
            </p:cNvSpPr>
            <p:nvPr/>
          </p:nvSpPr>
          <p:spPr bwMode="auto">
            <a:xfrm>
              <a:off x="1796" y="2495"/>
              <a:ext cx="0" cy="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301" name="Line 330"/>
          <p:cNvSpPr>
            <a:spLocks noChangeShapeType="1"/>
          </p:cNvSpPr>
          <p:nvPr/>
        </p:nvSpPr>
        <p:spPr bwMode="auto">
          <a:xfrm>
            <a:off x="3587750" y="560705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02" name="Line 331"/>
          <p:cNvSpPr>
            <a:spLocks noChangeShapeType="1"/>
          </p:cNvSpPr>
          <p:nvPr/>
        </p:nvSpPr>
        <p:spPr bwMode="auto">
          <a:xfrm>
            <a:off x="4070350" y="5600700"/>
            <a:ext cx="0" cy="120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03" name="Line 332"/>
          <p:cNvSpPr>
            <a:spLocks noChangeShapeType="1"/>
          </p:cNvSpPr>
          <p:nvPr/>
        </p:nvSpPr>
        <p:spPr bwMode="auto">
          <a:xfrm>
            <a:off x="4064000" y="598805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04" name="Line 333"/>
          <p:cNvSpPr>
            <a:spLocks noChangeShapeType="1"/>
          </p:cNvSpPr>
          <p:nvPr/>
        </p:nvSpPr>
        <p:spPr bwMode="auto">
          <a:xfrm>
            <a:off x="2578100" y="5994400"/>
            <a:ext cx="2400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05" name="Line 334"/>
          <p:cNvSpPr>
            <a:spLocks noChangeShapeType="1"/>
          </p:cNvSpPr>
          <p:nvPr/>
        </p:nvSpPr>
        <p:spPr bwMode="auto">
          <a:xfrm>
            <a:off x="2609850" y="6108700"/>
            <a:ext cx="2400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06" name="Oval 335"/>
          <p:cNvSpPr>
            <a:spLocks noChangeArrowheads="1"/>
          </p:cNvSpPr>
          <p:nvPr/>
        </p:nvSpPr>
        <p:spPr bwMode="auto">
          <a:xfrm>
            <a:off x="4044950" y="607377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07" name="Oval 336"/>
          <p:cNvSpPr>
            <a:spLocks noChangeArrowheads="1"/>
          </p:cNvSpPr>
          <p:nvPr/>
        </p:nvSpPr>
        <p:spPr bwMode="auto">
          <a:xfrm>
            <a:off x="3556000" y="596582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08" name="Oval 337"/>
          <p:cNvSpPr>
            <a:spLocks noChangeArrowheads="1"/>
          </p:cNvSpPr>
          <p:nvPr/>
        </p:nvSpPr>
        <p:spPr bwMode="auto">
          <a:xfrm>
            <a:off x="3797300" y="459422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09" name="Oval 338"/>
          <p:cNvSpPr>
            <a:spLocks noChangeArrowheads="1"/>
          </p:cNvSpPr>
          <p:nvPr/>
        </p:nvSpPr>
        <p:spPr bwMode="auto">
          <a:xfrm>
            <a:off x="2324100" y="3082925"/>
            <a:ext cx="49213" cy="523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10" name="Text Box 339"/>
          <p:cNvSpPr txBox="1">
            <a:spLocks noChangeArrowheads="1"/>
          </p:cNvSpPr>
          <p:nvPr/>
        </p:nvSpPr>
        <p:spPr bwMode="auto">
          <a:xfrm>
            <a:off x="2506663" y="996950"/>
            <a:ext cx="4508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vvn</a:t>
            </a:r>
          </a:p>
        </p:txBody>
      </p:sp>
      <p:sp>
        <p:nvSpPr>
          <p:cNvPr id="10311" name="Text Box 340"/>
          <p:cNvSpPr txBox="1">
            <a:spLocks noChangeArrowheads="1"/>
          </p:cNvSpPr>
          <p:nvPr/>
        </p:nvSpPr>
        <p:spPr bwMode="auto">
          <a:xfrm>
            <a:off x="3967163" y="996950"/>
            <a:ext cx="4508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vvn</a:t>
            </a:r>
          </a:p>
        </p:txBody>
      </p:sp>
      <p:sp>
        <p:nvSpPr>
          <p:cNvPr id="10312" name="Text Box 341"/>
          <p:cNvSpPr txBox="1">
            <a:spLocks noChangeArrowheads="1"/>
          </p:cNvSpPr>
          <p:nvPr/>
        </p:nvSpPr>
        <p:spPr bwMode="auto">
          <a:xfrm>
            <a:off x="4264025" y="5675313"/>
            <a:ext cx="3619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vn</a:t>
            </a:r>
          </a:p>
        </p:txBody>
      </p:sp>
      <p:sp>
        <p:nvSpPr>
          <p:cNvPr id="10313" name="Text Box 342"/>
          <p:cNvSpPr txBox="1">
            <a:spLocks noChangeArrowheads="1"/>
          </p:cNvSpPr>
          <p:nvPr/>
        </p:nvSpPr>
        <p:spPr bwMode="auto">
          <a:xfrm>
            <a:off x="4784725" y="1027113"/>
            <a:ext cx="3151188" cy="7302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/>
              <a:t>Generátorová odbočka</a:t>
            </a:r>
          </a:p>
          <a:p>
            <a:pPr marL="342900" indent="-342900">
              <a:buFontTx/>
              <a:buAutoNum type="alphaLcParenR"/>
            </a:pPr>
            <a:r>
              <a:rPr lang="cs-CZ"/>
              <a:t>Odbočka vývodu venkovního vedení</a:t>
            </a:r>
          </a:p>
          <a:p>
            <a:pPr marL="342900" indent="-342900">
              <a:buFontTx/>
              <a:buAutoNum type="alphaLcParenR"/>
            </a:pPr>
            <a:r>
              <a:rPr lang="cs-CZ"/>
              <a:t>Transformátorová odbočka</a:t>
            </a:r>
          </a:p>
        </p:txBody>
      </p:sp>
      <p:sp>
        <p:nvSpPr>
          <p:cNvPr id="10314" name="Text Box 343"/>
          <p:cNvSpPr txBox="1">
            <a:spLocks noChangeArrowheads="1"/>
          </p:cNvSpPr>
          <p:nvPr/>
        </p:nvSpPr>
        <p:spPr bwMode="auto">
          <a:xfrm>
            <a:off x="4695825" y="1890713"/>
            <a:ext cx="3808413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Hlavní přípojnice bývají z AlFe lan </a:t>
            </a:r>
            <a:r>
              <a:rPr lang="en-US"/>
              <a:t>&gt;</a:t>
            </a:r>
            <a:r>
              <a:rPr lang="cs-CZ"/>
              <a:t> 350 mm</a:t>
            </a:r>
            <a:r>
              <a:rPr lang="cs-CZ" baseline="30000"/>
              <a:t>2</a:t>
            </a:r>
            <a:endParaRPr lang="cs-CZ"/>
          </a:p>
          <a:p>
            <a:pPr>
              <a:buFontTx/>
              <a:buChar char="•"/>
            </a:pPr>
            <a:r>
              <a:rPr lang="cs-CZ"/>
              <a:t>Vodiče odboček – AlFe lana nebo liníkové trubky</a:t>
            </a:r>
          </a:p>
          <a:p>
            <a:pPr>
              <a:buFontTx/>
              <a:buChar char="•"/>
            </a:pPr>
            <a:r>
              <a:rPr lang="cs-CZ"/>
              <a:t>Jsou izolovány závěsnými talířovými izolátory</a:t>
            </a:r>
          </a:p>
          <a:p>
            <a:pPr>
              <a:buFontTx/>
              <a:buChar char="•"/>
            </a:pPr>
            <a:r>
              <a:rPr lang="cs-CZ"/>
              <a:t>Odpojovače nejčastěji otočné nebo nůžkové</a:t>
            </a:r>
          </a:p>
          <a:p>
            <a:pPr>
              <a:buFontTx/>
              <a:buChar char="•"/>
            </a:pPr>
            <a:r>
              <a:rPr lang="cs-CZ"/>
              <a:t>Vypínače nejčastěji tlakovzdušné, máloolejové</a:t>
            </a:r>
          </a:p>
          <a:p>
            <a:pPr>
              <a:buFontTx/>
              <a:buChar char="•"/>
            </a:pPr>
            <a:r>
              <a:rPr lang="cs-CZ"/>
              <a:t>Přístrojové transformátory s keramickým pláštěm</a:t>
            </a:r>
          </a:p>
          <a:p>
            <a:pPr>
              <a:buFontTx/>
              <a:buChar char="•"/>
            </a:pPr>
            <a:r>
              <a:rPr lang="cs-CZ"/>
              <a:t>Ovládání zpravidla z </a:t>
            </a:r>
            <a:r>
              <a:rPr lang="cs-CZ" b="1"/>
              <a:t>dozoren</a:t>
            </a:r>
          </a:p>
        </p:txBody>
      </p:sp>
      <p:sp>
        <p:nvSpPr>
          <p:cNvPr id="10315" name="Text Box 344"/>
          <p:cNvSpPr txBox="1">
            <a:spLocks noChangeArrowheads="1"/>
          </p:cNvSpPr>
          <p:nvPr/>
        </p:nvSpPr>
        <p:spPr bwMode="auto">
          <a:xfrm>
            <a:off x="4721225" y="3529013"/>
            <a:ext cx="4013200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Pomocná zařízení rozvoden:</a:t>
            </a:r>
          </a:p>
          <a:p>
            <a:pPr>
              <a:buFontTx/>
              <a:buChar char="•"/>
            </a:pPr>
            <a:r>
              <a:rPr lang="cs-CZ" b="1"/>
              <a:t>Akumulátorová baterie</a:t>
            </a:r>
            <a:r>
              <a:rPr lang="cs-CZ"/>
              <a:t> – </a:t>
            </a:r>
            <a:r>
              <a:rPr lang="cs-CZ" i="1"/>
              <a:t>nezávislý zdroj proudu pro dálkové ovládání, nouzové osvětlení, signalizaci, …</a:t>
            </a:r>
          </a:p>
          <a:p>
            <a:pPr>
              <a:buFontTx/>
              <a:buChar char="•"/>
            </a:pPr>
            <a:r>
              <a:rPr lang="cs-CZ" i="1"/>
              <a:t>Používají se akumulátory olověné nebo alkalické, jsou umístěny v dobře větraných prostorách, dobíjení automatické</a:t>
            </a:r>
          </a:p>
          <a:p>
            <a:pPr>
              <a:buFontTx/>
              <a:buChar char="•"/>
            </a:pPr>
            <a:r>
              <a:rPr lang="cs-CZ" b="1"/>
              <a:t>Výroba a rozvod stlačeného vzduchu</a:t>
            </a:r>
            <a:r>
              <a:rPr lang="cs-CZ"/>
              <a:t> – </a:t>
            </a:r>
            <a:r>
              <a:rPr lang="cs-CZ" i="1"/>
              <a:t>hlavní potrubí pro rozvod stlačeného vzduchu je vytvořeno jako okružní s potřebnými ventily pro uzavírání a odvodnění</a:t>
            </a:r>
          </a:p>
        </p:txBody>
      </p:sp>
      <p:sp>
        <p:nvSpPr>
          <p:cNvPr id="220" name="Obdélník 219"/>
          <p:cNvSpPr/>
          <p:nvPr/>
        </p:nvSpPr>
        <p:spPr>
          <a:xfrm>
            <a:off x="4762500" y="1943100"/>
            <a:ext cx="4102100" cy="40132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Jaké vodiče se používají na hlavní přípojnice?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Jaké vodiče se používají na odbočky?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Jaké se zde používají izolátory?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Nejčastěji používaný druh odpojovačů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Nejčastěji používaný druh vypínačů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 odkud se provádí ovládání jednotlivých přístrojů?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tx1"/>
                </a:solidFill>
              </a:rPr>
              <a:t>K čemu se používá akumulátorovna?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50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96033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/>
              <a:t>Akumulátorovna</a:t>
            </a:r>
          </a:p>
        </p:txBody>
      </p:sp>
      <p:pic>
        <p:nvPicPr>
          <p:cNvPr id="159749" name="Picture 5" descr="P101020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30363" y="1719263"/>
            <a:ext cx="5881687" cy="4411662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65"/>
          <p:cNvSpPr>
            <a:spLocks noChangeArrowheads="1"/>
          </p:cNvSpPr>
          <p:nvPr/>
        </p:nvSpPr>
        <p:spPr bwMode="auto">
          <a:xfrm>
            <a:off x="330200" y="3556000"/>
            <a:ext cx="1701800" cy="2768600"/>
          </a:xfrm>
          <a:prstGeom prst="triangle">
            <a:avLst>
              <a:gd name="adj" fmla="val 50000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873125" y="625475"/>
            <a:ext cx="4800600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Další pomocná zařízení rozvoden </a:t>
            </a:r>
            <a:r>
              <a:rPr lang="cs-CZ" sz="2400" dirty="0" err="1"/>
              <a:t>vvn</a:t>
            </a:r>
            <a:endParaRPr lang="cs-CZ" sz="2400" dirty="0"/>
          </a:p>
        </p:txBody>
      </p:sp>
      <p:sp>
        <p:nvSpPr>
          <p:cNvPr id="11268" name="Text Box 5"/>
          <p:cNvSpPr txBox="1">
            <a:spLocks noChangeArrowheads="1"/>
          </p:cNvSpPr>
          <p:nvPr/>
        </p:nvSpPr>
        <p:spPr bwMode="auto">
          <a:xfrm>
            <a:off x="796925" y="1293813"/>
            <a:ext cx="7802563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b="1" dirty="0" err="1"/>
              <a:t>Rozváděče</a:t>
            </a:r>
            <a:r>
              <a:rPr lang="cs-CZ" dirty="0"/>
              <a:t> – konstrukční jednotky elektrického zařízení s vestavěnými elektrickými přístroji, ochranami, automatikou, měřícími, ovládacími a jistícími přístroji a pomocným zařízením</a:t>
            </a:r>
          </a:p>
          <a:p>
            <a:pPr>
              <a:buFontTx/>
              <a:buChar char="•"/>
            </a:pPr>
            <a:r>
              <a:rPr lang="cs-CZ" b="1" dirty="0"/>
              <a:t>Kompenzační zařízení</a:t>
            </a:r>
            <a:r>
              <a:rPr lang="cs-CZ" dirty="0"/>
              <a:t> </a:t>
            </a:r>
            <a:r>
              <a:rPr lang="cs-CZ" dirty="0" smtClean="0"/>
              <a:t>– kondenzátory</a:t>
            </a:r>
            <a:r>
              <a:rPr lang="cs-CZ" dirty="0"/>
              <a:t>, kompenzátory, zhášecí tlumivky, reaktory, …</a:t>
            </a:r>
          </a:p>
          <a:p>
            <a:pPr>
              <a:buFontTx/>
              <a:buChar char="•"/>
            </a:pPr>
            <a:r>
              <a:rPr lang="cs-CZ" b="1" dirty="0"/>
              <a:t>Různé druhy ochran</a:t>
            </a:r>
            <a:r>
              <a:rPr lang="cs-CZ" dirty="0"/>
              <a:t> – reléové, proti přepětí, proti nadproudům, …</a:t>
            </a:r>
          </a:p>
          <a:p>
            <a:pPr>
              <a:buFontTx/>
              <a:buChar char="•"/>
            </a:pPr>
            <a:r>
              <a:rPr lang="cs-CZ" dirty="0"/>
              <a:t>Zařízení k měření, ovládání, signalizaci</a:t>
            </a:r>
          </a:p>
          <a:p>
            <a:pPr>
              <a:buFontTx/>
              <a:buChar char="•"/>
            </a:pPr>
            <a:r>
              <a:rPr lang="cs-CZ" dirty="0"/>
              <a:t>Uzemnění – ochranná, pracovní – uzlů transformátorů</a:t>
            </a:r>
          </a:p>
          <a:p>
            <a:pPr>
              <a:buFontTx/>
              <a:buChar char="•"/>
            </a:pPr>
            <a:r>
              <a:rPr lang="cs-CZ" b="1" dirty="0"/>
              <a:t>Dozorna</a:t>
            </a:r>
          </a:p>
          <a:p>
            <a:pPr>
              <a:buFontTx/>
              <a:buChar char="•"/>
            </a:pPr>
            <a:r>
              <a:rPr lang="cs-CZ" dirty="0"/>
              <a:t>Zařízení pro výrobu stlačeného vzduchu</a:t>
            </a:r>
          </a:p>
          <a:p>
            <a:pPr>
              <a:buFontTx/>
              <a:buChar char="•"/>
            </a:pPr>
            <a:r>
              <a:rPr lang="cs-CZ" dirty="0"/>
              <a:t>Sdělovací zařízení</a:t>
            </a:r>
          </a:p>
        </p:txBody>
      </p:sp>
      <p:sp>
        <p:nvSpPr>
          <p:cNvPr id="11269" name="AutoShape 6"/>
          <p:cNvSpPr>
            <a:spLocks noChangeArrowheads="1"/>
          </p:cNvSpPr>
          <p:nvPr/>
        </p:nvSpPr>
        <p:spPr bwMode="auto">
          <a:xfrm>
            <a:off x="1041400" y="3556000"/>
            <a:ext cx="266700" cy="27813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0" name="Line 7"/>
          <p:cNvSpPr>
            <a:spLocks noChangeShapeType="1"/>
          </p:cNvSpPr>
          <p:nvPr/>
        </p:nvSpPr>
        <p:spPr bwMode="auto">
          <a:xfrm flipV="1">
            <a:off x="1028700" y="6083300"/>
            <a:ext cx="254000" cy="25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1" name="Line 8"/>
          <p:cNvSpPr>
            <a:spLocks noChangeShapeType="1"/>
          </p:cNvSpPr>
          <p:nvPr/>
        </p:nvSpPr>
        <p:spPr bwMode="auto">
          <a:xfrm flipH="1" flipV="1">
            <a:off x="1054100" y="5956300"/>
            <a:ext cx="228600" cy="12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Line 9"/>
          <p:cNvSpPr>
            <a:spLocks noChangeShapeType="1"/>
          </p:cNvSpPr>
          <p:nvPr/>
        </p:nvSpPr>
        <p:spPr bwMode="auto">
          <a:xfrm flipV="1">
            <a:off x="1054100" y="5753100"/>
            <a:ext cx="203200" cy="203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3" name="Line 10"/>
          <p:cNvSpPr>
            <a:spLocks noChangeShapeType="1"/>
          </p:cNvSpPr>
          <p:nvPr/>
        </p:nvSpPr>
        <p:spPr bwMode="auto">
          <a:xfrm flipH="1" flipV="1">
            <a:off x="1079500" y="5549900"/>
            <a:ext cx="190500" cy="190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4" name="Line 11"/>
          <p:cNvSpPr>
            <a:spLocks noChangeShapeType="1"/>
          </p:cNvSpPr>
          <p:nvPr/>
        </p:nvSpPr>
        <p:spPr bwMode="auto">
          <a:xfrm flipV="1">
            <a:off x="1079500" y="5384800"/>
            <a:ext cx="165100" cy="165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5" name="Line 12"/>
          <p:cNvSpPr>
            <a:spLocks noChangeShapeType="1"/>
          </p:cNvSpPr>
          <p:nvPr/>
        </p:nvSpPr>
        <p:spPr bwMode="auto">
          <a:xfrm flipH="1" flipV="1">
            <a:off x="1092200" y="5219700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6" name="Line 13"/>
          <p:cNvSpPr>
            <a:spLocks noChangeShapeType="1"/>
          </p:cNvSpPr>
          <p:nvPr/>
        </p:nvSpPr>
        <p:spPr bwMode="auto">
          <a:xfrm flipV="1">
            <a:off x="1092200" y="5054600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7" name="AutoShape 14"/>
          <p:cNvSpPr>
            <a:spLocks noChangeArrowheads="1"/>
          </p:cNvSpPr>
          <p:nvPr/>
        </p:nvSpPr>
        <p:spPr bwMode="auto">
          <a:xfrm>
            <a:off x="520700" y="4178300"/>
            <a:ext cx="1295400" cy="1270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8" name="AutoShape 15"/>
          <p:cNvSpPr>
            <a:spLocks noChangeArrowheads="1"/>
          </p:cNvSpPr>
          <p:nvPr/>
        </p:nvSpPr>
        <p:spPr bwMode="auto">
          <a:xfrm>
            <a:off x="698500" y="4533900"/>
            <a:ext cx="914400" cy="1143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9" name="AutoShape 16"/>
          <p:cNvSpPr>
            <a:spLocks noChangeArrowheads="1"/>
          </p:cNvSpPr>
          <p:nvPr/>
        </p:nvSpPr>
        <p:spPr bwMode="auto">
          <a:xfrm>
            <a:off x="723900" y="3810000"/>
            <a:ext cx="914400" cy="1143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1280" name="Group 21"/>
          <p:cNvGrpSpPr>
            <a:grpSpLocks/>
          </p:cNvGrpSpPr>
          <p:nvPr/>
        </p:nvGrpSpPr>
        <p:grpSpPr bwMode="auto">
          <a:xfrm>
            <a:off x="647700" y="3911600"/>
            <a:ext cx="190500" cy="241300"/>
            <a:chOff x="1360" y="3272"/>
            <a:chExt cx="120" cy="152"/>
          </a:xfrm>
        </p:grpSpPr>
        <p:sp>
          <p:nvSpPr>
            <p:cNvPr id="11444" name="AutoShape 17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5" name="AutoShape 18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6" name="AutoShape 19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7" name="AutoShape 20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81" name="Group 22"/>
          <p:cNvGrpSpPr>
            <a:grpSpLocks/>
          </p:cNvGrpSpPr>
          <p:nvPr/>
        </p:nvGrpSpPr>
        <p:grpSpPr bwMode="auto">
          <a:xfrm>
            <a:off x="1524000" y="3911600"/>
            <a:ext cx="190500" cy="241300"/>
            <a:chOff x="1360" y="3272"/>
            <a:chExt cx="120" cy="152"/>
          </a:xfrm>
        </p:grpSpPr>
        <p:sp>
          <p:nvSpPr>
            <p:cNvPr id="11440" name="AutoShape 23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1" name="AutoShape 24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2" name="AutoShape 25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3" name="AutoShape 26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82" name="Group 27"/>
          <p:cNvGrpSpPr>
            <a:grpSpLocks/>
          </p:cNvGrpSpPr>
          <p:nvPr/>
        </p:nvGrpSpPr>
        <p:grpSpPr bwMode="auto">
          <a:xfrm>
            <a:off x="444500" y="4292600"/>
            <a:ext cx="190500" cy="241300"/>
            <a:chOff x="1360" y="3272"/>
            <a:chExt cx="120" cy="152"/>
          </a:xfrm>
        </p:grpSpPr>
        <p:sp>
          <p:nvSpPr>
            <p:cNvPr id="11436" name="AutoShape 28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7" name="AutoShape 29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8" name="AutoShape 30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9" name="AutoShape 31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83" name="Group 32"/>
          <p:cNvGrpSpPr>
            <a:grpSpLocks/>
          </p:cNvGrpSpPr>
          <p:nvPr/>
        </p:nvGrpSpPr>
        <p:grpSpPr bwMode="auto">
          <a:xfrm>
            <a:off x="1701800" y="4305300"/>
            <a:ext cx="190500" cy="241300"/>
            <a:chOff x="1360" y="3272"/>
            <a:chExt cx="120" cy="152"/>
          </a:xfrm>
        </p:grpSpPr>
        <p:sp>
          <p:nvSpPr>
            <p:cNvPr id="11432" name="AutoShape 33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3" name="AutoShape 34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4" name="AutoShape 35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5" name="AutoShape 36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84" name="Group 37"/>
          <p:cNvGrpSpPr>
            <a:grpSpLocks/>
          </p:cNvGrpSpPr>
          <p:nvPr/>
        </p:nvGrpSpPr>
        <p:grpSpPr bwMode="auto">
          <a:xfrm>
            <a:off x="622300" y="4635500"/>
            <a:ext cx="190500" cy="241300"/>
            <a:chOff x="1360" y="3272"/>
            <a:chExt cx="120" cy="152"/>
          </a:xfrm>
        </p:grpSpPr>
        <p:sp>
          <p:nvSpPr>
            <p:cNvPr id="11428" name="AutoShape 38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9" name="AutoShape 39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0" name="AutoShape 40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1" name="AutoShape 41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85" name="Group 42"/>
          <p:cNvGrpSpPr>
            <a:grpSpLocks/>
          </p:cNvGrpSpPr>
          <p:nvPr/>
        </p:nvGrpSpPr>
        <p:grpSpPr bwMode="auto">
          <a:xfrm>
            <a:off x="1498600" y="4635500"/>
            <a:ext cx="190500" cy="241300"/>
            <a:chOff x="1360" y="3272"/>
            <a:chExt cx="120" cy="152"/>
          </a:xfrm>
        </p:grpSpPr>
        <p:sp>
          <p:nvSpPr>
            <p:cNvPr id="11424" name="AutoShape 43"/>
            <p:cNvSpPr>
              <a:spLocks noChangeArrowheads="1"/>
            </p:cNvSpPr>
            <p:nvPr/>
          </p:nvSpPr>
          <p:spPr bwMode="auto">
            <a:xfrm>
              <a:off x="1360" y="3272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5" name="AutoShape 44"/>
            <p:cNvSpPr>
              <a:spLocks noChangeArrowheads="1"/>
            </p:cNvSpPr>
            <p:nvPr/>
          </p:nvSpPr>
          <p:spPr bwMode="auto">
            <a:xfrm>
              <a:off x="1360" y="3304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6" name="AutoShape 45"/>
            <p:cNvSpPr>
              <a:spLocks noChangeArrowheads="1"/>
            </p:cNvSpPr>
            <p:nvPr/>
          </p:nvSpPr>
          <p:spPr bwMode="auto">
            <a:xfrm>
              <a:off x="1360" y="3336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7" name="AutoShape 46"/>
            <p:cNvSpPr>
              <a:spLocks noChangeArrowheads="1"/>
            </p:cNvSpPr>
            <p:nvPr/>
          </p:nvSpPr>
          <p:spPr bwMode="auto">
            <a:xfrm>
              <a:off x="1360" y="3368"/>
              <a:ext cx="120" cy="5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1286" name="Line 47"/>
          <p:cNvSpPr>
            <a:spLocks noChangeShapeType="1"/>
          </p:cNvSpPr>
          <p:nvPr/>
        </p:nvSpPr>
        <p:spPr bwMode="auto">
          <a:xfrm flipH="1" flipV="1">
            <a:off x="1104900" y="4953000"/>
            <a:ext cx="114300" cy="88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7" name="Line 48"/>
          <p:cNvSpPr>
            <a:spLocks noChangeShapeType="1"/>
          </p:cNvSpPr>
          <p:nvPr/>
        </p:nvSpPr>
        <p:spPr bwMode="auto">
          <a:xfrm flipV="1">
            <a:off x="1092200" y="4826000"/>
            <a:ext cx="127000" cy="12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8" name="Line 49"/>
          <p:cNvSpPr>
            <a:spLocks noChangeShapeType="1"/>
          </p:cNvSpPr>
          <p:nvPr/>
        </p:nvSpPr>
        <p:spPr bwMode="auto">
          <a:xfrm flipH="1" flipV="1">
            <a:off x="1104900" y="4699000"/>
            <a:ext cx="11430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9" name="Line 50"/>
          <p:cNvSpPr>
            <a:spLocks noChangeShapeType="1"/>
          </p:cNvSpPr>
          <p:nvPr/>
        </p:nvSpPr>
        <p:spPr bwMode="auto">
          <a:xfrm>
            <a:off x="1028700" y="3848100"/>
            <a:ext cx="101600" cy="63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0" name="Line 51"/>
          <p:cNvSpPr>
            <a:spLocks noChangeShapeType="1"/>
          </p:cNvSpPr>
          <p:nvPr/>
        </p:nvSpPr>
        <p:spPr bwMode="auto">
          <a:xfrm flipV="1">
            <a:off x="1206500" y="3835400"/>
            <a:ext cx="88900" cy="63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1" name="Line 52"/>
          <p:cNvSpPr>
            <a:spLocks noChangeShapeType="1"/>
          </p:cNvSpPr>
          <p:nvPr/>
        </p:nvSpPr>
        <p:spPr bwMode="auto">
          <a:xfrm flipH="1" flipV="1">
            <a:off x="1016000" y="4216400"/>
            <a:ext cx="1016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2" name="Line 53"/>
          <p:cNvSpPr>
            <a:spLocks noChangeShapeType="1"/>
          </p:cNvSpPr>
          <p:nvPr/>
        </p:nvSpPr>
        <p:spPr bwMode="auto">
          <a:xfrm flipV="1">
            <a:off x="1206500" y="4191000"/>
            <a:ext cx="101600" cy="10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3" name="Line 54"/>
          <p:cNvSpPr>
            <a:spLocks noChangeShapeType="1"/>
          </p:cNvSpPr>
          <p:nvPr/>
        </p:nvSpPr>
        <p:spPr bwMode="auto">
          <a:xfrm>
            <a:off x="1308100" y="4203700"/>
            <a:ext cx="152400" cy="10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4" name="Line 55"/>
          <p:cNvSpPr>
            <a:spLocks noChangeShapeType="1"/>
          </p:cNvSpPr>
          <p:nvPr/>
        </p:nvSpPr>
        <p:spPr bwMode="auto">
          <a:xfrm flipH="1">
            <a:off x="838200" y="4203700"/>
            <a:ext cx="152400" cy="88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5" name="Line 56"/>
          <p:cNvSpPr>
            <a:spLocks noChangeShapeType="1"/>
          </p:cNvSpPr>
          <p:nvPr/>
        </p:nvSpPr>
        <p:spPr bwMode="auto">
          <a:xfrm flipH="1" flipV="1">
            <a:off x="1028700" y="4546600"/>
            <a:ext cx="76200" cy="88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6" name="Line 57"/>
          <p:cNvSpPr>
            <a:spLocks noChangeShapeType="1"/>
          </p:cNvSpPr>
          <p:nvPr/>
        </p:nvSpPr>
        <p:spPr bwMode="auto">
          <a:xfrm flipV="1">
            <a:off x="1231900" y="4559300"/>
            <a:ext cx="635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7" name="Freeform 58"/>
          <p:cNvSpPr>
            <a:spLocks/>
          </p:cNvSpPr>
          <p:nvPr/>
        </p:nvSpPr>
        <p:spPr bwMode="auto">
          <a:xfrm>
            <a:off x="444500" y="3263900"/>
            <a:ext cx="1841500" cy="341313"/>
          </a:xfrm>
          <a:custGeom>
            <a:avLst/>
            <a:gdLst>
              <a:gd name="T0" fmla="*/ 0 w 1160"/>
              <a:gd name="T1" fmla="*/ 176 h 215"/>
              <a:gd name="T2" fmla="*/ 472 w 1160"/>
              <a:gd name="T3" fmla="*/ 192 h 215"/>
              <a:gd name="T4" fmla="*/ 1048 w 1160"/>
              <a:gd name="T5" fmla="*/ 40 h 215"/>
              <a:gd name="T6" fmla="*/ 1144 w 1160"/>
              <a:gd name="T7" fmla="*/ 0 h 215"/>
              <a:gd name="T8" fmla="*/ 0 60000 65536"/>
              <a:gd name="T9" fmla="*/ 0 60000 65536"/>
              <a:gd name="T10" fmla="*/ 0 60000 65536"/>
              <a:gd name="T11" fmla="*/ 0 60000 65536"/>
              <a:gd name="T12" fmla="*/ 0 w 1160"/>
              <a:gd name="T13" fmla="*/ 0 h 215"/>
              <a:gd name="T14" fmla="*/ 1160 w 1160"/>
              <a:gd name="T15" fmla="*/ 215 h 21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60" h="215">
                <a:moveTo>
                  <a:pt x="0" y="176"/>
                </a:moveTo>
                <a:cubicBezTo>
                  <a:pt x="148" y="195"/>
                  <a:pt x="297" y="215"/>
                  <a:pt x="472" y="192"/>
                </a:cubicBezTo>
                <a:cubicBezTo>
                  <a:pt x="647" y="169"/>
                  <a:pt x="936" y="72"/>
                  <a:pt x="1048" y="40"/>
                </a:cubicBezTo>
                <a:cubicBezTo>
                  <a:pt x="1160" y="8"/>
                  <a:pt x="1152" y="4"/>
                  <a:pt x="114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8" name="Line 59"/>
          <p:cNvSpPr>
            <a:spLocks noChangeShapeType="1"/>
          </p:cNvSpPr>
          <p:nvPr/>
        </p:nvSpPr>
        <p:spPr bwMode="auto">
          <a:xfrm>
            <a:off x="1308100" y="6273800"/>
            <a:ext cx="20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99" name="Line 60"/>
          <p:cNvSpPr>
            <a:spLocks noChangeShapeType="1"/>
          </p:cNvSpPr>
          <p:nvPr/>
        </p:nvSpPr>
        <p:spPr bwMode="auto">
          <a:xfrm>
            <a:off x="1524000" y="6273800"/>
            <a:ext cx="0" cy="24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0" name="Line 61"/>
          <p:cNvSpPr>
            <a:spLocks noChangeShapeType="1"/>
          </p:cNvSpPr>
          <p:nvPr/>
        </p:nvSpPr>
        <p:spPr bwMode="auto">
          <a:xfrm>
            <a:off x="1384300" y="6515100"/>
            <a:ext cx="254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1" name="Line 62"/>
          <p:cNvSpPr>
            <a:spLocks noChangeShapeType="1"/>
          </p:cNvSpPr>
          <p:nvPr/>
        </p:nvSpPr>
        <p:spPr bwMode="auto">
          <a:xfrm>
            <a:off x="1447800" y="6578600"/>
            <a:ext cx="139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2" name="Line 63"/>
          <p:cNvSpPr>
            <a:spLocks noChangeShapeType="1"/>
          </p:cNvSpPr>
          <p:nvPr/>
        </p:nvSpPr>
        <p:spPr bwMode="auto">
          <a:xfrm>
            <a:off x="1498600" y="6629400"/>
            <a:ext cx="635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3" name="AutoShape 64"/>
          <p:cNvSpPr>
            <a:spLocks/>
          </p:cNvSpPr>
          <p:nvPr/>
        </p:nvSpPr>
        <p:spPr bwMode="auto">
          <a:xfrm>
            <a:off x="2146300" y="3594100"/>
            <a:ext cx="342900" cy="292100"/>
          </a:xfrm>
          <a:prstGeom prst="borderCallout1">
            <a:avLst>
              <a:gd name="adj1" fmla="val 39130"/>
              <a:gd name="adj2" fmla="val -22222"/>
              <a:gd name="adj3" fmla="val -65218"/>
              <a:gd name="adj4" fmla="val -9629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grpSp>
        <p:nvGrpSpPr>
          <p:cNvPr id="11304" name="Group 68"/>
          <p:cNvGrpSpPr>
            <a:grpSpLocks/>
          </p:cNvGrpSpPr>
          <p:nvPr/>
        </p:nvGrpSpPr>
        <p:grpSpPr bwMode="auto">
          <a:xfrm rot="5400000">
            <a:off x="901700" y="4940300"/>
            <a:ext cx="546100" cy="1371600"/>
            <a:chOff x="1744" y="2704"/>
            <a:chExt cx="344" cy="864"/>
          </a:xfrm>
        </p:grpSpPr>
        <p:sp>
          <p:nvSpPr>
            <p:cNvPr id="11422" name="Arc 66"/>
            <p:cNvSpPr>
              <a:spLocks/>
            </p:cNvSpPr>
            <p:nvPr/>
          </p:nvSpPr>
          <p:spPr bwMode="auto">
            <a:xfrm>
              <a:off x="1744" y="2704"/>
              <a:ext cx="344" cy="440"/>
            </a:xfrm>
            <a:custGeom>
              <a:avLst/>
              <a:gdLst>
                <a:gd name="T0" fmla="*/ 0 w 21600"/>
                <a:gd name="T1" fmla="*/ 0 h 21600"/>
                <a:gd name="T2" fmla="*/ 344 w 21600"/>
                <a:gd name="T3" fmla="*/ 440 h 21600"/>
                <a:gd name="T4" fmla="*/ 0 w 21600"/>
                <a:gd name="T5" fmla="*/ 44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3" name="Arc 67"/>
            <p:cNvSpPr>
              <a:spLocks/>
            </p:cNvSpPr>
            <p:nvPr/>
          </p:nvSpPr>
          <p:spPr bwMode="auto">
            <a:xfrm flipV="1">
              <a:off x="1744" y="3128"/>
              <a:ext cx="344" cy="440"/>
            </a:xfrm>
            <a:custGeom>
              <a:avLst/>
              <a:gdLst>
                <a:gd name="T0" fmla="*/ 0 w 21600"/>
                <a:gd name="T1" fmla="*/ 0 h 21600"/>
                <a:gd name="T2" fmla="*/ 344 w 21600"/>
                <a:gd name="T3" fmla="*/ 440 h 21600"/>
                <a:gd name="T4" fmla="*/ 0 w 21600"/>
                <a:gd name="T5" fmla="*/ 44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1305" name="Line 69"/>
          <p:cNvSpPr>
            <a:spLocks noChangeShapeType="1"/>
          </p:cNvSpPr>
          <p:nvPr/>
        </p:nvSpPr>
        <p:spPr bwMode="auto">
          <a:xfrm flipH="1">
            <a:off x="1790700" y="5410200"/>
            <a:ext cx="12700" cy="190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6" name="Line 70"/>
          <p:cNvSpPr>
            <a:spLocks noChangeShapeType="1"/>
          </p:cNvSpPr>
          <p:nvPr/>
        </p:nvSpPr>
        <p:spPr bwMode="auto">
          <a:xfrm flipV="1">
            <a:off x="1790700" y="5435600"/>
            <a:ext cx="114300" cy="17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7" name="Line 71"/>
          <p:cNvSpPr>
            <a:spLocks noChangeShapeType="1"/>
          </p:cNvSpPr>
          <p:nvPr/>
        </p:nvSpPr>
        <p:spPr bwMode="auto">
          <a:xfrm flipH="1">
            <a:off x="546100" y="5359400"/>
            <a:ext cx="127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8" name="Line 72"/>
          <p:cNvSpPr>
            <a:spLocks noChangeShapeType="1"/>
          </p:cNvSpPr>
          <p:nvPr/>
        </p:nvSpPr>
        <p:spPr bwMode="auto">
          <a:xfrm flipH="1" flipV="1">
            <a:off x="381000" y="5397500"/>
            <a:ext cx="165100" cy="17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309" name="Text Box 74"/>
          <p:cNvSpPr txBox="1">
            <a:spLocks noChangeArrowheads="1"/>
          </p:cNvSpPr>
          <p:nvPr/>
        </p:nvSpPr>
        <p:spPr bwMode="auto">
          <a:xfrm>
            <a:off x="1216025" y="5141913"/>
            <a:ext cx="79541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/>
              <a:t>25 – </a:t>
            </a:r>
            <a:r>
              <a:rPr lang="cs-CZ" b="1" dirty="0" smtClean="0"/>
              <a:t>35°</a:t>
            </a:r>
            <a:endParaRPr lang="cs-CZ" b="1" dirty="0"/>
          </a:p>
        </p:txBody>
      </p:sp>
      <p:sp>
        <p:nvSpPr>
          <p:cNvPr id="11310" name="Text Box 75"/>
          <p:cNvSpPr txBox="1">
            <a:spLocks noChangeArrowheads="1"/>
          </p:cNvSpPr>
          <p:nvPr/>
        </p:nvSpPr>
        <p:spPr bwMode="auto">
          <a:xfrm>
            <a:off x="2193925" y="4087813"/>
            <a:ext cx="2198688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Vedení vn a vvn chráníme proti přímému úderu blesku zemním lanem, které napínáme v patřičné výšce tak, aby ochranný úhel byl 25 až 35°</a:t>
            </a:r>
          </a:p>
          <a:p>
            <a:endParaRPr lang="cs-CZ" i="1"/>
          </a:p>
        </p:txBody>
      </p:sp>
      <p:sp>
        <p:nvSpPr>
          <p:cNvPr id="11311" name="Text Box 76"/>
          <p:cNvSpPr txBox="1">
            <a:spLocks noChangeArrowheads="1"/>
          </p:cNvSpPr>
          <p:nvPr/>
        </p:nvSpPr>
        <p:spPr bwMode="auto">
          <a:xfrm>
            <a:off x="1812925" y="5991225"/>
            <a:ext cx="2247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R</a:t>
            </a:r>
            <a:r>
              <a:rPr lang="cs-CZ" sz="2400" baseline="-25000"/>
              <a:t>z</a:t>
            </a:r>
            <a:r>
              <a:rPr lang="cs-CZ" sz="2400"/>
              <a:t> </a:t>
            </a:r>
            <a:r>
              <a:rPr lang="cs-CZ"/>
              <a:t>nesmí překročit </a:t>
            </a:r>
            <a:r>
              <a:rPr lang="cs-CZ" sz="2400"/>
              <a:t>15</a:t>
            </a:r>
            <a:r>
              <a:rPr lang="cs-CZ" sz="2400">
                <a:latin typeface="Symbol" pitchFamily="18" charset="2"/>
              </a:rPr>
              <a:t>W</a:t>
            </a:r>
            <a:endParaRPr lang="cs-CZ" sz="2400"/>
          </a:p>
        </p:txBody>
      </p:sp>
      <p:grpSp>
        <p:nvGrpSpPr>
          <p:cNvPr id="11312" name="Group 186"/>
          <p:cNvGrpSpPr>
            <a:grpSpLocks/>
          </p:cNvGrpSpPr>
          <p:nvPr/>
        </p:nvGrpSpPr>
        <p:grpSpPr bwMode="auto">
          <a:xfrm>
            <a:off x="6118225" y="2132013"/>
            <a:ext cx="2505075" cy="2973387"/>
            <a:chOff x="3310" y="1447"/>
            <a:chExt cx="1890" cy="2169"/>
          </a:xfrm>
        </p:grpSpPr>
        <p:grpSp>
          <p:nvGrpSpPr>
            <p:cNvPr id="11321" name="Group 178"/>
            <p:cNvGrpSpPr>
              <a:grpSpLocks/>
            </p:cNvGrpSpPr>
            <p:nvPr/>
          </p:nvGrpSpPr>
          <p:grpSpPr bwMode="auto">
            <a:xfrm>
              <a:off x="3602" y="1670"/>
              <a:ext cx="1598" cy="1946"/>
              <a:chOff x="3426" y="1686"/>
              <a:chExt cx="1774" cy="2234"/>
            </a:xfrm>
          </p:grpSpPr>
          <p:grpSp>
            <p:nvGrpSpPr>
              <p:cNvPr id="11328" name="Group 137"/>
              <p:cNvGrpSpPr>
                <a:grpSpLocks/>
              </p:cNvGrpSpPr>
              <p:nvPr/>
            </p:nvGrpSpPr>
            <p:grpSpPr bwMode="auto">
              <a:xfrm>
                <a:off x="3426" y="1686"/>
                <a:ext cx="1046" cy="2050"/>
                <a:chOff x="3194" y="1494"/>
                <a:chExt cx="1046" cy="2050"/>
              </a:xfrm>
            </p:grpSpPr>
            <p:grpSp>
              <p:nvGrpSpPr>
                <p:cNvPr id="11363" name="Group 77"/>
                <p:cNvGrpSpPr>
                  <a:grpSpLocks/>
                </p:cNvGrpSpPr>
                <p:nvPr/>
              </p:nvGrpSpPr>
              <p:grpSpPr bwMode="auto">
                <a:xfrm rot="10800000">
                  <a:off x="3532" y="2226"/>
                  <a:ext cx="77" cy="224"/>
                  <a:chOff x="2653" y="1752"/>
                  <a:chExt cx="91" cy="271"/>
                </a:xfrm>
              </p:grpSpPr>
              <p:grpSp>
                <p:nvGrpSpPr>
                  <p:cNvPr id="11413" name="Group 78"/>
                  <p:cNvGrpSpPr>
                    <a:grpSpLocks/>
                  </p:cNvGrpSpPr>
                  <p:nvPr/>
                </p:nvGrpSpPr>
                <p:grpSpPr bwMode="auto">
                  <a:xfrm>
                    <a:off x="2653" y="175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20" name="Arc 79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21" name="Arc 80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414" name="Group 81"/>
                  <p:cNvGrpSpPr>
                    <a:grpSpLocks/>
                  </p:cNvGrpSpPr>
                  <p:nvPr/>
                </p:nvGrpSpPr>
                <p:grpSpPr bwMode="auto">
                  <a:xfrm>
                    <a:off x="2653" y="184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18" name="Arc 82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19" name="Arc 83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415" name="Group 84"/>
                  <p:cNvGrpSpPr>
                    <a:grpSpLocks/>
                  </p:cNvGrpSpPr>
                  <p:nvPr/>
                </p:nvGrpSpPr>
                <p:grpSpPr bwMode="auto">
                  <a:xfrm>
                    <a:off x="2653" y="1933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16" name="Arc 85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17" name="Arc 86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11364" name="Group 87"/>
                <p:cNvGrpSpPr>
                  <a:grpSpLocks/>
                </p:cNvGrpSpPr>
                <p:nvPr/>
              </p:nvGrpSpPr>
              <p:grpSpPr bwMode="auto">
                <a:xfrm rot="10800000">
                  <a:off x="3350" y="2450"/>
                  <a:ext cx="77" cy="224"/>
                  <a:chOff x="2653" y="1752"/>
                  <a:chExt cx="91" cy="271"/>
                </a:xfrm>
              </p:grpSpPr>
              <p:grpSp>
                <p:nvGrpSpPr>
                  <p:cNvPr id="11404" name="Group 88"/>
                  <p:cNvGrpSpPr>
                    <a:grpSpLocks/>
                  </p:cNvGrpSpPr>
                  <p:nvPr/>
                </p:nvGrpSpPr>
                <p:grpSpPr bwMode="auto">
                  <a:xfrm>
                    <a:off x="2653" y="175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11" name="Arc 89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12" name="Arc 90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405" name="Group 91"/>
                  <p:cNvGrpSpPr>
                    <a:grpSpLocks/>
                  </p:cNvGrpSpPr>
                  <p:nvPr/>
                </p:nvGrpSpPr>
                <p:grpSpPr bwMode="auto">
                  <a:xfrm>
                    <a:off x="2653" y="184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09" name="Arc 92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10" name="Arc 93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406" name="Group 94"/>
                  <p:cNvGrpSpPr>
                    <a:grpSpLocks/>
                  </p:cNvGrpSpPr>
                  <p:nvPr/>
                </p:nvGrpSpPr>
                <p:grpSpPr bwMode="auto">
                  <a:xfrm>
                    <a:off x="2653" y="1933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07" name="Arc 95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08" name="Arc 96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11365" name="Group 97"/>
                <p:cNvGrpSpPr>
                  <a:grpSpLocks/>
                </p:cNvGrpSpPr>
                <p:nvPr/>
              </p:nvGrpSpPr>
              <p:grpSpPr bwMode="auto">
                <a:xfrm rot="10800000">
                  <a:off x="3194" y="2746"/>
                  <a:ext cx="77" cy="224"/>
                  <a:chOff x="2653" y="1752"/>
                  <a:chExt cx="91" cy="271"/>
                </a:xfrm>
              </p:grpSpPr>
              <p:grpSp>
                <p:nvGrpSpPr>
                  <p:cNvPr id="1139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2653" y="175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02" name="Arc 99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03" name="Arc 100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39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2653" y="1842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400" name="Arc 102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01" name="Arc 103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139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653" y="1933"/>
                    <a:ext cx="91" cy="90"/>
                    <a:chOff x="2653" y="1752"/>
                    <a:chExt cx="91" cy="180"/>
                  </a:xfrm>
                </p:grpSpPr>
                <p:sp>
                  <p:nvSpPr>
                    <p:cNvPr id="11398" name="Arc 105"/>
                    <p:cNvSpPr>
                      <a:spLocks/>
                    </p:cNvSpPr>
                    <p:nvPr/>
                  </p:nvSpPr>
                  <p:spPr bwMode="auto">
                    <a:xfrm>
                      <a:off x="2653" y="1752"/>
                      <a:ext cx="91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1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399" name="Arc 106"/>
                    <p:cNvSpPr>
                      <a:spLocks/>
                    </p:cNvSpPr>
                    <p:nvPr/>
                  </p:nvSpPr>
                  <p:spPr bwMode="auto">
                    <a:xfrm rot="5164716">
                      <a:off x="2653" y="1842"/>
                      <a:ext cx="90" cy="90"/>
                    </a:xfrm>
                    <a:custGeom>
                      <a:avLst/>
                      <a:gdLst>
                        <a:gd name="T0" fmla="*/ 0 w 21600"/>
                        <a:gd name="T1" fmla="*/ 0 h 21600"/>
                        <a:gd name="T2" fmla="*/ 90 w 21600"/>
                        <a:gd name="T3" fmla="*/ 90 h 21600"/>
                        <a:gd name="T4" fmla="*/ 0 w 21600"/>
                        <a:gd name="T5" fmla="*/ 90 h 21600"/>
                        <a:gd name="T6" fmla="*/ 0 60000 65536"/>
                        <a:gd name="T7" fmla="*/ 0 60000 65536"/>
                        <a:gd name="T8" fmla="*/ 0 60000 65536"/>
                        <a:gd name="T9" fmla="*/ 0 w 21600"/>
                        <a:gd name="T10" fmla="*/ 0 h 21600"/>
                        <a:gd name="T11" fmla="*/ 21600 w 21600"/>
                        <a:gd name="T12" fmla="*/ 21600 h 21600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21600" h="21600" fill="none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</a:path>
                        <a:path w="21600" h="21600" stroke="0" extrusionOk="0">
                          <a:moveTo>
                            <a:pt x="-1" y="0"/>
                          </a:moveTo>
                          <a:cubicBezTo>
                            <a:pt x="11929" y="0"/>
                            <a:pt x="21600" y="9670"/>
                            <a:pt x="21600" y="21600"/>
                          </a:cubicBezTo>
                          <a:lnTo>
                            <a:pt x="0" y="21600"/>
                          </a:lnTo>
                          <a:close/>
                        </a:path>
                      </a:pathLst>
                    </a:custGeom>
                    <a:noFill/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sp>
              <p:nvSpPr>
                <p:cNvPr id="11366" name="Line 108"/>
                <p:cNvSpPr>
                  <a:spLocks noChangeShapeType="1"/>
                </p:cNvSpPr>
                <p:nvPr/>
              </p:nvSpPr>
              <p:spPr bwMode="auto">
                <a:xfrm flipV="1">
                  <a:off x="3611" y="1928"/>
                  <a:ext cx="0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67" name="Line 109"/>
                <p:cNvSpPr>
                  <a:spLocks noChangeShapeType="1"/>
                </p:cNvSpPr>
                <p:nvPr/>
              </p:nvSpPr>
              <p:spPr bwMode="auto">
                <a:xfrm flipV="1">
                  <a:off x="3434" y="1918"/>
                  <a:ext cx="0" cy="52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68" name="Line 110"/>
                <p:cNvSpPr>
                  <a:spLocks noChangeShapeType="1"/>
                </p:cNvSpPr>
                <p:nvPr/>
              </p:nvSpPr>
              <p:spPr bwMode="auto">
                <a:xfrm flipV="1">
                  <a:off x="3280" y="1912"/>
                  <a:ext cx="0" cy="83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69" name="Line 111"/>
                <p:cNvSpPr>
                  <a:spLocks noChangeShapeType="1"/>
                </p:cNvSpPr>
                <p:nvPr/>
              </p:nvSpPr>
              <p:spPr bwMode="auto">
                <a:xfrm>
                  <a:off x="3280" y="1920"/>
                  <a:ext cx="93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0" name="Rectangle 112"/>
                <p:cNvSpPr>
                  <a:spLocks noChangeArrowheads="1"/>
                </p:cNvSpPr>
                <p:nvPr/>
              </p:nvSpPr>
              <p:spPr bwMode="auto">
                <a:xfrm>
                  <a:off x="3976" y="2312"/>
                  <a:ext cx="112" cy="24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71" name="Rectangle 113"/>
                <p:cNvSpPr>
                  <a:spLocks noChangeArrowheads="1"/>
                </p:cNvSpPr>
                <p:nvPr/>
              </p:nvSpPr>
              <p:spPr bwMode="auto">
                <a:xfrm>
                  <a:off x="3824" y="2560"/>
                  <a:ext cx="112" cy="24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72" name="Rectangle 114"/>
                <p:cNvSpPr>
                  <a:spLocks noChangeArrowheads="1"/>
                </p:cNvSpPr>
                <p:nvPr/>
              </p:nvSpPr>
              <p:spPr bwMode="auto">
                <a:xfrm>
                  <a:off x="3696" y="2864"/>
                  <a:ext cx="112" cy="24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73" name="Line 115"/>
                <p:cNvSpPr>
                  <a:spLocks noChangeShapeType="1"/>
                </p:cNvSpPr>
                <p:nvPr/>
              </p:nvSpPr>
              <p:spPr bwMode="auto">
                <a:xfrm>
                  <a:off x="3283" y="2970"/>
                  <a:ext cx="403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4" name="Line 116"/>
                <p:cNvSpPr>
                  <a:spLocks noChangeShapeType="1"/>
                </p:cNvSpPr>
                <p:nvPr/>
              </p:nvSpPr>
              <p:spPr bwMode="auto">
                <a:xfrm>
                  <a:off x="3424" y="2674"/>
                  <a:ext cx="400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5" name="Line 117"/>
                <p:cNvSpPr>
                  <a:spLocks noChangeShapeType="1"/>
                </p:cNvSpPr>
                <p:nvPr/>
              </p:nvSpPr>
              <p:spPr bwMode="auto">
                <a:xfrm>
                  <a:off x="3615" y="2447"/>
                  <a:ext cx="36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6" name="Line 118"/>
                <p:cNvSpPr>
                  <a:spLocks noChangeShapeType="1"/>
                </p:cNvSpPr>
                <p:nvPr/>
              </p:nvSpPr>
              <p:spPr bwMode="auto">
                <a:xfrm>
                  <a:off x="4224" y="1920"/>
                  <a:ext cx="0" cy="10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7" name="Line 119"/>
                <p:cNvSpPr>
                  <a:spLocks noChangeShapeType="1"/>
                </p:cNvSpPr>
                <p:nvPr/>
              </p:nvSpPr>
              <p:spPr bwMode="auto">
                <a:xfrm>
                  <a:off x="3816" y="2976"/>
                  <a:ext cx="40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8" name="Line 120"/>
                <p:cNvSpPr>
                  <a:spLocks noChangeShapeType="1"/>
                </p:cNvSpPr>
                <p:nvPr/>
              </p:nvSpPr>
              <p:spPr bwMode="auto">
                <a:xfrm>
                  <a:off x="3936" y="2680"/>
                  <a:ext cx="28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79" name="Line 121"/>
                <p:cNvSpPr>
                  <a:spLocks noChangeShapeType="1"/>
                </p:cNvSpPr>
                <p:nvPr/>
              </p:nvSpPr>
              <p:spPr bwMode="auto">
                <a:xfrm>
                  <a:off x="4104" y="2456"/>
                  <a:ext cx="120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0" name="Line 122"/>
                <p:cNvSpPr>
                  <a:spLocks noChangeShapeType="1"/>
                </p:cNvSpPr>
                <p:nvPr/>
              </p:nvSpPr>
              <p:spPr bwMode="auto">
                <a:xfrm>
                  <a:off x="3224" y="1720"/>
                  <a:ext cx="0" cy="1816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1" name="Line 123"/>
                <p:cNvSpPr>
                  <a:spLocks noChangeShapeType="1"/>
                </p:cNvSpPr>
                <p:nvPr/>
              </p:nvSpPr>
              <p:spPr bwMode="auto">
                <a:xfrm>
                  <a:off x="3377" y="1723"/>
                  <a:ext cx="0" cy="1816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2" name="Line 124"/>
                <p:cNvSpPr>
                  <a:spLocks noChangeShapeType="1"/>
                </p:cNvSpPr>
                <p:nvPr/>
              </p:nvSpPr>
              <p:spPr bwMode="auto">
                <a:xfrm>
                  <a:off x="3575" y="1728"/>
                  <a:ext cx="0" cy="1816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3" name="Oval 125"/>
                <p:cNvSpPr>
                  <a:spLocks noChangeArrowheads="1"/>
                </p:cNvSpPr>
                <p:nvPr/>
              </p:nvSpPr>
              <p:spPr bwMode="auto">
                <a:xfrm>
                  <a:off x="3600" y="1903"/>
                  <a:ext cx="38" cy="41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84" name="Oval 126"/>
                <p:cNvSpPr>
                  <a:spLocks noChangeArrowheads="1"/>
                </p:cNvSpPr>
                <p:nvPr/>
              </p:nvSpPr>
              <p:spPr bwMode="auto">
                <a:xfrm>
                  <a:off x="3415" y="1904"/>
                  <a:ext cx="38" cy="41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85" name="Oval 127"/>
                <p:cNvSpPr>
                  <a:spLocks noChangeArrowheads="1"/>
                </p:cNvSpPr>
                <p:nvPr/>
              </p:nvSpPr>
              <p:spPr bwMode="auto">
                <a:xfrm>
                  <a:off x="4202" y="2433"/>
                  <a:ext cx="38" cy="41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86" name="Oval 128"/>
                <p:cNvSpPr>
                  <a:spLocks noChangeArrowheads="1"/>
                </p:cNvSpPr>
                <p:nvPr/>
              </p:nvSpPr>
              <p:spPr bwMode="auto">
                <a:xfrm>
                  <a:off x="4200" y="2659"/>
                  <a:ext cx="38" cy="41"/>
                </a:xfrm>
                <a:prstGeom prst="ellipse">
                  <a:avLst/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387" name="Line 129"/>
                <p:cNvSpPr>
                  <a:spLocks noChangeShapeType="1"/>
                </p:cNvSpPr>
                <p:nvPr/>
              </p:nvSpPr>
              <p:spPr bwMode="auto">
                <a:xfrm flipV="1">
                  <a:off x="3224" y="1632"/>
                  <a:ext cx="72" cy="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8" name="Line 130"/>
                <p:cNvSpPr>
                  <a:spLocks noChangeShapeType="1"/>
                </p:cNvSpPr>
                <p:nvPr/>
              </p:nvSpPr>
              <p:spPr bwMode="auto">
                <a:xfrm flipV="1">
                  <a:off x="3392" y="1632"/>
                  <a:ext cx="72" cy="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89" name="Line 131"/>
                <p:cNvSpPr>
                  <a:spLocks noChangeShapeType="1"/>
                </p:cNvSpPr>
                <p:nvPr/>
              </p:nvSpPr>
              <p:spPr bwMode="auto">
                <a:xfrm flipV="1">
                  <a:off x="3568" y="1639"/>
                  <a:ext cx="81" cy="9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90" name="Line 132"/>
                <p:cNvSpPr>
                  <a:spLocks noChangeShapeType="1"/>
                </p:cNvSpPr>
                <p:nvPr/>
              </p:nvSpPr>
              <p:spPr bwMode="auto">
                <a:xfrm>
                  <a:off x="3264" y="1664"/>
                  <a:ext cx="35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91" name="Line 133"/>
                <p:cNvSpPr>
                  <a:spLocks noChangeShapeType="1"/>
                </p:cNvSpPr>
                <p:nvPr/>
              </p:nvSpPr>
              <p:spPr bwMode="auto">
                <a:xfrm>
                  <a:off x="3256" y="1680"/>
                  <a:ext cx="35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92" name="Line 134"/>
                <p:cNvSpPr>
                  <a:spLocks noChangeShapeType="1"/>
                </p:cNvSpPr>
                <p:nvPr/>
              </p:nvSpPr>
              <p:spPr bwMode="auto">
                <a:xfrm>
                  <a:off x="3213" y="1494"/>
                  <a:ext cx="3" cy="114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93" name="Line 135"/>
                <p:cNvSpPr>
                  <a:spLocks noChangeShapeType="1"/>
                </p:cNvSpPr>
                <p:nvPr/>
              </p:nvSpPr>
              <p:spPr bwMode="auto">
                <a:xfrm>
                  <a:off x="3379" y="1498"/>
                  <a:ext cx="3" cy="114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94" name="Line 136"/>
                <p:cNvSpPr>
                  <a:spLocks noChangeShapeType="1"/>
                </p:cNvSpPr>
                <p:nvPr/>
              </p:nvSpPr>
              <p:spPr bwMode="auto">
                <a:xfrm>
                  <a:off x="3572" y="1496"/>
                  <a:ext cx="3" cy="114"/>
                </a:xfrm>
                <a:prstGeom prst="line">
                  <a:avLst/>
                </a:prstGeom>
                <a:noFill/>
                <a:ln w="28575">
                  <a:solidFill>
                    <a:schemeClr val="accent2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1329" name="Rectangle 138"/>
              <p:cNvSpPr>
                <a:spLocks noChangeArrowheads="1"/>
              </p:cNvSpPr>
              <p:nvPr/>
            </p:nvSpPr>
            <p:spPr bwMode="auto">
              <a:xfrm>
                <a:off x="3960" y="1816"/>
                <a:ext cx="288" cy="13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30" name="Line 139"/>
              <p:cNvSpPr>
                <a:spLocks noChangeShapeType="1"/>
              </p:cNvSpPr>
              <p:nvPr/>
            </p:nvSpPr>
            <p:spPr bwMode="auto">
              <a:xfrm flipV="1">
                <a:off x="4104" y="1712"/>
                <a:ext cx="0" cy="10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1" name="Line 140"/>
              <p:cNvSpPr>
                <a:spLocks noChangeShapeType="1"/>
              </p:cNvSpPr>
              <p:nvPr/>
            </p:nvSpPr>
            <p:spPr bwMode="auto">
              <a:xfrm>
                <a:off x="4104" y="1704"/>
                <a:ext cx="108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2" name="Line 141"/>
              <p:cNvSpPr>
                <a:spLocks noChangeShapeType="1"/>
              </p:cNvSpPr>
              <p:nvPr/>
            </p:nvSpPr>
            <p:spPr bwMode="auto">
              <a:xfrm>
                <a:off x="4112" y="1952"/>
                <a:ext cx="0" cy="8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3" name="Line 142"/>
              <p:cNvSpPr>
                <a:spLocks noChangeShapeType="1"/>
              </p:cNvSpPr>
              <p:nvPr/>
            </p:nvSpPr>
            <p:spPr bwMode="auto">
              <a:xfrm>
                <a:off x="4120" y="2040"/>
                <a:ext cx="48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4" name="Line 143"/>
              <p:cNvSpPr>
                <a:spLocks noChangeShapeType="1"/>
              </p:cNvSpPr>
              <p:nvPr/>
            </p:nvSpPr>
            <p:spPr bwMode="auto">
              <a:xfrm>
                <a:off x="4600" y="2040"/>
                <a:ext cx="0" cy="14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5" name="Line 144"/>
              <p:cNvSpPr>
                <a:spLocks noChangeShapeType="1"/>
              </p:cNvSpPr>
              <p:nvPr/>
            </p:nvSpPr>
            <p:spPr bwMode="auto">
              <a:xfrm flipH="1">
                <a:off x="4280" y="3464"/>
                <a:ext cx="32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6" name="Line 145"/>
              <p:cNvSpPr>
                <a:spLocks noChangeShapeType="1"/>
              </p:cNvSpPr>
              <p:nvPr/>
            </p:nvSpPr>
            <p:spPr bwMode="auto">
              <a:xfrm>
                <a:off x="4280" y="3664"/>
                <a:ext cx="45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7" name="Rectangle 146"/>
              <p:cNvSpPr>
                <a:spLocks noChangeArrowheads="1"/>
              </p:cNvSpPr>
              <p:nvPr/>
            </p:nvSpPr>
            <p:spPr bwMode="auto">
              <a:xfrm>
                <a:off x="4736" y="3544"/>
                <a:ext cx="152" cy="25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38" name="Line 147"/>
              <p:cNvSpPr>
                <a:spLocks noChangeShapeType="1"/>
              </p:cNvSpPr>
              <p:nvPr/>
            </p:nvSpPr>
            <p:spPr bwMode="auto">
              <a:xfrm>
                <a:off x="4896" y="3672"/>
                <a:ext cx="7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39" name="Line 148"/>
              <p:cNvSpPr>
                <a:spLocks noChangeShapeType="1"/>
              </p:cNvSpPr>
              <p:nvPr/>
            </p:nvSpPr>
            <p:spPr bwMode="auto">
              <a:xfrm flipV="1">
                <a:off x="4968" y="2640"/>
                <a:ext cx="0" cy="10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0" name="Line 149"/>
              <p:cNvSpPr>
                <a:spLocks noChangeShapeType="1"/>
              </p:cNvSpPr>
              <p:nvPr/>
            </p:nvSpPr>
            <p:spPr bwMode="auto">
              <a:xfrm>
                <a:off x="4608" y="2648"/>
                <a:ext cx="15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1341" name="Group 157"/>
              <p:cNvGrpSpPr>
                <a:grpSpLocks/>
              </p:cNvGrpSpPr>
              <p:nvPr/>
            </p:nvGrpSpPr>
            <p:grpSpPr bwMode="auto">
              <a:xfrm>
                <a:off x="4768" y="2520"/>
                <a:ext cx="136" cy="128"/>
                <a:chOff x="4768" y="2520"/>
                <a:chExt cx="136" cy="128"/>
              </a:xfrm>
            </p:grpSpPr>
            <p:sp>
              <p:nvSpPr>
                <p:cNvPr id="11361" name="Line 150"/>
                <p:cNvSpPr>
                  <a:spLocks noChangeShapeType="1"/>
                </p:cNvSpPr>
                <p:nvPr/>
              </p:nvSpPr>
              <p:spPr bwMode="auto">
                <a:xfrm flipV="1">
                  <a:off x="4768" y="2560"/>
                  <a:ext cx="136" cy="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62" name="Rectangle 156"/>
                <p:cNvSpPr>
                  <a:spLocks noChangeArrowheads="1"/>
                </p:cNvSpPr>
                <p:nvPr/>
              </p:nvSpPr>
              <p:spPr bwMode="auto">
                <a:xfrm rot="-1800000">
                  <a:off x="4808" y="2520"/>
                  <a:ext cx="88" cy="64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1342" name="Group 158"/>
              <p:cNvGrpSpPr>
                <a:grpSpLocks/>
              </p:cNvGrpSpPr>
              <p:nvPr/>
            </p:nvGrpSpPr>
            <p:grpSpPr bwMode="auto">
              <a:xfrm>
                <a:off x="4784" y="2744"/>
                <a:ext cx="136" cy="128"/>
                <a:chOff x="4768" y="2520"/>
                <a:chExt cx="136" cy="128"/>
              </a:xfrm>
            </p:grpSpPr>
            <p:sp>
              <p:nvSpPr>
                <p:cNvPr id="11359" name="Line 159"/>
                <p:cNvSpPr>
                  <a:spLocks noChangeShapeType="1"/>
                </p:cNvSpPr>
                <p:nvPr/>
              </p:nvSpPr>
              <p:spPr bwMode="auto">
                <a:xfrm flipV="1">
                  <a:off x="4768" y="2560"/>
                  <a:ext cx="136" cy="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60" name="Rectangle 160"/>
                <p:cNvSpPr>
                  <a:spLocks noChangeArrowheads="1"/>
                </p:cNvSpPr>
                <p:nvPr/>
              </p:nvSpPr>
              <p:spPr bwMode="auto">
                <a:xfrm rot="-1800000">
                  <a:off x="4808" y="2520"/>
                  <a:ext cx="88" cy="64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1343" name="Group 161"/>
              <p:cNvGrpSpPr>
                <a:grpSpLocks/>
              </p:cNvGrpSpPr>
              <p:nvPr/>
            </p:nvGrpSpPr>
            <p:grpSpPr bwMode="auto">
              <a:xfrm>
                <a:off x="4752" y="3040"/>
                <a:ext cx="136" cy="128"/>
                <a:chOff x="4768" y="2520"/>
                <a:chExt cx="136" cy="128"/>
              </a:xfrm>
            </p:grpSpPr>
            <p:sp>
              <p:nvSpPr>
                <p:cNvPr id="11357" name="Line 162"/>
                <p:cNvSpPr>
                  <a:spLocks noChangeShapeType="1"/>
                </p:cNvSpPr>
                <p:nvPr/>
              </p:nvSpPr>
              <p:spPr bwMode="auto">
                <a:xfrm flipV="1">
                  <a:off x="4768" y="2560"/>
                  <a:ext cx="136" cy="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358" name="Rectangle 163"/>
                <p:cNvSpPr>
                  <a:spLocks noChangeArrowheads="1"/>
                </p:cNvSpPr>
                <p:nvPr/>
              </p:nvSpPr>
              <p:spPr bwMode="auto">
                <a:xfrm rot="-1800000">
                  <a:off x="4808" y="2520"/>
                  <a:ext cx="88" cy="64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11344" name="Line 165"/>
              <p:cNvSpPr>
                <a:spLocks noChangeShapeType="1"/>
              </p:cNvSpPr>
              <p:nvPr/>
            </p:nvSpPr>
            <p:spPr bwMode="auto">
              <a:xfrm>
                <a:off x="4632" y="2872"/>
                <a:ext cx="15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5" name="Line 166"/>
              <p:cNvSpPr>
                <a:spLocks noChangeShapeType="1"/>
              </p:cNvSpPr>
              <p:nvPr/>
            </p:nvSpPr>
            <p:spPr bwMode="auto">
              <a:xfrm>
                <a:off x="4600" y="3168"/>
                <a:ext cx="15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6" name="Line 167"/>
              <p:cNvSpPr>
                <a:spLocks noChangeShapeType="1"/>
              </p:cNvSpPr>
              <p:nvPr/>
            </p:nvSpPr>
            <p:spPr bwMode="auto">
              <a:xfrm>
                <a:off x="4904" y="2632"/>
                <a:ext cx="6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7" name="Line 168"/>
              <p:cNvSpPr>
                <a:spLocks noChangeShapeType="1"/>
              </p:cNvSpPr>
              <p:nvPr/>
            </p:nvSpPr>
            <p:spPr bwMode="auto">
              <a:xfrm>
                <a:off x="4904" y="2872"/>
                <a:ext cx="6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8" name="Line 169"/>
              <p:cNvSpPr>
                <a:spLocks noChangeShapeType="1"/>
              </p:cNvSpPr>
              <p:nvPr/>
            </p:nvSpPr>
            <p:spPr bwMode="auto">
              <a:xfrm>
                <a:off x="4904" y="3176"/>
                <a:ext cx="6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49" name="Line 170"/>
              <p:cNvSpPr>
                <a:spLocks noChangeShapeType="1"/>
              </p:cNvSpPr>
              <p:nvPr/>
            </p:nvSpPr>
            <p:spPr bwMode="auto">
              <a:xfrm>
                <a:off x="4512" y="3664"/>
                <a:ext cx="0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0" name="Line 171"/>
              <p:cNvSpPr>
                <a:spLocks noChangeShapeType="1"/>
              </p:cNvSpPr>
              <p:nvPr/>
            </p:nvSpPr>
            <p:spPr bwMode="auto">
              <a:xfrm>
                <a:off x="4512" y="3912"/>
                <a:ext cx="26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1" name="Line 172"/>
              <p:cNvSpPr>
                <a:spLocks noChangeShapeType="1"/>
              </p:cNvSpPr>
              <p:nvPr/>
            </p:nvSpPr>
            <p:spPr bwMode="auto">
              <a:xfrm flipV="1">
                <a:off x="4792" y="3848"/>
                <a:ext cx="136" cy="6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2" name="Line 173"/>
              <p:cNvSpPr>
                <a:spLocks noChangeShapeType="1"/>
              </p:cNvSpPr>
              <p:nvPr/>
            </p:nvSpPr>
            <p:spPr bwMode="auto">
              <a:xfrm>
                <a:off x="4928" y="3912"/>
                <a:ext cx="27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3" name="Line 174"/>
              <p:cNvSpPr>
                <a:spLocks noChangeShapeType="1"/>
              </p:cNvSpPr>
              <p:nvPr/>
            </p:nvSpPr>
            <p:spPr bwMode="auto">
              <a:xfrm flipV="1">
                <a:off x="5200" y="1704"/>
                <a:ext cx="0" cy="22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4" name="Line 175"/>
              <p:cNvSpPr>
                <a:spLocks noChangeShapeType="1"/>
              </p:cNvSpPr>
              <p:nvPr/>
            </p:nvSpPr>
            <p:spPr bwMode="auto">
              <a:xfrm>
                <a:off x="4816" y="3808"/>
                <a:ext cx="0" cy="8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55" name="Oval 176"/>
              <p:cNvSpPr>
                <a:spLocks noChangeArrowheads="1"/>
              </p:cNvSpPr>
              <p:nvPr/>
            </p:nvSpPr>
            <p:spPr bwMode="auto">
              <a:xfrm>
                <a:off x="4224" y="3648"/>
                <a:ext cx="64" cy="56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56" name="Oval 177"/>
              <p:cNvSpPr>
                <a:spLocks noChangeArrowheads="1"/>
              </p:cNvSpPr>
              <p:nvPr/>
            </p:nvSpPr>
            <p:spPr bwMode="auto">
              <a:xfrm>
                <a:off x="4224" y="3440"/>
                <a:ext cx="64" cy="56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1322" name="Text Box 179"/>
            <p:cNvSpPr txBox="1">
              <a:spLocks noChangeArrowheads="1"/>
            </p:cNvSpPr>
            <p:nvPr/>
          </p:nvSpPr>
          <p:spPr bwMode="auto">
            <a:xfrm>
              <a:off x="3470" y="1447"/>
              <a:ext cx="647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L</a:t>
              </a:r>
              <a:r>
                <a:rPr lang="cs-CZ" baseline="-25000"/>
                <a:t>1</a:t>
              </a:r>
              <a:r>
                <a:rPr lang="cs-CZ"/>
                <a:t>  L</a:t>
              </a:r>
              <a:r>
                <a:rPr lang="cs-CZ" baseline="-25000"/>
                <a:t>2</a:t>
              </a:r>
              <a:r>
                <a:rPr lang="cs-CZ"/>
                <a:t>  L</a:t>
              </a:r>
              <a:r>
                <a:rPr lang="cs-CZ" baseline="-25000"/>
                <a:t>3</a:t>
              </a:r>
            </a:p>
          </p:txBody>
        </p:sp>
        <p:sp>
          <p:nvSpPr>
            <p:cNvPr id="11323" name="Text Box 180"/>
            <p:cNvSpPr txBox="1">
              <a:spLocks noChangeArrowheads="1"/>
            </p:cNvSpPr>
            <p:nvPr/>
          </p:nvSpPr>
          <p:spPr bwMode="auto">
            <a:xfrm>
              <a:off x="3310" y="1727"/>
              <a:ext cx="356" cy="2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QM</a:t>
              </a:r>
            </a:p>
          </p:txBody>
        </p:sp>
        <p:sp>
          <p:nvSpPr>
            <p:cNvPr id="11324" name="Text Box 181"/>
            <p:cNvSpPr txBox="1">
              <a:spLocks noChangeArrowheads="1"/>
            </p:cNvSpPr>
            <p:nvPr/>
          </p:nvSpPr>
          <p:spPr bwMode="auto">
            <a:xfrm>
              <a:off x="3982" y="2231"/>
              <a:ext cx="414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MTP</a:t>
              </a:r>
            </a:p>
          </p:txBody>
        </p:sp>
        <p:sp>
          <p:nvSpPr>
            <p:cNvPr id="11325" name="Text Box 182"/>
            <p:cNvSpPr txBox="1">
              <a:spLocks noChangeArrowheads="1"/>
            </p:cNvSpPr>
            <p:nvPr/>
          </p:nvSpPr>
          <p:spPr bwMode="auto">
            <a:xfrm>
              <a:off x="4262" y="2151"/>
              <a:ext cx="236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K</a:t>
              </a:r>
            </a:p>
          </p:txBody>
        </p:sp>
        <p:sp>
          <p:nvSpPr>
            <p:cNvPr id="11326" name="Text Box 183"/>
            <p:cNvSpPr txBox="1">
              <a:spLocks noChangeArrowheads="1"/>
            </p:cNvSpPr>
            <p:nvPr/>
          </p:nvSpPr>
          <p:spPr bwMode="auto">
            <a:xfrm>
              <a:off x="4726" y="3062"/>
              <a:ext cx="317" cy="2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KT</a:t>
              </a:r>
            </a:p>
          </p:txBody>
        </p:sp>
        <p:sp>
          <p:nvSpPr>
            <p:cNvPr id="11327" name="Text Box 184"/>
            <p:cNvSpPr txBox="1">
              <a:spLocks noChangeArrowheads="1"/>
            </p:cNvSpPr>
            <p:nvPr/>
          </p:nvSpPr>
          <p:spPr bwMode="auto">
            <a:xfrm>
              <a:off x="4406" y="1735"/>
              <a:ext cx="220" cy="2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L</a:t>
              </a:r>
            </a:p>
          </p:txBody>
        </p:sp>
      </p:grpSp>
      <p:sp>
        <p:nvSpPr>
          <p:cNvPr id="11313" name="Text Box 185"/>
          <p:cNvSpPr txBox="1">
            <a:spLocks noChangeArrowheads="1"/>
          </p:cNvSpPr>
          <p:nvPr/>
        </p:nvSpPr>
        <p:spPr bwMode="auto">
          <a:xfrm>
            <a:off x="5711825" y="5192713"/>
            <a:ext cx="3048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K ……. nadproudové relé</a:t>
            </a:r>
          </a:p>
          <a:p>
            <a:r>
              <a:rPr lang="cs-CZ" sz="1200"/>
              <a:t>MTP … přístrojový transformátor proudu</a:t>
            </a:r>
          </a:p>
          <a:p>
            <a:r>
              <a:rPr lang="cs-CZ" sz="1200"/>
              <a:t>KT ….. Časové relé</a:t>
            </a:r>
          </a:p>
          <a:p>
            <a:r>
              <a:rPr lang="cs-CZ" sz="1200"/>
              <a:t>L …….  Vypínací cívka výkonového vypínače</a:t>
            </a:r>
          </a:p>
        </p:txBody>
      </p:sp>
      <p:sp>
        <p:nvSpPr>
          <p:cNvPr id="11314" name="Text Box 187"/>
          <p:cNvSpPr txBox="1">
            <a:spLocks noChangeArrowheads="1"/>
          </p:cNvSpPr>
          <p:nvPr/>
        </p:nvSpPr>
        <p:spPr bwMode="auto">
          <a:xfrm>
            <a:off x="2943225" y="3351213"/>
            <a:ext cx="3200400" cy="3048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Nadproudová ochrana s časovým článkem</a:t>
            </a:r>
          </a:p>
        </p:txBody>
      </p:sp>
      <p:sp>
        <p:nvSpPr>
          <p:cNvPr id="11315" name="AutoShape 188"/>
          <p:cNvSpPr>
            <a:spLocks noChangeArrowheads="1"/>
          </p:cNvSpPr>
          <p:nvPr/>
        </p:nvSpPr>
        <p:spPr bwMode="auto">
          <a:xfrm>
            <a:off x="6261100" y="3441700"/>
            <a:ext cx="203200" cy="152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16" name="Oval 189"/>
          <p:cNvSpPr>
            <a:spLocks noChangeArrowheads="1"/>
          </p:cNvSpPr>
          <p:nvPr/>
        </p:nvSpPr>
        <p:spPr bwMode="auto">
          <a:xfrm>
            <a:off x="8320088" y="4195763"/>
            <a:ext cx="50800" cy="50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17" name="Oval 190"/>
          <p:cNvSpPr>
            <a:spLocks noChangeArrowheads="1"/>
          </p:cNvSpPr>
          <p:nvPr/>
        </p:nvSpPr>
        <p:spPr bwMode="auto">
          <a:xfrm>
            <a:off x="8316913" y="3840163"/>
            <a:ext cx="50800" cy="50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18" name="Oval 191"/>
          <p:cNvSpPr>
            <a:spLocks noChangeArrowheads="1"/>
          </p:cNvSpPr>
          <p:nvPr/>
        </p:nvSpPr>
        <p:spPr bwMode="auto">
          <a:xfrm>
            <a:off x="7770813" y="4775200"/>
            <a:ext cx="50800" cy="50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19" name="Text Box 192"/>
          <p:cNvSpPr txBox="1">
            <a:spLocks noChangeArrowheads="1"/>
          </p:cNvSpPr>
          <p:nvPr/>
        </p:nvSpPr>
        <p:spPr bwMode="auto">
          <a:xfrm>
            <a:off x="7118350" y="4349750"/>
            <a:ext cx="2841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+</a:t>
            </a:r>
          </a:p>
        </p:txBody>
      </p:sp>
      <p:sp>
        <p:nvSpPr>
          <p:cNvPr id="11320" name="Text Box 193"/>
          <p:cNvSpPr txBox="1">
            <a:spLocks noChangeArrowheads="1"/>
          </p:cNvSpPr>
          <p:nvPr/>
        </p:nvSpPr>
        <p:spPr bwMode="auto">
          <a:xfrm>
            <a:off x="7137400" y="4587875"/>
            <a:ext cx="2428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540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Konec prezentace</a:t>
            </a:r>
            <a:endParaRPr kumimoji="0" lang="cs-CZ" sz="4400" b="0" i="0" u="none" strike="noStrike" kern="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13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a obrázky jsou z archivu autora.</a:t>
            </a:r>
          </a:p>
        </p:txBody>
      </p:sp>
      <p:pic>
        <p:nvPicPr>
          <p:cNvPr id="7" name="Picture 5" descr="P101019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28837" y="1114352"/>
            <a:ext cx="5881687" cy="4411662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1201</TotalTime>
  <Words>1256</Words>
  <Application>Microsoft Office PowerPoint</Application>
  <PresentationFormat>Předvádění na obrazovce (4:3)</PresentationFormat>
  <Paragraphs>276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Times New Roman</vt:lpstr>
      <vt:lpstr>Arial</vt:lpstr>
      <vt:lpstr>Calibri</vt:lpstr>
      <vt:lpstr>Symbol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Akumulátorovna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SOU Strakonice</dc:creator>
  <cp:lastModifiedBy>Opatrný</cp:lastModifiedBy>
  <cp:revision>39</cp:revision>
  <dcterms:created xsi:type="dcterms:W3CDTF">2004-11-03T09:07:59Z</dcterms:created>
  <dcterms:modified xsi:type="dcterms:W3CDTF">2013-04-08T16:35:49Z</dcterms:modified>
</cp:coreProperties>
</file>