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1" r:id="rId5"/>
    <p:sldId id="262" r:id="rId6"/>
    <p:sldId id="263" r:id="rId7"/>
    <p:sldId id="264" r:id="rId8"/>
    <p:sldId id="259" r:id="rId9"/>
    <p:sldId id="266" r:id="rId10"/>
    <p:sldId id="265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2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206C54A5-3549-4836-B1B8-B0430539CE7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B134BED3-DFA7-4E04-AE1A-E4A93038A5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620688"/>
            <a:ext cx="5035054" cy="1008112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Střední průmyslová škola</a:t>
            </a:r>
            <a:b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288902"/>
            <a:ext cx="6479232" cy="48372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0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243" y="6021288"/>
            <a:ext cx="4792663" cy="67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2060848"/>
            <a:ext cx="705678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404664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453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1600200"/>
            <a:ext cx="5616624" cy="3556992"/>
          </a:xfrm>
        </p:spPr>
        <p:txBody>
          <a:bodyPr>
            <a:normAutofit/>
          </a:bodyPr>
          <a:lstStyle/>
          <a:p>
            <a:r>
              <a:rPr lang="cs-CZ" sz="9600" b="1" dirty="0">
                <a:solidFill>
                  <a:schemeClr val="tx1"/>
                </a:solidFill>
                <a:latin typeface="Candara"/>
              </a:rPr>
              <a:t>STÁTNÍ  PODNIK</a:t>
            </a:r>
            <a:endParaRPr lang="cs-CZ" sz="9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78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844824"/>
            <a:ext cx="7056784" cy="4281339"/>
          </a:xfrm>
        </p:spPr>
        <p:txBody>
          <a:bodyPr/>
          <a:lstStyle/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Arial" pitchFamily="34" charset="0"/>
              <a:buChar char="•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Je právnickou osobou. 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Jeho činnost je upravena zákonem o státním podniku.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Zřizuje je stát</a:t>
            </a:r>
            <a:r>
              <a:rPr lang="cs-CZ" sz="2800" dirty="0" smtClean="0">
                <a:solidFill>
                  <a:srgbClr val="073E87"/>
                </a:solidFill>
                <a:latin typeface="Candara"/>
              </a:rPr>
              <a:t>.</a:t>
            </a:r>
            <a:endParaRPr lang="cs-CZ" sz="2800" dirty="0">
              <a:solidFill>
                <a:srgbClr val="073E87"/>
              </a:solidFill>
              <a:latin typeface="Candara"/>
            </a:endParaRP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Zakladatelem mohou být příslušná ministerstva, obecní úřady nebo magistráty.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89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745289" cy="13716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ndara" pitchFamily="34" charset="0"/>
              </a:rPr>
              <a:t>ZALOŽENÍ STÁTNÍHO PODNIKU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752600"/>
            <a:ext cx="7416824" cy="4373563"/>
          </a:xfrm>
        </p:spPr>
        <p:txBody>
          <a:bodyPr>
            <a:normAutofit/>
          </a:bodyPr>
          <a:lstStyle/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Zřizuje podnik zakladatel ZAKLADATELSKOU LISTINOU a vydává STATUT STÁTNÍHO PODNIKU.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Vzniká dnem zápisu do obchodního </a:t>
            </a:r>
            <a:r>
              <a:rPr lang="cs-CZ" dirty="0" smtClean="0">
                <a:solidFill>
                  <a:srgbClr val="073E87"/>
                </a:solidFill>
                <a:latin typeface="Candara"/>
              </a:rPr>
              <a:t>rejstříku.</a:t>
            </a:r>
            <a:endParaRPr lang="cs-CZ" dirty="0">
              <a:solidFill>
                <a:srgbClr val="073E87"/>
              </a:solidFill>
              <a:latin typeface="Candara"/>
            </a:endParaRP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Označení  - STÁTNÍ PODNIK  nebo  s. p..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Majetek  s. p.  je KMENOVÉ JMĚNÍ.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Zakladatel má právo i podnik zrušit nebo provést strukturální změny.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S. p. vytváří REZERVNÍ FOND.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Podnik ručí za závazky svým majetkem.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dirty="0">
                <a:solidFill>
                  <a:srgbClr val="073E87"/>
                </a:solidFill>
                <a:latin typeface="Candara"/>
              </a:rPr>
              <a:t>Za závazky podniku stát neručí, s. p. neručí za závazky státu.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80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4278"/>
            <a:ext cx="8297755" cy="2314602"/>
          </a:xfrm>
        </p:spPr>
        <p:txBody>
          <a:bodyPr/>
          <a:lstStyle/>
          <a:p>
            <a:pPr algn="ctr"/>
            <a:r>
              <a:rPr lang="cs-CZ" sz="4000" dirty="0">
                <a:solidFill>
                  <a:schemeClr val="tx1"/>
                </a:solidFill>
                <a:latin typeface="Candara"/>
              </a:rPr>
              <a:t>ROZDĚLENÍ </a:t>
            </a:r>
            <a:r>
              <a:rPr lang="cs-CZ" sz="4000" dirty="0" smtClean="0">
                <a:solidFill>
                  <a:schemeClr val="tx1"/>
                </a:solidFill>
                <a:latin typeface="Candara"/>
              </a:rPr>
              <a:t>ZISKU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348880"/>
            <a:ext cx="6623248" cy="3777283"/>
          </a:xfrm>
        </p:spPr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3200" dirty="0">
                <a:solidFill>
                  <a:srgbClr val="073E87"/>
                </a:solidFill>
                <a:latin typeface="Candara"/>
              </a:rPr>
              <a:t>Z vytvořeného zisku musí podnik zaplatit daně a zbývající část zisku (disponibilního) rozděluje podle potřeby na zajištění své další činnosti.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8142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  <a:latin typeface="Candara"/>
              </a:rPr>
              <a:t>TYPY STÁTNÍCH PODNIKŮ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988840"/>
            <a:ext cx="6479232" cy="4137323"/>
          </a:xfr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3200" b="1" dirty="0">
                <a:solidFill>
                  <a:srgbClr val="073E87"/>
                </a:solidFill>
                <a:latin typeface="Candara"/>
              </a:rPr>
              <a:t>PODNIKY ZAMĚŘENÉ NA PODNIKATELSKOU ČINNOST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endParaRPr lang="cs-CZ" sz="3200" b="1" dirty="0">
              <a:solidFill>
                <a:srgbClr val="073E87"/>
              </a:solidFill>
              <a:latin typeface="Candara"/>
            </a:endParaRP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3200" b="1" dirty="0">
                <a:solidFill>
                  <a:srgbClr val="073E87"/>
                </a:solidFill>
                <a:latin typeface="Candara"/>
              </a:rPr>
              <a:t>PODNIK PRO USPOKOJOVÁNÍ VEŘEJNĚ PROSPĚŠNÝCH ZÁJMŮ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30144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76200"/>
            <a:ext cx="7056784" cy="1371600"/>
          </a:xfr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+mj-lt"/>
              <a:buAutoNum type="arabicPeriod"/>
            </a:pPr>
            <a:r>
              <a:rPr lang="cs-CZ" sz="3200" b="1" dirty="0" smtClean="0">
                <a:solidFill>
                  <a:srgbClr val="073E87"/>
                </a:solidFill>
                <a:latin typeface="Candara"/>
                <a:ea typeface="+mn-ea"/>
                <a:cs typeface="+mn-cs"/>
              </a:rPr>
              <a:t>PODNIKY </a:t>
            </a:r>
            <a:r>
              <a:rPr lang="cs-CZ" sz="3200" b="1" dirty="0">
                <a:solidFill>
                  <a:srgbClr val="073E87"/>
                </a:solidFill>
                <a:latin typeface="Candara"/>
                <a:ea typeface="+mn-ea"/>
                <a:cs typeface="+mn-cs"/>
              </a:rPr>
              <a:t>ZAMĚŘENÉ NA PODNIKATELSKOU </a:t>
            </a:r>
            <a:r>
              <a:rPr lang="cs-CZ" sz="3200" b="1" dirty="0" smtClean="0">
                <a:solidFill>
                  <a:srgbClr val="073E87"/>
                </a:solidFill>
                <a:latin typeface="Candara"/>
                <a:ea typeface="+mn-ea"/>
                <a:cs typeface="+mn-cs"/>
              </a:rPr>
              <a:t>ČINNOST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752600"/>
            <a:ext cx="7056784" cy="4844752"/>
          </a:xfrm>
        </p:spPr>
        <p:txBody>
          <a:bodyPr>
            <a:normAutofit fontScale="92500" lnSpcReduction="20000"/>
          </a:bodyPr>
          <a:lstStyle/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 smtClean="0">
                <a:solidFill>
                  <a:srgbClr val="073E87"/>
                </a:solidFill>
                <a:latin typeface="Candara"/>
              </a:rPr>
              <a:t>Jsou </a:t>
            </a:r>
            <a:r>
              <a:rPr lang="cs-CZ" sz="2800" dirty="0">
                <a:solidFill>
                  <a:srgbClr val="073E87"/>
                </a:solidFill>
                <a:latin typeface="Candara"/>
              </a:rPr>
              <a:t>finančně </a:t>
            </a:r>
            <a:r>
              <a:rPr lang="cs-CZ" sz="2800" dirty="0" smtClean="0">
                <a:solidFill>
                  <a:srgbClr val="073E87"/>
                </a:solidFill>
                <a:latin typeface="Candara"/>
              </a:rPr>
              <a:t>soběstačné.</a:t>
            </a:r>
            <a:endParaRPr lang="cs-CZ" sz="2800" dirty="0">
              <a:solidFill>
                <a:srgbClr val="073E87"/>
              </a:solidFill>
              <a:latin typeface="Candara"/>
            </a:endParaRP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Své náklady plně hradí z výnosů ze své činnosti.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Řídí jej </a:t>
            </a:r>
            <a:r>
              <a:rPr lang="cs-CZ" sz="2800" b="1" dirty="0">
                <a:solidFill>
                  <a:srgbClr val="073E87"/>
                </a:solidFill>
                <a:latin typeface="Candara"/>
              </a:rPr>
              <a:t>ŘEDITEL</a:t>
            </a:r>
            <a:r>
              <a:rPr lang="cs-CZ" sz="2800" dirty="0">
                <a:solidFill>
                  <a:srgbClr val="073E87"/>
                </a:solidFill>
                <a:latin typeface="Candara"/>
              </a:rPr>
              <a:t>, kterého jmenuje na základě výběrového řízení zakladatel a ten jej může pouze odvolat.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b="1" dirty="0">
                <a:solidFill>
                  <a:srgbClr val="073E87"/>
                </a:solidFill>
                <a:latin typeface="Candara"/>
              </a:rPr>
              <a:t>Ředitel je statutární orgán</a:t>
            </a:r>
            <a:r>
              <a:rPr lang="cs-CZ" sz="2800" dirty="0">
                <a:solidFill>
                  <a:srgbClr val="073E87"/>
                </a:solidFill>
                <a:latin typeface="Candara"/>
              </a:rPr>
              <a:t>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Ředitel jmenuje a odvolává svého zástupce , který je statutárním orgánem v jeho nepřítomnosti 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S. p. – ČESKÁ POŠTA  s. p. ;  STÁTNÍ TISKÁRNA CENIN s. p.</a:t>
            </a:r>
          </a:p>
          <a:p>
            <a:pPr marL="274320" lvl="0" indent="-274320">
              <a:spcBef>
                <a:spcPct val="20000"/>
              </a:spcBef>
              <a:buClr>
                <a:srgbClr val="31B6FD"/>
              </a:buClr>
              <a:buSzPct val="100000"/>
              <a:buFont typeface="Symbol" pitchFamily="18" charset="2"/>
              <a:buChar char=""/>
            </a:pPr>
            <a:r>
              <a:rPr lang="cs-CZ" sz="2800" dirty="0">
                <a:solidFill>
                  <a:srgbClr val="073E87"/>
                </a:solidFill>
                <a:latin typeface="Candara"/>
              </a:rPr>
              <a:t>Dále je zvolena </a:t>
            </a:r>
            <a:r>
              <a:rPr lang="cs-CZ" sz="2800" b="1" dirty="0">
                <a:solidFill>
                  <a:srgbClr val="073E87"/>
                </a:solidFill>
                <a:latin typeface="Candara"/>
              </a:rPr>
              <a:t>DOZORČÍ RADA</a:t>
            </a:r>
            <a:r>
              <a:rPr lang="cs-CZ" sz="2800" dirty="0">
                <a:solidFill>
                  <a:srgbClr val="073E87"/>
                </a:solidFill>
                <a:latin typeface="Candara"/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4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andara"/>
              </a:rPr>
              <a:t>DOZORČÍ RADA  s. p.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556792"/>
            <a:ext cx="6911280" cy="5112568"/>
          </a:xfrm>
        </p:spPr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u="sng" dirty="0">
                <a:solidFill>
                  <a:srgbClr val="073E87"/>
                </a:solidFill>
                <a:latin typeface="Candara"/>
              </a:rPr>
              <a:t>Je kontrolním orgánem a plní tyto úkoly</a:t>
            </a:r>
            <a:r>
              <a:rPr lang="cs-CZ" sz="2400" dirty="0">
                <a:solidFill>
                  <a:srgbClr val="073E87"/>
                </a:solidFill>
                <a:latin typeface="Candara"/>
              </a:rPr>
              <a:t>: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projednává základní otázky koncepce rozvoje podniku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dohlíží na vedení a hospodaření podniku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projednává účetní závěrku a rozdělení použitelného zisku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upozorňuje ředitele na zjištěné nedostatky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může navrhnout zakladateli odvolat ředitele</a:t>
            </a:r>
          </a:p>
          <a:p>
            <a:pPr marL="457200" lvl="0" indent="-457200">
              <a:spcBef>
                <a:spcPct val="20000"/>
              </a:spcBef>
              <a:buClr>
                <a:srgbClr val="31B6FD"/>
              </a:buClr>
              <a:buSzPct val="100000"/>
              <a:buFont typeface="+mj-lt"/>
              <a:buAutoNum type="arabicPeriod"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vyjadřuje se k rozdělení, sloučení a zrušení podniku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endParaRPr lang="cs-CZ" sz="2400" dirty="0">
              <a:solidFill>
                <a:srgbClr val="073E87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406385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132856"/>
            <a:ext cx="6839272" cy="3993307"/>
          </a:xfrm>
        </p:spPr>
        <p:txBody>
          <a:bodyPr/>
          <a:lstStyle/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3200" dirty="0">
                <a:solidFill>
                  <a:srgbClr val="073E87"/>
                </a:solidFill>
                <a:latin typeface="Candara"/>
              </a:rPr>
              <a:t>Většina státních podniků byla zprivatizována – převod státního vlastnictví na soukromé ekonomické subjekty (nejčastěji  a.s.).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14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673281" cy="1371600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sz="4000" b="1" dirty="0">
                <a:solidFill>
                  <a:schemeClr val="tx1"/>
                </a:solidFill>
                <a:latin typeface="Candara"/>
              </a:rPr>
              <a:t>PODNIK PRO USPOKOJOVÁNÍ VEŘEJNĚ PROSPĚŠNÝCH ZÁJMŮ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484784"/>
            <a:ext cx="6911280" cy="4641379"/>
          </a:xfrm>
        </p:spPr>
        <p:txBody>
          <a:bodyPr>
            <a:normAutofit fontScale="92500"/>
          </a:bodyPr>
          <a:lstStyle/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Tyto podniky </a:t>
            </a:r>
            <a:r>
              <a:rPr lang="cs-CZ" sz="2400" dirty="0" smtClean="0">
                <a:solidFill>
                  <a:srgbClr val="073E87"/>
                </a:solidFill>
                <a:latin typeface="Candara"/>
              </a:rPr>
              <a:t> nedosahují </a:t>
            </a:r>
            <a:r>
              <a:rPr lang="cs-CZ" sz="2400" dirty="0">
                <a:solidFill>
                  <a:srgbClr val="073E87"/>
                </a:solidFill>
                <a:latin typeface="Candara"/>
              </a:rPr>
              <a:t>zisku.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Mají vymezený </a:t>
            </a:r>
            <a:r>
              <a:rPr lang="cs-CZ" sz="2400" b="1" dirty="0">
                <a:solidFill>
                  <a:srgbClr val="073E87"/>
                </a:solidFill>
                <a:latin typeface="Candara"/>
              </a:rPr>
              <a:t>POVINNÝ PŘEDMĚT ČINNOSTI </a:t>
            </a:r>
            <a:r>
              <a:rPr lang="cs-CZ" sz="2400" dirty="0">
                <a:solidFill>
                  <a:srgbClr val="073E87"/>
                </a:solidFill>
                <a:latin typeface="Candara"/>
              </a:rPr>
              <a:t>v zakládací listině.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Rozdíl mezi náklady a výnosy uhrazuje zřizovatel formou </a:t>
            </a:r>
            <a:r>
              <a:rPr lang="cs-CZ" sz="2400" b="1" dirty="0">
                <a:solidFill>
                  <a:srgbClr val="073E87"/>
                </a:solidFill>
                <a:latin typeface="Candara"/>
              </a:rPr>
              <a:t>DOTACE </a:t>
            </a:r>
            <a:r>
              <a:rPr lang="cs-CZ" sz="2400" dirty="0">
                <a:solidFill>
                  <a:srgbClr val="073E87"/>
                </a:solidFill>
                <a:latin typeface="Candara"/>
              </a:rPr>
              <a:t>(nenávratně poskytnutých prostředků).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V čele je </a:t>
            </a:r>
            <a:r>
              <a:rPr lang="cs-CZ" sz="2400" b="1" dirty="0">
                <a:solidFill>
                  <a:srgbClr val="073E87"/>
                </a:solidFill>
                <a:latin typeface="Candara"/>
              </a:rPr>
              <a:t>ŘEDITEL</a:t>
            </a:r>
            <a:r>
              <a:rPr lang="cs-CZ" sz="2400" dirty="0">
                <a:solidFill>
                  <a:srgbClr val="073E87"/>
                </a:solidFill>
                <a:latin typeface="Candara"/>
              </a:rPr>
              <a:t> jmenovaný zakladatelem.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dirty="0">
                <a:solidFill>
                  <a:srgbClr val="073E87"/>
                </a:solidFill>
                <a:latin typeface="Candara"/>
              </a:rPr>
              <a:t>V podniku se </a:t>
            </a:r>
            <a:r>
              <a:rPr lang="cs-CZ" sz="2400" b="1" dirty="0">
                <a:solidFill>
                  <a:srgbClr val="073E87"/>
                </a:solidFill>
                <a:latin typeface="Candara"/>
              </a:rPr>
              <a:t>NEZŘIZUJE  DOZORČÍ RADA</a:t>
            </a:r>
            <a:r>
              <a:rPr lang="cs-CZ" sz="2400" dirty="0" smtClean="0">
                <a:solidFill>
                  <a:srgbClr val="073E87"/>
                </a:solidFill>
                <a:latin typeface="Candara"/>
              </a:rPr>
              <a:t>.</a:t>
            </a: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endParaRPr lang="cs-CZ" sz="2400" dirty="0">
              <a:solidFill>
                <a:srgbClr val="073E87"/>
              </a:solidFill>
              <a:latin typeface="Candara"/>
            </a:endParaRP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b="1" i="1" u="sng" dirty="0" smtClean="0">
                <a:solidFill>
                  <a:srgbClr val="073E87"/>
                </a:solidFill>
                <a:latin typeface="Candara"/>
              </a:rPr>
              <a:t>VEŘEJNĚ PROSPĚŠNÉ ČINNOSTI</a:t>
            </a:r>
            <a:r>
              <a:rPr lang="cs-CZ" sz="2400" i="1" u="sng" dirty="0" smtClean="0">
                <a:solidFill>
                  <a:srgbClr val="073E87"/>
                </a:solidFill>
                <a:latin typeface="Candara"/>
              </a:rPr>
              <a:t>:</a:t>
            </a:r>
            <a:endParaRPr lang="cs-CZ" sz="2400" i="1" u="sng" dirty="0">
              <a:solidFill>
                <a:srgbClr val="073E87"/>
              </a:solidFill>
              <a:latin typeface="Candara"/>
            </a:endParaRPr>
          </a:p>
          <a:p>
            <a:pPr marL="0" lvl="0" indent="0">
              <a:spcBef>
                <a:spcPct val="20000"/>
              </a:spcBef>
              <a:buClr>
                <a:srgbClr val="31B6FD"/>
              </a:buClr>
              <a:buSzPct val="100000"/>
              <a:buNone/>
            </a:pPr>
            <a:r>
              <a:rPr lang="cs-CZ" sz="2400" i="1" dirty="0">
                <a:solidFill>
                  <a:srgbClr val="073E87"/>
                </a:solidFill>
                <a:latin typeface="Candara"/>
              </a:rPr>
              <a:t>údržba zeleně, svoz odpadu, veřejné osvětlení a komunikace, bytové hospodářství a jiné technické služby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81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andara" pitchFamily="34" charset="0"/>
              </a:rPr>
              <a:t>ZDROJE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/>
              <a:buChar char=""/>
              <a:tabLst>
                <a:tab pos="457200" algn="l"/>
              </a:tabLst>
            </a:pPr>
            <a:r>
              <a:rPr lang="cs-CZ" sz="1400" u="sng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UČEBNICE :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 Ing. </a:t>
            </a:r>
            <a:r>
              <a:rPr lang="cs-CZ" sz="1400" dirty="0" err="1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Lydia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 Čistá, </a:t>
            </a:r>
            <a:r>
              <a:rPr lang="it-IT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, vydalo nakladatelství učebnic Fortuna r. 2005, ISBN 80-7168-922-X</a:t>
            </a:r>
            <a:endParaRPr lang="cs-CZ" sz="1400" dirty="0">
              <a:latin typeface="Times New Roman" pitchFamily="18" charset="0"/>
              <a:ea typeface="Times New Roman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001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7169224" cy="1362075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latin typeface="Candara" pitchFamily="34" charset="0"/>
              </a:rPr>
              <a:t>KONEC PREZENTACE</a:t>
            </a:r>
            <a:endParaRPr lang="cs-CZ" sz="5400" dirty="0">
              <a:latin typeface="Candar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63688" y="6165304"/>
            <a:ext cx="6049416" cy="432048"/>
          </a:xfrm>
        </p:spPr>
        <p:txBody>
          <a:bodyPr/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 Autorem materiálu  a  jeho částí , 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38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46</TotalTime>
  <Words>416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Střední průmyslová škola a Střední odborná škola gastronomie a služeb, Most, příspěvková organizace  </vt:lpstr>
      <vt:lpstr>STÁTNÍ  PODNIK</vt:lpstr>
      <vt:lpstr>Prezentace aplikace PowerPoint</vt:lpstr>
      <vt:lpstr>ZALOŽENÍ STÁTNÍHO PODNIKU</vt:lpstr>
      <vt:lpstr>ROZDĚLENÍ ZISKU</vt:lpstr>
      <vt:lpstr>TYPY STÁTNÍCH PODNIKŮ</vt:lpstr>
      <vt:lpstr>PODNIKY ZAMĚŘENÉ NA PODNIKATELSKOU ČINNOST</vt:lpstr>
      <vt:lpstr>DOZORČÍ RADA  s. p.</vt:lpstr>
      <vt:lpstr>Prezentace aplikace PowerPoint</vt:lpstr>
      <vt:lpstr>PODNIK PRO USPOKOJOVÁNÍ VEŘEJNĚ PROSPĚŠNÝCH ZÁJMŮ</vt:lpstr>
      <vt:lpstr>ZDROJE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 </dc:title>
  <dc:creator>Pepe</dc:creator>
  <cp:lastModifiedBy>Pepe</cp:lastModifiedBy>
  <cp:revision>6</cp:revision>
  <dcterms:created xsi:type="dcterms:W3CDTF">2013-04-06T14:47:55Z</dcterms:created>
  <dcterms:modified xsi:type="dcterms:W3CDTF">2013-04-08T16:41:36Z</dcterms:modified>
</cp:coreProperties>
</file>