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84BBC9B-731A-49F4-A34E-4CE88467F97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BA92E1-FCCE-448B-A21F-4B3B818769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3645024"/>
            <a:ext cx="6231168" cy="1993776"/>
          </a:xfrm>
        </p:spPr>
        <p:txBody>
          <a:bodyPr/>
          <a:lstStyle/>
          <a:p>
            <a:r>
              <a:rPr lang="cs-CZ" dirty="0" smtClean="0"/>
              <a:t>Jak třídíme úhly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166" y="677745"/>
            <a:ext cx="5784518" cy="158374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itka\AppData\Local\Microsoft\Windows\Temporary Internet Files\Content.IE5\4C7MZPS7\MC9000548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3031215" cy="3120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7643192" cy="4569371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Název školy: Základní škola a Mateřská škola Kokory</a:t>
            </a:r>
          </a:p>
          <a:p>
            <a:r>
              <a:rPr lang="cs-CZ" dirty="0"/>
              <a:t>Číslo projektu: </a:t>
            </a:r>
            <a:r>
              <a:rPr lang="cs-CZ" b="1" dirty="0" smtClean="0"/>
              <a:t>CZ.1.07/1.4.00/21.2149</a:t>
            </a:r>
            <a:endParaRPr lang="cs-CZ" dirty="0" smtClean="0"/>
          </a:p>
          <a:p>
            <a:r>
              <a:rPr lang="cs-CZ" dirty="0" smtClean="0"/>
              <a:t>Autor: Mgr. Jitka </a:t>
            </a:r>
            <a:r>
              <a:rPr lang="cs-CZ" dirty="0" err="1" smtClean="0"/>
              <a:t>Vystavělová</a:t>
            </a:r>
            <a:endParaRPr lang="cs-CZ" dirty="0" smtClean="0"/>
          </a:p>
          <a:p>
            <a:r>
              <a:rPr lang="cs-CZ" dirty="0" smtClean="0"/>
              <a:t>Datum: 28. 2. 2012</a:t>
            </a:r>
          </a:p>
          <a:p>
            <a:r>
              <a:rPr lang="cs-CZ" dirty="0" smtClean="0"/>
              <a:t>Název: </a:t>
            </a:r>
            <a:r>
              <a:rPr lang="cs-CZ" dirty="0" smtClean="0"/>
              <a:t>VY_32_INOVACE_06_M_II_Jak </a:t>
            </a:r>
            <a:r>
              <a:rPr lang="cs-CZ" smtClean="0"/>
              <a:t>třídíme úhly</a:t>
            </a:r>
            <a:endParaRPr lang="cs-CZ" dirty="0" smtClean="0"/>
          </a:p>
          <a:p>
            <a:r>
              <a:rPr lang="cs-CZ" dirty="0" smtClean="0"/>
              <a:t>Téma: Jak třídíme úhly</a:t>
            </a:r>
          </a:p>
          <a:p>
            <a:r>
              <a:rPr lang="cs-CZ" dirty="0" smtClean="0"/>
              <a:t>Anotace: Prezentace do matematiky, určená ke shrnutí třídění úhlů. Materiál podporuje schopnost třídit informace, aplikovat je na konkrétních příkladech.</a:t>
            </a:r>
          </a:p>
          <a:p>
            <a:r>
              <a:rPr lang="cs-CZ" dirty="0" smtClean="0"/>
              <a:t>Věková skupina: 6. ročník</a:t>
            </a:r>
          </a:p>
          <a:p>
            <a:r>
              <a:rPr lang="cs-CZ" dirty="0" smtClean="0"/>
              <a:t>Vzdělávací oblast: Matematika a její aplikace</a:t>
            </a:r>
          </a:p>
          <a:p>
            <a:r>
              <a:rPr lang="cs-CZ" dirty="0" smtClean="0"/>
              <a:t>Vzdělávací obor: Matematika</a:t>
            </a:r>
          </a:p>
          <a:p>
            <a:r>
              <a:rPr lang="cs-CZ" dirty="0" smtClean="0"/>
              <a:t>Přílohy: zdroje materiálů, řešení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60648"/>
            <a:ext cx="5832648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Třídění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úhlů podle velikosti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Úhel ostrý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6">
              <a:buNone/>
            </a:pPr>
            <a:r>
              <a:rPr lang="cs-CZ" dirty="0" smtClean="0"/>
              <a:t>α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</a:t>
            </a:r>
          </a:p>
          <a:p>
            <a:pPr>
              <a:buNone/>
            </a:pPr>
            <a:r>
              <a:rPr lang="cs-CZ" dirty="0" smtClean="0"/>
              <a:t>			  0˚ &lt; </a:t>
            </a:r>
            <a:r>
              <a:rPr lang="el-GR" dirty="0" smtClean="0"/>
              <a:t>α</a:t>
            </a:r>
            <a:r>
              <a:rPr lang="cs-CZ" dirty="0" smtClean="0"/>
              <a:t> &lt; 90˚ 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1619672" y="3717032"/>
            <a:ext cx="259228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619672" y="2276872"/>
            <a:ext cx="180020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louk 18"/>
          <p:cNvSpPr/>
          <p:nvPr/>
        </p:nvSpPr>
        <p:spPr>
          <a:xfrm rot="1078047">
            <a:off x="1824344" y="3116753"/>
            <a:ext cx="936104" cy="1008112"/>
          </a:xfrm>
          <a:prstGeom prst="arc">
            <a:avLst>
              <a:gd name="adj1" fmla="val 16098927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Jitka\AppData\Local\Microsoft\Windows\Temporary Internet Files\Content.IE5\T7VDIGMA\MC90044173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63691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Úhel pravý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lvl="2">
              <a:buNone/>
            </a:pPr>
            <a:r>
              <a:rPr lang="cs-CZ" dirty="0" smtClean="0"/>
              <a:t>β</a:t>
            </a:r>
          </a:p>
          <a:p>
            <a:pPr>
              <a:buNone/>
            </a:pPr>
            <a:r>
              <a:rPr lang="cs-CZ" dirty="0" smtClean="0"/>
              <a:t>      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el-GR" dirty="0" smtClean="0"/>
              <a:t>β</a:t>
            </a:r>
            <a:r>
              <a:rPr lang="cs-CZ" dirty="0" smtClean="0"/>
              <a:t> = 90˚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259632" y="2276872"/>
            <a:ext cx="0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259632" y="422108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>
            <a:off x="827584" y="378904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pic>
        <p:nvPicPr>
          <p:cNvPr id="3076" name="Picture 4" descr="C:\Users\Jitka\AppData\Local\Microsoft\Windows\Temporary Internet Files\Content.IE5\T7VDIGMA\MC9004384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780928"/>
            <a:ext cx="2952328" cy="26345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Úhel tupý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 lvl="7">
              <a:buNone/>
            </a:pPr>
            <a:r>
              <a:rPr lang="cs-CZ" dirty="0" smtClean="0"/>
              <a:t>  </a:t>
            </a:r>
          </a:p>
          <a:p>
            <a:pPr lvl="7">
              <a:buNone/>
            </a:pPr>
            <a:r>
              <a:rPr lang="cs-CZ" dirty="0" smtClean="0"/>
              <a:t>γ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90˚ &lt; </a:t>
            </a:r>
            <a:r>
              <a:rPr lang="el-GR" dirty="0" smtClean="0"/>
              <a:t>γ</a:t>
            </a:r>
            <a:r>
              <a:rPr lang="cs-CZ" dirty="0" smtClean="0"/>
              <a:t> &lt; 180˚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115616" y="3212976"/>
            <a:ext cx="129614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411760" y="4437112"/>
            <a:ext cx="288032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louk 7"/>
          <p:cNvSpPr/>
          <p:nvPr/>
        </p:nvSpPr>
        <p:spPr>
          <a:xfrm>
            <a:off x="1907704" y="4005064"/>
            <a:ext cx="914400" cy="914400"/>
          </a:xfrm>
          <a:prstGeom prst="arc">
            <a:avLst>
              <a:gd name="adj1" fmla="val 13688704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Jitka\AppData\Local\Microsoft\Windows\Temporary Internet Files\Content.IE5\4C7MZPS7\MP9004305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916832"/>
            <a:ext cx="1637127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Úhel přímý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  <a:r>
              <a:rPr lang="el-GR" dirty="0" smtClean="0"/>
              <a:t>δ</a:t>
            </a:r>
            <a:r>
              <a:rPr lang="cs-CZ" dirty="0" smtClean="0"/>
              <a:t> = 180˚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547664" y="3429000"/>
            <a:ext cx="460851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07904" y="33569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 rot="19305454">
            <a:off x="3238786" y="3247915"/>
            <a:ext cx="914400" cy="914400"/>
          </a:xfrm>
          <a:prstGeom prst="arc">
            <a:avLst>
              <a:gd name="adj1" fmla="val 15411531"/>
              <a:gd name="adj2" fmla="val 11799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Jitka\AppData\Local\Microsoft\Windows\Temporary Internet Files\Content.IE5\3N88PFAP\MC900012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56992"/>
            <a:ext cx="1948601" cy="21439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FFFF00"/>
                </a:solidFill>
              </a:rPr>
              <a:t>Úkol: Urči, zda úhel dané velikosti je ostrý, tupý pravý nebo přímý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120˚</a:t>
            </a:r>
          </a:p>
          <a:p>
            <a:r>
              <a:rPr lang="cs-CZ" dirty="0" smtClean="0"/>
              <a:t>15˚</a:t>
            </a:r>
          </a:p>
          <a:p>
            <a:r>
              <a:rPr lang="cs-CZ" dirty="0" smtClean="0"/>
              <a:t>98˚</a:t>
            </a:r>
          </a:p>
          <a:p>
            <a:r>
              <a:rPr lang="cs-CZ" dirty="0" smtClean="0"/>
              <a:t>89˚</a:t>
            </a:r>
          </a:p>
          <a:p>
            <a:r>
              <a:rPr lang="cs-CZ" dirty="0" smtClean="0"/>
              <a:t>180˚</a:t>
            </a:r>
          </a:p>
          <a:p>
            <a:r>
              <a:rPr lang="cs-CZ" dirty="0" smtClean="0"/>
              <a:t>109˚</a:t>
            </a:r>
          </a:p>
          <a:p>
            <a:r>
              <a:rPr lang="cs-CZ" dirty="0" smtClean="0"/>
              <a:t>90˚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Úhly dané velikosti narýsuj do sešitu, označ je písmeny řecké abecedy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Tupý</a:t>
            </a:r>
          </a:p>
          <a:p>
            <a:r>
              <a:rPr lang="cs-CZ" dirty="0" smtClean="0"/>
              <a:t>Ostrý</a:t>
            </a:r>
          </a:p>
          <a:p>
            <a:r>
              <a:rPr lang="cs-CZ" dirty="0" smtClean="0"/>
              <a:t>Tupý</a:t>
            </a:r>
          </a:p>
          <a:p>
            <a:r>
              <a:rPr lang="cs-CZ" dirty="0" smtClean="0"/>
              <a:t>Ostrý</a:t>
            </a:r>
          </a:p>
          <a:p>
            <a:r>
              <a:rPr lang="cs-CZ" dirty="0" smtClean="0"/>
              <a:t>Přímý</a:t>
            </a:r>
          </a:p>
          <a:p>
            <a:r>
              <a:rPr lang="cs-CZ" dirty="0" smtClean="0"/>
              <a:t>Tupý</a:t>
            </a:r>
          </a:p>
          <a:p>
            <a:r>
              <a:rPr lang="cs-CZ" dirty="0" smtClean="0"/>
              <a:t>Pravý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Úhel konvexní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Spojíme – li dva body náležící úhlu, celá úsečka náleží danému úhlu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A</a:t>
            </a:r>
          </a:p>
          <a:p>
            <a:pPr>
              <a:buNone/>
            </a:pPr>
            <a:r>
              <a:rPr lang="cs-CZ" dirty="0" smtClean="0"/>
              <a:t>				 B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1475656" y="4293096"/>
            <a:ext cx="489654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475656" y="2924944"/>
            <a:ext cx="1224136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1403648" y="3933056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2555776" y="3212976"/>
            <a:ext cx="792088" cy="64807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2555776" y="3212976"/>
            <a:ext cx="7200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3275856" y="3789040"/>
            <a:ext cx="7200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Úhel nekonvexní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7467600" cy="4525963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Spojíme –li dva body náležící úhlu, celá úsečka nenáleží danému úhlu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 C</a:t>
            </a:r>
          </a:p>
          <a:p>
            <a:pPr>
              <a:buNone/>
            </a:pPr>
            <a:r>
              <a:rPr lang="cs-CZ" dirty="0" smtClean="0"/>
              <a:t>						D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velikost větší než 180˚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2843808" y="3861048"/>
            <a:ext cx="230425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 flipV="1">
            <a:off x="2699792" y="3356992"/>
            <a:ext cx="14401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9891982">
            <a:off x="2515265" y="3820538"/>
            <a:ext cx="914400" cy="914400"/>
          </a:xfrm>
          <a:prstGeom prst="arc">
            <a:avLst>
              <a:gd name="adj1" fmla="val 11918986"/>
              <a:gd name="adj2" fmla="val 490849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1835696" y="3789040"/>
            <a:ext cx="3168352" cy="64807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1907704" y="371703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4932040" y="436510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Úhly vrcholové – dvojice úhlů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stejná velikost – SHODNÉ</a:t>
            </a:r>
          </a:p>
          <a:p>
            <a:r>
              <a:rPr lang="cs-CZ" dirty="0" smtClean="0"/>
              <a:t>společný vrchol</a:t>
            </a:r>
          </a:p>
          <a:p>
            <a:r>
              <a:rPr lang="cs-CZ" dirty="0" smtClean="0"/>
              <a:t>ramena jsou navzájem opačné polopřímky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475656" y="2132856"/>
            <a:ext cx="1728192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1043608" y="2492896"/>
            <a:ext cx="21602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 rot="4358562">
            <a:off x="2232142" y="2601310"/>
            <a:ext cx="288032" cy="288032"/>
          </a:xfrm>
          <a:prstGeom prst="arc">
            <a:avLst>
              <a:gd name="adj1" fmla="val 13884705"/>
              <a:gd name="adj2" fmla="val 1940827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13921139">
            <a:off x="1864726" y="2335684"/>
            <a:ext cx="360040" cy="432048"/>
          </a:xfrm>
          <a:prstGeom prst="arc">
            <a:avLst>
              <a:gd name="adj1" fmla="val 16200000"/>
              <a:gd name="adj2" fmla="val 2089026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Úhly vedlejší – dvojice úhlů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součet  vedlejších úhlů je 180˚</a:t>
            </a:r>
          </a:p>
          <a:p>
            <a:r>
              <a:rPr lang="cs-CZ" dirty="0" smtClean="0"/>
              <a:t>společný vrchol</a:t>
            </a:r>
          </a:p>
          <a:p>
            <a:r>
              <a:rPr lang="cs-CZ" dirty="0" smtClean="0"/>
              <a:t>společné rameno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979712" y="2492896"/>
            <a:ext cx="4032448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1475656" y="2636912"/>
            <a:ext cx="388843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louk 7"/>
          <p:cNvSpPr/>
          <p:nvPr/>
        </p:nvSpPr>
        <p:spPr>
          <a:xfrm rot="19759424">
            <a:off x="2797063" y="2662175"/>
            <a:ext cx="914400" cy="914400"/>
          </a:xfrm>
          <a:prstGeom prst="arc">
            <a:avLst>
              <a:gd name="adj1" fmla="val 15126380"/>
              <a:gd name="adj2" fmla="val 140990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Úhly souhlasné – dvojice úhlů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835696" y="2492896"/>
            <a:ext cx="4896544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763688" y="3212976"/>
            <a:ext cx="417646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195736" y="4509120"/>
            <a:ext cx="410445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20174668">
            <a:off x="2557198" y="2998375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4788024" y="4221088"/>
            <a:ext cx="792088" cy="842392"/>
          </a:xfrm>
          <a:prstGeom prst="arc">
            <a:avLst>
              <a:gd name="adj1" fmla="val 14118703"/>
              <a:gd name="adj2" fmla="val 207009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Úhly střídavé – dvojice úhlů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1907704" y="2636912"/>
            <a:ext cx="38884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195736" y="1916832"/>
            <a:ext cx="2880320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2555776" y="3429000"/>
            <a:ext cx="345638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>
          <a:xfrm>
            <a:off x="2483768" y="2276872"/>
            <a:ext cx="914400" cy="914400"/>
          </a:xfrm>
          <a:prstGeom prst="arc">
            <a:avLst>
              <a:gd name="adj1" fmla="val 13909864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2172625">
            <a:off x="3452551" y="3337490"/>
            <a:ext cx="794176" cy="759081"/>
          </a:xfrm>
          <a:prstGeom prst="arc">
            <a:avLst>
              <a:gd name="adj1" fmla="val 11241323"/>
              <a:gd name="adj2" fmla="val 8358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174</TotalTime>
  <Words>194</Words>
  <Application>Microsoft Office PowerPoint</Application>
  <PresentationFormat>Předvádění na obrazovce (4:3)</PresentationFormat>
  <Paragraphs>93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Jak třídíme úhly</vt:lpstr>
      <vt:lpstr>Snímek 2</vt:lpstr>
      <vt:lpstr>Třídění úhlů podle velikosti</vt:lpstr>
      <vt:lpstr>Snímek 4</vt:lpstr>
      <vt:lpstr>Snímek 5</vt:lpstr>
      <vt:lpstr>Snímek 6</vt:lpstr>
      <vt:lpstr>Úkol: Urči, zda úhel dané velikosti je ostrý, tupý pravý nebo přímý</vt:lpstr>
      <vt:lpstr>Kontrola úkolu</vt:lpstr>
      <vt:lpstr>Úhel konvexní</vt:lpstr>
      <vt:lpstr>Úhel nekonvexní</vt:lpstr>
      <vt:lpstr>Úhly vrcholové – dvojice úhlů</vt:lpstr>
      <vt:lpstr>Úhly vedlejší – dvojice úhlů</vt:lpstr>
      <vt:lpstr>Úhly souhlasné – dvojice úhlů</vt:lpstr>
      <vt:lpstr>Úhly střídavé – dvojice úhlů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ÚHLÚ</dc:title>
  <dc:creator>Jitka Vystavělová</dc:creator>
  <cp:lastModifiedBy>Jitka Vystavělová</cp:lastModifiedBy>
  <cp:revision>32</cp:revision>
  <dcterms:created xsi:type="dcterms:W3CDTF">2012-02-28T17:07:56Z</dcterms:created>
  <dcterms:modified xsi:type="dcterms:W3CDTF">2013-04-06T11:49:44Z</dcterms:modified>
</cp:coreProperties>
</file>