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3" r:id="rId2"/>
    <p:sldId id="280" r:id="rId3"/>
    <p:sldId id="256" r:id="rId4"/>
    <p:sldId id="257" r:id="rId5"/>
    <p:sldId id="258" r:id="rId6"/>
    <p:sldId id="271" r:id="rId7"/>
    <p:sldId id="260" r:id="rId8"/>
    <p:sldId id="268" r:id="rId9"/>
    <p:sldId id="277" r:id="rId10"/>
    <p:sldId id="274" r:id="rId11"/>
    <p:sldId id="269" r:id="rId12"/>
    <p:sldId id="270" r:id="rId13"/>
    <p:sldId id="272" r:id="rId14"/>
    <p:sldId id="259" r:id="rId15"/>
    <p:sldId id="262" r:id="rId16"/>
    <p:sldId id="276" r:id="rId17"/>
    <p:sldId id="27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164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VY_32_INOVACE_09_INF_08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Marcel Bednařík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err="1" smtClean="0"/>
            <a:t>Inf</a:t>
          </a:r>
          <a:r>
            <a:rPr lang="cs-CZ" sz="2000" dirty="0" smtClean="0">
              <a:solidFill>
                <a:srgbClr val="FF0000"/>
              </a:solidFill>
            </a:rPr>
            <a:t> </a:t>
          </a:r>
          <a:r>
            <a:rPr lang="cs-CZ" sz="2000" dirty="0" smtClean="0">
              <a:solidFill>
                <a:schemeClr val="tx1"/>
              </a:solidFill>
            </a:rPr>
            <a:t>– 6. A – Práce s klávesnicí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7793F09-48E7-4A8C-8918-93A0CBB8FD03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74E3E58-01BC-4EDF-8E2D-CB4BB42BA004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0B9F0E4-E6E8-4815-B3F4-5B1F875902E2}" type="presOf" srcId="{D1D4F407-5343-4D3F-B5B9-D407B03CAEB4}" destId="{D005CE8C-CC26-4C3E-AC11-E15060ECD759}" srcOrd="0" destOrd="0" presId="urn:microsoft.com/office/officeart/2005/8/layout/target3"/>
    <dgm:cxn modelId="{8249CE94-22E9-4882-B87C-B62FAEF51A35}" type="presOf" srcId="{4C35D32F-0EAB-4CD7-82EE-45574DC2A586}" destId="{890E4F0B-2866-4A3F-A3C7-2A14B1797930}" srcOrd="1" destOrd="0" presId="urn:microsoft.com/office/officeart/2005/8/layout/target3"/>
    <dgm:cxn modelId="{42DE3422-C82F-4D62-BFD0-F8C381724221}" type="presOf" srcId="{B651F6E3-6281-48DB-9319-2AEAFDAE7572}" destId="{6BB5E863-4638-4E1D-BFDE-399D028AC4ED}" srcOrd="1" destOrd="0" presId="urn:microsoft.com/office/officeart/2005/8/layout/target3"/>
    <dgm:cxn modelId="{3D361C23-6C9A-4D39-9779-41FD242F3DE1}" type="presOf" srcId="{757F3AB3-0718-4624-B441-E567A8F0AB56}" destId="{333A1088-737F-45CB-B68E-254E46348037}" srcOrd="0" destOrd="0" presId="urn:microsoft.com/office/officeart/2005/8/layout/target3"/>
    <dgm:cxn modelId="{2E6FF182-5AC3-461A-AD79-02EB4242A007}" type="presOf" srcId="{D8197B8C-B260-4A16-BDF4-0947B075E274}" destId="{5A5FFA88-C948-4069-8E93-59FA12366E83}" srcOrd="1" destOrd="0" presId="urn:microsoft.com/office/officeart/2005/8/layout/target3"/>
    <dgm:cxn modelId="{26F40823-309B-472E-A374-1D946FF7DCBD}" type="presOf" srcId="{4C35D32F-0EAB-4CD7-82EE-45574DC2A586}" destId="{8BEBB6EC-1DAA-4CAC-8A25-BC0FCBD5DBD5}" srcOrd="0" destOrd="0" presId="urn:microsoft.com/office/officeart/2005/8/layout/target3"/>
    <dgm:cxn modelId="{6A47176B-C83D-4A43-ADBC-7CA5E598A636}" type="presOf" srcId="{B651F6E3-6281-48DB-9319-2AEAFDAE7572}" destId="{619D679B-A015-4ECF-8348-D1034C574F40}" srcOrd="0" destOrd="0" presId="urn:microsoft.com/office/officeart/2005/8/layout/target3"/>
    <dgm:cxn modelId="{0383F335-3740-44F7-90C2-ADE0133893D0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0BEFD3F-8FD1-41F2-8F57-DBFEBE1238F5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6BE634F-4838-4204-9E99-F292BBBCBE60}" type="presParOf" srcId="{333A1088-737F-45CB-B68E-254E46348037}" destId="{F5ABB229-8D3B-4694-996A-96F23CF14429}" srcOrd="0" destOrd="0" presId="urn:microsoft.com/office/officeart/2005/8/layout/target3"/>
    <dgm:cxn modelId="{65E0AD52-AEE6-455C-82A8-8E207923A18C}" type="presParOf" srcId="{333A1088-737F-45CB-B68E-254E46348037}" destId="{F41139FD-01EE-4571-8B17-4FB00FC51163}" srcOrd="1" destOrd="0" presId="urn:microsoft.com/office/officeart/2005/8/layout/target3"/>
    <dgm:cxn modelId="{AC0EBF5A-8131-420D-A21B-1BF26051191B}" type="presParOf" srcId="{333A1088-737F-45CB-B68E-254E46348037}" destId="{D005CE8C-CC26-4C3E-AC11-E15060ECD759}" srcOrd="2" destOrd="0" presId="urn:microsoft.com/office/officeart/2005/8/layout/target3"/>
    <dgm:cxn modelId="{90BC99F7-8660-4BC6-B142-EA48A934E6CA}" type="presParOf" srcId="{333A1088-737F-45CB-B68E-254E46348037}" destId="{2C702D82-9B77-49B7-9568-BB8EB47C3372}" srcOrd="3" destOrd="0" presId="urn:microsoft.com/office/officeart/2005/8/layout/target3"/>
    <dgm:cxn modelId="{67941F1D-003E-46B6-8AFF-E4F09D00C1B3}" type="presParOf" srcId="{333A1088-737F-45CB-B68E-254E46348037}" destId="{A52A0455-90FF-4808-ABD0-F02540D31D5A}" srcOrd="4" destOrd="0" presId="urn:microsoft.com/office/officeart/2005/8/layout/target3"/>
    <dgm:cxn modelId="{BF696314-2FB0-4B4A-AD46-8C4EC07409EA}" type="presParOf" srcId="{333A1088-737F-45CB-B68E-254E46348037}" destId="{6140AFEC-043D-4C43-A2F9-D0F5331DF3A3}" srcOrd="5" destOrd="0" presId="urn:microsoft.com/office/officeart/2005/8/layout/target3"/>
    <dgm:cxn modelId="{93E4ADEC-E0BF-4473-A574-6DF09AE4CD59}" type="presParOf" srcId="{333A1088-737F-45CB-B68E-254E46348037}" destId="{9358AC05-5D7D-4327-9F80-1AD486AEA664}" srcOrd="6" destOrd="0" presId="urn:microsoft.com/office/officeart/2005/8/layout/target3"/>
    <dgm:cxn modelId="{3E17DDEE-42AB-4850-8160-F11F14474300}" type="presParOf" srcId="{333A1088-737F-45CB-B68E-254E46348037}" destId="{313FC574-E1CD-4FB4-B054-0B805CE0447D}" srcOrd="7" destOrd="0" presId="urn:microsoft.com/office/officeart/2005/8/layout/target3"/>
    <dgm:cxn modelId="{34DF0D09-2918-4224-B559-2849D3D02F9F}" type="presParOf" srcId="{333A1088-737F-45CB-B68E-254E46348037}" destId="{619D679B-A015-4ECF-8348-D1034C574F40}" srcOrd="8" destOrd="0" presId="urn:microsoft.com/office/officeart/2005/8/layout/target3"/>
    <dgm:cxn modelId="{1D12915F-A8FA-4F13-A56E-C95AB3419648}" type="presParOf" srcId="{333A1088-737F-45CB-B68E-254E46348037}" destId="{322283A8-4A27-4CDA-BAE3-F381106A9174}" srcOrd="9" destOrd="0" presId="urn:microsoft.com/office/officeart/2005/8/layout/target3"/>
    <dgm:cxn modelId="{7005515F-9E5E-4536-A0F9-FE4FCF088AD3}" type="presParOf" srcId="{333A1088-737F-45CB-B68E-254E46348037}" destId="{FFC9F71D-1B4F-4AD9-A4A6-86ADEFC8AF5C}" srcOrd="10" destOrd="0" presId="urn:microsoft.com/office/officeart/2005/8/layout/target3"/>
    <dgm:cxn modelId="{37AFE232-5FA2-4E7B-82FF-5ED3D849532C}" type="presParOf" srcId="{333A1088-737F-45CB-B68E-254E46348037}" destId="{25B08C86-7E15-44DC-BE7F-FFB55DD49D12}" srcOrd="11" destOrd="0" presId="urn:microsoft.com/office/officeart/2005/8/layout/target3"/>
    <dgm:cxn modelId="{157F5E1E-AD71-4FDD-B3D9-751DC5C60A93}" type="presParOf" srcId="{333A1088-737F-45CB-B68E-254E46348037}" destId="{76644BE8-9D7C-4C09-B250-3D10AF48CBB7}" srcOrd="12" destOrd="0" presId="urn:microsoft.com/office/officeart/2005/8/layout/target3"/>
    <dgm:cxn modelId="{61308547-EA9A-4D66-8D6A-E487EB794FF8}" type="presParOf" srcId="{333A1088-737F-45CB-B68E-254E46348037}" destId="{EE85B701-7295-41C0-BA7A-34D3756A2AE6}" srcOrd="13" destOrd="0" presId="urn:microsoft.com/office/officeart/2005/8/layout/target3"/>
    <dgm:cxn modelId="{F8F21527-0C56-4791-85AC-7A298613579A}" type="presParOf" srcId="{333A1088-737F-45CB-B68E-254E46348037}" destId="{8BEBB6EC-1DAA-4CAC-8A25-BC0FCBD5DBD5}" srcOrd="14" destOrd="0" presId="urn:microsoft.com/office/officeart/2005/8/layout/target3"/>
    <dgm:cxn modelId="{3928E2DF-746A-4002-8FBE-D5818A1916FC}" type="presParOf" srcId="{333A1088-737F-45CB-B68E-254E46348037}" destId="{AED2198E-93D5-4001-81B4-73124B309672}" srcOrd="15" destOrd="0" presId="urn:microsoft.com/office/officeart/2005/8/layout/target3"/>
    <dgm:cxn modelId="{8107673A-D248-4B06-BEBD-EE20A114269D}" type="presParOf" srcId="{333A1088-737F-45CB-B68E-254E46348037}" destId="{2BE915AB-18AA-4053-B92C-3BFC9ED204BB}" srcOrd="16" destOrd="0" presId="urn:microsoft.com/office/officeart/2005/8/layout/target3"/>
    <dgm:cxn modelId="{D4FED5D5-0324-48B1-99A2-79089D4C364A}" type="presParOf" srcId="{333A1088-737F-45CB-B68E-254E46348037}" destId="{6BB5E863-4638-4E1D-BFDE-399D028AC4ED}" srcOrd="17" destOrd="0" presId="urn:microsoft.com/office/officeart/2005/8/layout/target3"/>
    <dgm:cxn modelId="{586147B8-3D47-426F-BA79-25635C0F466E}" type="presParOf" srcId="{333A1088-737F-45CB-B68E-254E46348037}" destId="{5A5FFA88-C948-4069-8E93-59FA12366E83}" srcOrd="18" destOrd="0" presId="urn:microsoft.com/office/officeart/2005/8/layout/target3"/>
    <dgm:cxn modelId="{FC37EBB0-30A7-4A75-ACF3-F5D313B01A9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Marcel Bednařík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tx1"/>
              </a:solidFill>
            </a:rPr>
            <a:t>VY_32_INOVACE_09_INF_08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err="1" smtClean="0"/>
            <a:t>Inf</a:t>
          </a:r>
          <a:r>
            <a:rPr lang="cs-CZ" sz="2000" kern="1200" dirty="0" smtClean="0">
              <a:solidFill>
                <a:srgbClr val="FF0000"/>
              </a:solidFill>
            </a:rPr>
            <a:t> </a:t>
          </a:r>
          <a:r>
            <a:rPr lang="cs-CZ" sz="2000" kern="1200" dirty="0" smtClean="0">
              <a:solidFill>
                <a:schemeClr val="tx1"/>
              </a:solidFill>
            </a:rPr>
            <a:t>– 6. A – Práce s klávesnicí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4A5057-586B-4F18-BA67-764981A8F1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A62E12-2212-427C-9B77-4BD282CEFC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37127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C10D5-65BF-4B06-AC18-4056CC15A2E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F536-0EA7-4DD9-8FBE-D3A4911DF2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C10D5-65BF-4B06-AC18-4056CC15A2E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F536-0EA7-4DD9-8FBE-D3A4911DF2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C10D5-65BF-4B06-AC18-4056CC15A2E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F536-0EA7-4DD9-8FBE-D3A4911DF2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C10D5-65BF-4B06-AC18-4056CC15A2E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F536-0EA7-4DD9-8FBE-D3A4911DF2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C10D5-65BF-4B06-AC18-4056CC15A2E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F536-0EA7-4DD9-8FBE-D3A4911DF2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C10D5-65BF-4B06-AC18-4056CC15A2E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F536-0EA7-4DD9-8FBE-D3A4911DF2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C10D5-65BF-4B06-AC18-4056CC15A2E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F536-0EA7-4DD9-8FBE-D3A4911DF2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C10D5-65BF-4B06-AC18-4056CC15A2E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F536-0EA7-4DD9-8FBE-D3A4911DF2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C10D5-65BF-4B06-AC18-4056CC15A2E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F536-0EA7-4DD9-8FBE-D3A4911DF2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C10D5-65BF-4B06-AC18-4056CC15A2E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F536-0EA7-4DD9-8FBE-D3A4911DF2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C10D5-65BF-4B06-AC18-4056CC15A2E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F536-0EA7-4DD9-8FBE-D3A4911DF2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3C10D5-65BF-4B06-AC18-4056CC15A2E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0CF536-0EA7-4DD9-8FBE-D3A4911DF2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Psan&#237;%20znak&#367;.docx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eoconsultants.com/windows/keyboard/" TargetMode="External"/><Relationship Id="rId7" Type="http://schemas.openxmlformats.org/officeDocument/2006/relationships/hyperlink" Target="http://upload.wikimedia.org/wikipedia/commons/3/34/Qwertz_cz.svg" TargetMode="External"/><Relationship Id="rId2" Type="http://schemas.openxmlformats.org/officeDocument/2006/relationships/hyperlink" Target="http://www.buycoms.com/pic/product/39/25725/Pro%20Keyboar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3/3a/Qwerty.svg/799px-Qwerty.svg.png" TargetMode="External"/><Relationship Id="rId5" Type="http://schemas.openxmlformats.org/officeDocument/2006/relationships/hyperlink" Target="http://upload.wikimedia.org/wikipedia/en/thumb/5/51/KB_United_States-NoAltGr.svg/800px-KB_United_States-NoAltGr.svg.png" TargetMode="External"/><Relationship Id="rId4" Type="http://schemas.openxmlformats.org/officeDocument/2006/relationships/hyperlink" Target="http://en.wikipedia.org/wiki/File:Keyboard_layout_Czech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2428664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Výkladová část prezentace je zaměřena na seznámení  s  klávesnicemi, popis částí klávesnice, názvy a funkci důležitých kláves, jejich umístnění na klávesnici,  CS a EN klávesnice, rozdíly mezi nimi, možnosti jejich přepínání, psaní znaků, použití klávesových zkratek.</a:t>
            </a:r>
          </a:p>
          <a:p>
            <a:r>
              <a:rPr lang="cs-CZ" dirty="0" smtClean="0"/>
              <a:t>Cvičení jsou zaměřená na procvičování nových pojmů, funkci kláves a psaní znaků. Lze využít při opakování nebo zkoušení probraného učiva. Cvičení obsahuje řešení.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Informatika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Práce s klávesnicí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9058" y="3548063"/>
            <a:ext cx="4964905" cy="330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Klávesnice (</a:t>
            </a:r>
            <a:r>
              <a:rPr lang="cs-CZ" dirty="0" err="1" smtClean="0"/>
              <a:t>keyboard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85860"/>
            <a:ext cx="8229600" cy="3929090"/>
          </a:xfrm>
        </p:spPr>
        <p:txBody>
          <a:bodyPr>
            <a:normAutofit/>
          </a:bodyPr>
          <a:lstStyle/>
          <a:p>
            <a:r>
              <a:rPr lang="cs-CZ" dirty="0" smtClean="0"/>
              <a:t>vstupní zařízení, periferie, HW</a:t>
            </a:r>
          </a:p>
          <a:p>
            <a:r>
              <a:rPr lang="cs-CZ" dirty="0" smtClean="0"/>
              <a:t>zadávání textu, znaků, příkazů</a:t>
            </a:r>
            <a:r>
              <a:rPr lang="cs-CZ" dirty="0"/>
              <a:t> </a:t>
            </a:r>
            <a:r>
              <a:rPr lang="cs-CZ" dirty="0" smtClean="0"/>
              <a:t>a povelů</a:t>
            </a:r>
          </a:p>
          <a:p>
            <a:r>
              <a:rPr lang="cs-CZ" dirty="0" smtClean="0"/>
              <a:t>typy</a:t>
            </a:r>
          </a:p>
          <a:p>
            <a:pPr lvl="2">
              <a:buFont typeface="Wingdings" pitchFamily="2" charset="2"/>
              <a:buChar char="§"/>
            </a:pPr>
            <a:r>
              <a:rPr lang="cs-CZ" sz="3200" dirty="0" smtClean="0"/>
              <a:t> bezdrátová</a:t>
            </a:r>
          </a:p>
          <a:p>
            <a:pPr lvl="2">
              <a:buFont typeface="Wingdings" pitchFamily="2" charset="2"/>
              <a:buChar char="§"/>
            </a:pPr>
            <a:r>
              <a:rPr lang="cs-CZ" sz="3200" dirty="0" smtClean="0"/>
              <a:t>multimediální</a:t>
            </a:r>
          </a:p>
          <a:p>
            <a:pPr lvl="2">
              <a:buFont typeface="Wingdings" pitchFamily="2" charset="2"/>
              <a:buChar char="§"/>
            </a:pPr>
            <a:r>
              <a:rPr lang="cs-CZ" sz="3200" dirty="0" smtClean="0"/>
              <a:t>ergonomická,……</a:t>
            </a:r>
          </a:p>
          <a:p>
            <a:pPr lvl="3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28926" y="614364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Klávesnice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0" y="2285992"/>
            <a:ext cx="9144000" cy="31155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aoblený obdélník 4"/>
          <p:cNvSpPr/>
          <p:nvPr/>
        </p:nvSpPr>
        <p:spPr>
          <a:xfrm>
            <a:off x="214282" y="3071810"/>
            <a:ext cx="5786478" cy="2000264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1000100" y="2500306"/>
            <a:ext cx="5000660" cy="428628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7358082" y="3000372"/>
            <a:ext cx="1571636" cy="2143140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6072198" y="2428868"/>
            <a:ext cx="1214446" cy="2714644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1214414" y="5214950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8286776" y="5214950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3214678" y="2143116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3</a:t>
            </a:r>
          </a:p>
        </p:txBody>
      </p:sp>
      <p:sp>
        <p:nvSpPr>
          <p:cNvPr id="12" name="Elipsa 11"/>
          <p:cNvSpPr/>
          <p:nvPr/>
        </p:nvSpPr>
        <p:spPr>
          <a:xfrm>
            <a:off x="6500826" y="2071678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643042" y="5357826"/>
            <a:ext cx="2786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alfanumerická(znaková)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929454" y="5572140"/>
            <a:ext cx="2000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numerická(číselná)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571604" y="1785926"/>
            <a:ext cx="1643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funkční klávesy 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00628" y="1571612"/>
            <a:ext cx="3071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řídící klávesy a kurzorové šipky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57158" y="1000108"/>
            <a:ext cx="29289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 části: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0"/>
                            </p:stCondLst>
                            <p:childTnLst>
                              <p:par>
                                <p:cTn id="66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/>
      <p:bldP spid="17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Klávesnice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části : 1) alfanumerická(znaková)</a:t>
            </a:r>
          </a:p>
          <a:p>
            <a:pPr>
              <a:buNone/>
            </a:pPr>
            <a:r>
              <a:rPr lang="cs-CZ" dirty="0" smtClean="0"/>
              <a:t>               2) numerická(číselná)</a:t>
            </a:r>
          </a:p>
          <a:p>
            <a:pPr>
              <a:buNone/>
            </a:pPr>
            <a:r>
              <a:rPr lang="cs-CZ" dirty="0" smtClean="0"/>
              <a:t>               3) funkční klávesy </a:t>
            </a:r>
          </a:p>
          <a:p>
            <a:pPr>
              <a:buNone/>
            </a:pPr>
            <a:r>
              <a:rPr lang="cs-CZ" dirty="0" smtClean="0"/>
              <a:t>               4) řídící klávesy a kurzorové šipky</a:t>
            </a:r>
          </a:p>
          <a:p>
            <a:pPr>
              <a:buNone/>
            </a:pPr>
            <a:r>
              <a:rPr lang="cs-CZ" dirty="0" smtClean="0"/>
              <a:t>               5) multimediální klávesy           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Cv</a:t>
            </a:r>
            <a:r>
              <a:rPr lang="cs-CZ" dirty="0" smtClean="0"/>
              <a:t>. - klávesnice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85792"/>
          </a:xfrm>
        </p:spPr>
        <p:txBody>
          <a:bodyPr/>
          <a:lstStyle/>
          <a:p>
            <a:r>
              <a:rPr lang="cs-CZ" dirty="0" smtClean="0"/>
              <a:t>jaký význam, funkci mají klávesy: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2643182"/>
            <a:ext cx="8358186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Elipsa 5"/>
          <p:cNvSpPr/>
          <p:nvPr/>
        </p:nvSpPr>
        <p:spPr>
          <a:xfrm>
            <a:off x="285720" y="2428868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4857752" y="5572140"/>
            <a:ext cx="642942" cy="57150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10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5857884" y="5429264"/>
            <a:ext cx="642942" cy="57150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11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17" name="Přímá spojovací šipka 16"/>
          <p:cNvCxnSpPr>
            <a:stCxn id="44" idx="1"/>
          </p:cNvCxnSpPr>
          <p:nvPr/>
        </p:nvCxnSpPr>
        <p:spPr>
          <a:xfrm rot="16200000" flipV="1">
            <a:off x="6720375" y="5209722"/>
            <a:ext cx="440883" cy="451343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Elipsa 20"/>
          <p:cNvSpPr/>
          <p:nvPr/>
        </p:nvSpPr>
        <p:spPr>
          <a:xfrm>
            <a:off x="5214942" y="2000240"/>
            <a:ext cx="642942" cy="57150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12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22" name="Přímá spojovací šipka 21"/>
          <p:cNvCxnSpPr>
            <a:stCxn id="21" idx="4"/>
          </p:cNvCxnSpPr>
          <p:nvPr/>
        </p:nvCxnSpPr>
        <p:spPr>
          <a:xfrm rot="16200000" flipH="1">
            <a:off x="5339958" y="2768198"/>
            <a:ext cx="1000134" cy="607225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>
            <a:stCxn id="15" idx="0"/>
          </p:cNvCxnSpPr>
          <p:nvPr/>
        </p:nvCxnSpPr>
        <p:spPr>
          <a:xfrm rot="16200000" flipV="1">
            <a:off x="5018488" y="5411405"/>
            <a:ext cx="285752" cy="3571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Elipsa 29"/>
          <p:cNvSpPr/>
          <p:nvPr/>
        </p:nvSpPr>
        <p:spPr>
          <a:xfrm>
            <a:off x="6215074" y="1357298"/>
            <a:ext cx="642942" cy="57150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13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31" name="Přímá spojovací šipka 30"/>
          <p:cNvCxnSpPr/>
          <p:nvPr/>
        </p:nvCxnSpPr>
        <p:spPr>
          <a:xfrm rot="5400000">
            <a:off x="7197345" y="2875357"/>
            <a:ext cx="857258" cy="250033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Elipsa 33"/>
          <p:cNvSpPr/>
          <p:nvPr/>
        </p:nvSpPr>
        <p:spPr>
          <a:xfrm>
            <a:off x="7500958" y="2000240"/>
            <a:ext cx="642942" cy="57150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14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35" name="Přímá spojovací šipka 34"/>
          <p:cNvCxnSpPr/>
          <p:nvPr/>
        </p:nvCxnSpPr>
        <p:spPr>
          <a:xfrm rot="5400000">
            <a:off x="5911461" y="2232415"/>
            <a:ext cx="857258" cy="250033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Elipsa 35"/>
          <p:cNvSpPr/>
          <p:nvPr/>
        </p:nvSpPr>
        <p:spPr>
          <a:xfrm>
            <a:off x="5500694" y="4000504"/>
            <a:ext cx="642942" cy="57150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15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7" name="Elipsa 36"/>
          <p:cNvSpPr/>
          <p:nvPr/>
        </p:nvSpPr>
        <p:spPr>
          <a:xfrm>
            <a:off x="4071934" y="2000240"/>
            <a:ext cx="642942" cy="57150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16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38" name="Přímá spojovací šipka 37"/>
          <p:cNvCxnSpPr>
            <a:stCxn id="37" idx="5"/>
          </p:cNvCxnSpPr>
          <p:nvPr/>
        </p:nvCxnSpPr>
        <p:spPr>
          <a:xfrm rot="16200000" flipH="1">
            <a:off x="4465214" y="2643554"/>
            <a:ext cx="1012392" cy="70138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Elipsa 39"/>
          <p:cNvSpPr/>
          <p:nvPr/>
        </p:nvSpPr>
        <p:spPr>
          <a:xfrm>
            <a:off x="1214414" y="2000240"/>
            <a:ext cx="642942" cy="57150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17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41" name="Přímá spojovací šipka 40"/>
          <p:cNvCxnSpPr>
            <a:stCxn id="40" idx="4"/>
          </p:cNvCxnSpPr>
          <p:nvPr/>
        </p:nvCxnSpPr>
        <p:spPr>
          <a:xfrm rot="5400000">
            <a:off x="1339430" y="2732481"/>
            <a:ext cx="357193" cy="3571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Elipsa 42"/>
          <p:cNvSpPr/>
          <p:nvPr/>
        </p:nvSpPr>
        <p:spPr>
          <a:xfrm>
            <a:off x="8501058" y="5143512"/>
            <a:ext cx="642942" cy="57150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18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4" name="Elipsa 43"/>
          <p:cNvSpPr/>
          <p:nvPr/>
        </p:nvSpPr>
        <p:spPr>
          <a:xfrm>
            <a:off x="7072330" y="5572140"/>
            <a:ext cx="642942" cy="57150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19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47" name="Přímá spojovací šipka 46"/>
          <p:cNvCxnSpPr>
            <a:stCxn id="16" idx="0"/>
          </p:cNvCxnSpPr>
          <p:nvPr/>
        </p:nvCxnSpPr>
        <p:spPr>
          <a:xfrm rot="5400000" flipH="1" flipV="1">
            <a:off x="5589993" y="4732744"/>
            <a:ext cx="1285883" cy="10715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Elipsa 50"/>
          <p:cNvSpPr/>
          <p:nvPr/>
        </p:nvSpPr>
        <p:spPr>
          <a:xfrm>
            <a:off x="8001024" y="5643578"/>
            <a:ext cx="642942" cy="57150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20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52" name="Přímá spojovací šipka 51"/>
          <p:cNvCxnSpPr/>
          <p:nvPr/>
        </p:nvCxnSpPr>
        <p:spPr>
          <a:xfrm rot="16200000" flipV="1">
            <a:off x="6541775" y="4173869"/>
            <a:ext cx="1655330" cy="145147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Elipsa 53"/>
          <p:cNvSpPr/>
          <p:nvPr/>
        </p:nvSpPr>
        <p:spPr>
          <a:xfrm>
            <a:off x="3857620" y="5572140"/>
            <a:ext cx="642942" cy="57150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5" name="Elipsa 54"/>
          <p:cNvSpPr/>
          <p:nvPr/>
        </p:nvSpPr>
        <p:spPr>
          <a:xfrm>
            <a:off x="2714612" y="5572140"/>
            <a:ext cx="642942" cy="57150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6" name="Elipsa 55"/>
          <p:cNvSpPr/>
          <p:nvPr/>
        </p:nvSpPr>
        <p:spPr>
          <a:xfrm>
            <a:off x="1857356" y="6072206"/>
            <a:ext cx="642942" cy="57150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7" name="Elipsa 56"/>
          <p:cNvSpPr/>
          <p:nvPr/>
        </p:nvSpPr>
        <p:spPr>
          <a:xfrm>
            <a:off x="1071538" y="5715016"/>
            <a:ext cx="642942" cy="57150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8" name="Elipsa 57"/>
          <p:cNvSpPr/>
          <p:nvPr/>
        </p:nvSpPr>
        <p:spPr>
          <a:xfrm>
            <a:off x="214282" y="6000768"/>
            <a:ext cx="642942" cy="57150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9" name="Elipsa 58"/>
          <p:cNvSpPr/>
          <p:nvPr/>
        </p:nvSpPr>
        <p:spPr>
          <a:xfrm>
            <a:off x="0" y="5000636"/>
            <a:ext cx="642942" cy="57150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0" name="Elipsa 59"/>
          <p:cNvSpPr/>
          <p:nvPr/>
        </p:nvSpPr>
        <p:spPr>
          <a:xfrm>
            <a:off x="0" y="4143380"/>
            <a:ext cx="642942" cy="57150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1" name="Elipsa 60"/>
          <p:cNvSpPr/>
          <p:nvPr/>
        </p:nvSpPr>
        <p:spPr>
          <a:xfrm>
            <a:off x="0" y="3071810"/>
            <a:ext cx="642942" cy="57150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2" name="Elipsa 61"/>
          <p:cNvSpPr/>
          <p:nvPr/>
        </p:nvSpPr>
        <p:spPr>
          <a:xfrm>
            <a:off x="0" y="2214554"/>
            <a:ext cx="642942" cy="57150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63" name="Přímá spojovací šipka 62"/>
          <p:cNvCxnSpPr>
            <a:stCxn id="54" idx="0"/>
          </p:cNvCxnSpPr>
          <p:nvPr/>
        </p:nvCxnSpPr>
        <p:spPr>
          <a:xfrm rot="5400000" flipH="1" flipV="1">
            <a:off x="4018355" y="5375686"/>
            <a:ext cx="357190" cy="35719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šipka 64"/>
          <p:cNvCxnSpPr/>
          <p:nvPr/>
        </p:nvCxnSpPr>
        <p:spPr>
          <a:xfrm rot="5400000" flipH="1" flipV="1">
            <a:off x="2839629" y="5375685"/>
            <a:ext cx="357190" cy="35719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ovací šipka 65"/>
          <p:cNvCxnSpPr/>
          <p:nvPr/>
        </p:nvCxnSpPr>
        <p:spPr>
          <a:xfrm rot="16200000" flipV="1">
            <a:off x="1535886" y="5536422"/>
            <a:ext cx="857256" cy="21431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šipka 67"/>
          <p:cNvCxnSpPr>
            <a:stCxn id="57" idx="0"/>
          </p:cNvCxnSpPr>
          <p:nvPr/>
        </p:nvCxnSpPr>
        <p:spPr>
          <a:xfrm rot="16200000" flipV="1">
            <a:off x="1125117" y="5447123"/>
            <a:ext cx="500066" cy="35719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ovací šipka 74"/>
          <p:cNvCxnSpPr>
            <a:stCxn id="58" idx="0"/>
          </p:cNvCxnSpPr>
          <p:nvPr/>
        </p:nvCxnSpPr>
        <p:spPr>
          <a:xfrm rot="5400000" flipH="1" flipV="1">
            <a:off x="339299" y="5411404"/>
            <a:ext cx="785818" cy="39291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ovací šipka 76"/>
          <p:cNvCxnSpPr>
            <a:stCxn id="59" idx="7"/>
          </p:cNvCxnSpPr>
          <p:nvPr/>
        </p:nvCxnSpPr>
        <p:spPr>
          <a:xfrm rot="5400000" flipH="1" flipV="1">
            <a:off x="554001" y="4781107"/>
            <a:ext cx="298009" cy="308441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ovací šipka 79"/>
          <p:cNvCxnSpPr/>
          <p:nvPr/>
        </p:nvCxnSpPr>
        <p:spPr>
          <a:xfrm flipV="1">
            <a:off x="642910" y="4357694"/>
            <a:ext cx="285752" cy="8369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ovací šipka 81"/>
          <p:cNvCxnSpPr>
            <a:stCxn id="61" idx="5"/>
          </p:cNvCxnSpPr>
          <p:nvPr/>
        </p:nvCxnSpPr>
        <p:spPr>
          <a:xfrm rot="16200000" flipH="1">
            <a:off x="589719" y="3518684"/>
            <a:ext cx="369447" cy="451315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ovací šipka 87"/>
          <p:cNvCxnSpPr>
            <a:stCxn id="62" idx="5"/>
          </p:cNvCxnSpPr>
          <p:nvPr/>
        </p:nvCxnSpPr>
        <p:spPr>
          <a:xfrm rot="16200000" flipH="1">
            <a:off x="630653" y="2620495"/>
            <a:ext cx="95952" cy="25968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ovací šipka 89"/>
          <p:cNvCxnSpPr>
            <a:stCxn id="43" idx="0"/>
          </p:cNvCxnSpPr>
          <p:nvPr/>
        </p:nvCxnSpPr>
        <p:spPr>
          <a:xfrm rot="16200000" flipV="1">
            <a:off x="8590373" y="4911355"/>
            <a:ext cx="357190" cy="107123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6357950" y="628652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Cv</a:t>
            </a:r>
            <a:r>
              <a:rPr lang="cs-CZ" dirty="0" smtClean="0"/>
              <a:t>. – klávesnice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600200"/>
            <a:ext cx="8858312" cy="5257800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………………………………………………..část používáme pro psaní znaků.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Klávesou…………………………………………. aktivuji číselnou klávesnici. 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400" dirty="0" smtClean="0"/>
              <a:t>Klávesy F1 až F12 se nazývají………………………………........................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400" dirty="0" smtClean="0"/>
              <a:t>Pro psaní čísel používám…………………………………………..klávesnice.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400" dirty="0" smtClean="0"/>
              <a:t>Klávesa pro „únik“ je označena na klávesnici jako…………………....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400" dirty="0" smtClean="0"/>
              <a:t>pro mazání textu můžu použít klávesu……………………...................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400" dirty="0" smtClean="0"/>
              <a:t>Klávesa pro potvrzení příkazu, výběru……………………………………….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400" dirty="0" smtClean="0"/>
              <a:t>Klávesou </a:t>
            </a:r>
            <a:r>
              <a:rPr lang="cs-CZ" sz="2400" dirty="0" err="1" smtClean="0"/>
              <a:t>Win</a:t>
            </a:r>
            <a:r>
              <a:rPr lang="cs-CZ" sz="2400" dirty="0" smtClean="0"/>
              <a:t> se otevře nabídka………………………………………………..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400" dirty="0" smtClean="0"/>
              <a:t>Pro psaní velkých písmen můžu použít klávesu…………………………..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400" dirty="0" smtClean="0"/>
              <a:t>Po zmáčknutí klávesy………………….skočí kurzor na začátek řádku.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Cv</a:t>
            </a:r>
            <a:r>
              <a:rPr lang="cs-CZ" dirty="0" smtClean="0"/>
              <a:t>. – klávesnice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600200"/>
            <a:ext cx="8858312" cy="5257800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………………………………………………..část používáme pro psaní znaků.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Klávesou…………………………………………. aktivuji číselnou klávesnici.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400" dirty="0" smtClean="0"/>
              <a:t>Klávesy F1 až F12 se nazývají………………………………........................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400" dirty="0" smtClean="0"/>
              <a:t>Pro psaní čísel používám…………………………………………</a:t>
            </a:r>
            <a:r>
              <a:rPr lang="cs-CZ" sz="2400" dirty="0" err="1" smtClean="0"/>
              <a:t>klávesnicnici</a:t>
            </a:r>
            <a:r>
              <a:rPr lang="cs-CZ" sz="2400" dirty="0" smtClean="0"/>
              <a:t>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400" dirty="0" smtClean="0"/>
              <a:t>Klávesa pro „únik“ je označena na klávesnici jako…………………....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400" dirty="0" smtClean="0"/>
              <a:t>pro mazání textu můžu použít klávesu……………………...................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400" dirty="0" smtClean="0"/>
              <a:t>Klávesa pro potvrzení příkazu, výběru……………………………………….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400" dirty="0" smtClean="0"/>
              <a:t>Klávesou </a:t>
            </a:r>
            <a:r>
              <a:rPr lang="cs-CZ" sz="2400" dirty="0" err="1" smtClean="0"/>
              <a:t>Win</a:t>
            </a:r>
            <a:r>
              <a:rPr lang="cs-CZ" sz="2400" dirty="0" smtClean="0"/>
              <a:t> se otevře nabídka………………………………………………..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400" dirty="0" smtClean="0"/>
              <a:t>Pro psaní velkých písmen můžu použít klávesu…………………………..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400" dirty="0" smtClean="0"/>
              <a:t>Po zmáčknutí klávesy………………….skočí kurzor na začátek řádku.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9124" y="2357430"/>
            <a:ext cx="40719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   funkční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86182" y="2786058"/>
            <a:ext cx="36433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numerickou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4348" y="1428736"/>
            <a:ext cx="40719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Alfanumerickou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57356" y="1928802"/>
            <a:ext cx="40719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   </a:t>
            </a:r>
            <a:r>
              <a:rPr lang="cs-CZ" sz="2800" dirty="0" err="1" smtClean="0">
                <a:solidFill>
                  <a:srgbClr val="FF0000"/>
                </a:solidFill>
              </a:rPr>
              <a:t>NumLock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15140" y="3214686"/>
            <a:ext cx="40719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   </a:t>
            </a:r>
            <a:r>
              <a:rPr lang="cs-CZ" sz="2800" dirty="0" err="1" smtClean="0">
                <a:solidFill>
                  <a:srgbClr val="FF0000"/>
                </a:solidFill>
              </a:rPr>
              <a:t>Esc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00694" y="3714752"/>
            <a:ext cx="40719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   </a:t>
            </a:r>
            <a:r>
              <a:rPr lang="cs-CZ" sz="2800" dirty="0" err="1" smtClean="0">
                <a:solidFill>
                  <a:srgbClr val="FF0000"/>
                </a:solidFill>
              </a:rPr>
              <a:t>Delete</a:t>
            </a:r>
            <a:r>
              <a:rPr lang="cs-CZ" sz="2800" dirty="0" smtClean="0">
                <a:solidFill>
                  <a:srgbClr val="FF0000"/>
                </a:solidFill>
              </a:rPr>
              <a:t>, </a:t>
            </a:r>
            <a:r>
              <a:rPr lang="cs-CZ" sz="2800" dirty="0" err="1" smtClean="0">
                <a:solidFill>
                  <a:srgbClr val="FF0000"/>
                </a:solidFill>
              </a:rPr>
              <a:t>Backspace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57818" y="4143380"/>
            <a:ext cx="40719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   Enter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57752" y="4572008"/>
            <a:ext cx="40719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   Start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286512" y="5000636"/>
            <a:ext cx="40719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   Shift, </a:t>
            </a:r>
            <a:r>
              <a:rPr lang="cs-CZ" sz="2800" dirty="0" err="1" smtClean="0">
                <a:solidFill>
                  <a:srgbClr val="FF0000"/>
                </a:solidFill>
              </a:rPr>
              <a:t>CapsLock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86116" y="5429264"/>
            <a:ext cx="40719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   </a:t>
            </a:r>
            <a:r>
              <a:rPr lang="cs-CZ" sz="2800" dirty="0" err="1" smtClean="0">
                <a:solidFill>
                  <a:srgbClr val="FF0000"/>
                </a:solidFill>
              </a:rPr>
              <a:t>Home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CV. - klávesnice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jaký význam, funkci mají klávesy: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1428728" y="2143116"/>
            <a:ext cx="642942" cy="57150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1428728" y="2786058"/>
            <a:ext cx="642942" cy="57150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1428728" y="3429000"/>
            <a:ext cx="642942" cy="57150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1428728" y="4071942"/>
            <a:ext cx="642942" cy="57150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1428728" y="4714884"/>
            <a:ext cx="642942" cy="57150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11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1428728" y="5357826"/>
            <a:ext cx="642942" cy="57150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14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1428728" y="6000768"/>
            <a:ext cx="642942" cy="57150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16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214546" y="2357430"/>
            <a:ext cx="55007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……………………………………………………………………………………..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43108" y="3000372"/>
            <a:ext cx="55007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……………………………………………………………………………………..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14546" y="3643314"/>
            <a:ext cx="55007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……………………………………………………………………………………..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14546" y="4286256"/>
            <a:ext cx="55007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……………………………………………………………………………………..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214546" y="4929198"/>
            <a:ext cx="55007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……………………………………………………………………………………..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14546" y="5572140"/>
            <a:ext cx="55007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……………………………………………………………………………………..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14546" y="6286520"/>
            <a:ext cx="55007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……………………………………………………………………………………..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CV. - klávesnice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txBody>
          <a:bodyPr/>
          <a:lstStyle/>
          <a:p>
            <a:r>
              <a:rPr lang="cs-CZ" dirty="0" smtClean="0"/>
              <a:t>jaký význam, funkci mají klávesy: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1428728" y="2143116"/>
            <a:ext cx="642942" cy="57150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1428728" y="2786058"/>
            <a:ext cx="642942" cy="57150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1428728" y="3429000"/>
            <a:ext cx="642942" cy="57150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1428728" y="4071942"/>
            <a:ext cx="642942" cy="57150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1428728" y="4714884"/>
            <a:ext cx="642942" cy="57150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11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1428728" y="5357826"/>
            <a:ext cx="642942" cy="57150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14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1428728" y="6000768"/>
            <a:ext cx="642942" cy="57150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16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214546" y="2357430"/>
            <a:ext cx="55007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……………………………………………………………………………………..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43108" y="3000372"/>
            <a:ext cx="55007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……………………………………………………………………………………..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14546" y="3643314"/>
            <a:ext cx="55007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……………………………………………………………………………………..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14546" y="4286256"/>
            <a:ext cx="55007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……………………………………………………………………………………..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214546" y="4929198"/>
            <a:ext cx="55007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……………………………………………………………………………………..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14546" y="5572140"/>
            <a:ext cx="55007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……………………………………………………………………………………..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14546" y="6286520"/>
            <a:ext cx="55007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……………………………………………………………………………………..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285984" y="2143116"/>
            <a:ext cx="50720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Úniková klávesa, krok zpět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285984" y="2786058"/>
            <a:ext cx="50720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Zámek velká písmena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285984" y="3429000"/>
            <a:ext cx="5357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Velká písmena, horní znaky na klávesách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285984" y="4071942"/>
            <a:ext cx="5357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Otevře nabídku Start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285984" y="4714884"/>
            <a:ext cx="5357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Mazání zepředu, znak vpravo od kurzoru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285984" y="5357826"/>
            <a:ext cx="5357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Zámek číselné klávesnice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285984" y="6072206"/>
            <a:ext cx="5357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Mazání zezadu, znak vlevo od kurzoru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Klávesnice – rozložení znaků</a:t>
            </a:r>
            <a:endParaRPr lang="cs-CZ" dirty="0"/>
          </a:p>
        </p:txBody>
      </p:sp>
      <p:pic>
        <p:nvPicPr>
          <p:cNvPr id="1028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71472" y="1714488"/>
            <a:ext cx="7286676" cy="24530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4391301"/>
            <a:ext cx="7186633" cy="24666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8072462" y="1714488"/>
            <a:ext cx="642942" cy="523220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CS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072462" y="4429132"/>
            <a:ext cx="642942" cy="523220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EN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001024" y="378619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001024" y="628652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Která klávesnice je CS?</a:t>
            </a:r>
            <a:endParaRPr lang="cs-CZ" dirty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000100" y="1500174"/>
            <a:ext cx="6858048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1538" y="4071942"/>
            <a:ext cx="6858048" cy="2419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Elipsa 10"/>
          <p:cNvSpPr/>
          <p:nvPr/>
        </p:nvSpPr>
        <p:spPr>
          <a:xfrm>
            <a:off x="428596" y="1571612"/>
            <a:ext cx="500066" cy="500066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500034" y="4143380"/>
            <a:ext cx="500066" cy="500066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2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929586" y="3500438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858148" y="614364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Klávesnice – psaní znaků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14354"/>
          </a:xfrm>
        </p:spPr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šechny znaky na klávesnici můžu napsat!!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86182" y="2500306"/>
            <a:ext cx="1428760" cy="164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8" name="Přímá spojovací čára 7"/>
          <p:cNvCxnSpPr/>
          <p:nvPr/>
        </p:nvCxnSpPr>
        <p:spPr>
          <a:xfrm rot="5400000">
            <a:off x="3286910" y="3571082"/>
            <a:ext cx="2428892" cy="1588"/>
          </a:xfrm>
          <a:prstGeom prst="line">
            <a:avLst/>
          </a:prstGeom>
          <a:ln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3357554" y="3357562"/>
            <a:ext cx="2357454" cy="1588"/>
          </a:xfrm>
          <a:prstGeom prst="line">
            <a:avLst/>
          </a:prstGeom>
          <a:ln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643174" y="3214686"/>
            <a:ext cx="642942" cy="523220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EN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28860" y="2786058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+ &lt;Shift&gt;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14942" y="2786058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+ &lt;Shift&gt;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1472" y="4714884"/>
            <a:ext cx="7786742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 Přepínání mezi klávesnicemi: </a:t>
            </a:r>
          </a:p>
          <a:p>
            <a:r>
              <a:rPr lang="cs-CZ" sz="3200" dirty="0" smtClean="0"/>
              <a:t>                                    1) Hlavní panel</a:t>
            </a:r>
          </a:p>
          <a:p>
            <a:r>
              <a:rPr lang="cs-CZ" sz="3200" dirty="0" smtClean="0"/>
              <a:t>                                    2) </a:t>
            </a:r>
            <a:r>
              <a:rPr lang="en-US" sz="3200" dirty="0" smtClean="0"/>
              <a:t>&lt;</a:t>
            </a:r>
            <a:r>
              <a:rPr lang="cs-CZ" sz="3200" dirty="0" smtClean="0"/>
              <a:t>Alt</a:t>
            </a:r>
            <a:r>
              <a:rPr lang="en-US" sz="3200" dirty="0" smtClean="0"/>
              <a:t> + Shift&gt;</a:t>
            </a:r>
            <a:endParaRPr lang="cs-CZ" sz="2400" dirty="0" smtClean="0"/>
          </a:p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4857760"/>
            <a:ext cx="185737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8" name="TextovéPole 17"/>
          <p:cNvSpPr txBox="1"/>
          <p:nvPr/>
        </p:nvSpPr>
        <p:spPr>
          <a:xfrm>
            <a:off x="5857884" y="3214686"/>
            <a:ext cx="642942" cy="523220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CS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Klávesnice – psaní znaků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české klávesnici lze najít spousty zkratek, jak rychle napsat speciální znak a vyhnout se tak přepínání na klávesnici anglickou. </a:t>
            </a:r>
          </a:p>
          <a:p>
            <a:r>
              <a:rPr lang="cs-CZ" dirty="0" smtClean="0"/>
              <a:t>Zkratky fungují pouze s pravým </a:t>
            </a:r>
            <a:r>
              <a:rPr lang="cs-CZ" dirty="0" smtClean="0"/>
              <a:t>Alt (</a:t>
            </a:r>
            <a:r>
              <a:rPr lang="cs-CZ" dirty="0" err="1" smtClean="0"/>
              <a:t>AltGr</a:t>
            </a:r>
            <a:r>
              <a:rPr lang="cs-CZ" dirty="0" smtClean="0"/>
              <a:t>), znaky a symboly s levým.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</a:t>
            </a:r>
            <a:r>
              <a:rPr lang="cs-CZ" dirty="0" smtClean="0">
                <a:hlinkClick r:id="rId2" action="ppaction://hlinkfile"/>
              </a:rPr>
              <a:t>Psaní znaků_klávesové zkratky.</a:t>
            </a:r>
            <a:r>
              <a:rPr lang="cs-CZ" dirty="0" err="1" smtClean="0">
                <a:hlinkClick r:id="rId2" action="ppaction://hlinkfile"/>
              </a:rPr>
              <a:t>docx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Cvičný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34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Kniha @ ben.cz</a:t>
            </a:r>
          </a:p>
          <a:p>
            <a:pPr>
              <a:buNone/>
            </a:pPr>
            <a:r>
              <a:rPr lang="cs-CZ" dirty="0" smtClean="0"/>
              <a:t>-30 °C</a:t>
            </a:r>
          </a:p>
          <a:p>
            <a:pPr>
              <a:buNone/>
            </a:pPr>
            <a:r>
              <a:rPr lang="cs-CZ" dirty="0" smtClean="0"/>
              <a:t>§ 153 </a:t>
            </a:r>
          </a:p>
          <a:p>
            <a:pPr>
              <a:buNone/>
            </a:pPr>
            <a:r>
              <a:rPr lang="cs-CZ" dirty="0" smtClean="0"/>
              <a:t>15000 $</a:t>
            </a:r>
          </a:p>
          <a:p>
            <a:pPr>
              <a:buNone/>
            </a:pPr>
            <a:r>
              <a:rPr lang="en-US" dirty="0" smtClean="0"/>
              <a:t>&lt;</a:t>
            </a:r>
            <a:r>
              <a:rPr lang="cs-CZ" dirty="0" smtClean="0"/>
              <a:t> str. 28</a:t>
            </a:r>
            <a:r>
              <a:rPr lang="en-US" dirty="0" smtClean="0"/>
              <a:t>&gt;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♥ 585 875 621</a:t>
            </a:r>
          </a:p>
          <a:p>
            <a:pPr>
              <a:buNone/>
            </a:pPr>
            <a:r>
              <a:rPr lang="cs-CZ" dirty="0" smtClean="0"/>
              <a:t>♀ Horní 150, Slavkov</a:t>
            </a:r>
          </a:p>
          <a:p>
            <a:pPr>
              <a:buNone/>
            </a:pPr>
            <a:r>
              <a:rPr lang="cs-CZ" dirty="0" smtClean="0"/>
              <a:t>☺ 485 569 789</a:t>
            </a:r>
          </a:p>
          <a:p>
            <a:pPr>
              <a:buNone/>
            </a:pPr>
            <a:r>
              <a:rPr lang="cs-CZ" dirty="0" smtClean="0"/>
              <a:t>&amp; ampersand </a:t>
            </a:r>
          </a:p>
          <a:p>
            <a:pPr>
              <a:buNone/>
            </a:pPr>
            <a:r>
              <a:rPr lang="cs-CZ" dirty="0" smtClean="0"/>
              <a:t>€ euro</a:t>
            </a:r>
          </a:p>
          <a:p>
            <a:pPr>
              <a:buNone/>
            </a:pPr>
            <a:r>
              <a:rPr lang="cs-CZ" dirty="0" smtClean="0"/>
              <a:t>♪ nota</a:t>
            </a:r>
            <a:endParaRPr lang="en-US" dirty="0" smtClean="0"/>
          </a:p>
          <a:p>
            <a:pPr>
              <a:buNone/>
            </a:pPr>
            <a:r>
              <a:rPr lang="cs-CZ" dirty="0" smtClean="0"/>
              <a:t>100 </a:t>
            </a:r>
            <a:r>
              <a:rPr lang="en-US" dirty="0" smtClean="0"/>
              <a:t>%</a:t>
            </a:r>
            <a:endParaRPr lang="cs-CZ" dirty="0" smtClean="0"/>
          </a:p>
          <a:p>
            <a:pPr>
              <a:buNone/>
            </a:pPr>
            <a:r>
              <a:rPr lang="cs-CZ" sz="1800" baseline="30000" dirty="0" smtClean="0"/>
              <a:t> 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Zdroje,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[</a:t>
            </a:r>
            <a:r>
              <a:rPr lang="cs-CZ" sz="2000" dirty="0" smtClean="0"/>
              <a:t>obr.</a:t>
            </a:r>
            <a:r>
              <a:rPr lang="en-US" sz="1600" dirty="0" smtClean="0"/>
              <a:t>1] </a:t>
            </a:r>
            <a:r>
              <a:rPr lang="cs-CZ" sz="1600" dirty="0" smtClean="0"/>
              <a:t>[cit. 201</a:t>
            </a:r>
            <a:r>
              <a:rPr lang="en-US" sz="1600" dirty="0" smtClean="0"/>
              <a:t>1</a:t>
            </a:r>
            <a:r>
              <a:rPr lang="cs-CZ" sz="1600" dirty="0" smtClean="0"/>
              <a:t>-11-05]. Dostupný  na WWW: </a:t>
            </a:r>
            <a:r>
              <a:rPr lang="en-US" sz="1600" dirty="0" smtClean="0"/>
              <a:t/>
            </a:r>
            <a:br>
              <a:rPr lang="en-US" sz="1600" dirty="0" smtClean="0"/>
            </a:br>
            <a:r>
              <a:rPr lang="en-US" sz="1600" dirty="0" smtClean="0"/>
              <a:t>&lt;</a:t>
            </a:r>
            <a:r>
              <a:rPr lang="cs-CZ" sz="1600" u="sng" dirty="0" smtClean="0">
                <a:hlinkClick r:id="rId2"/>
              </a:rPr>
              <a:t>http://www.</a:t>
            </a:r>
            <a:r>
              <a:rPr lang="cs-CZ" sz="1600" u="sng" dirty="0" err="1" smtClean="0">
                <a:hlinkClick r:id="rId2"/>
              </a:rPr>
              <a:t>buycoms.com</a:t>
            </a:r>
            <a:r>
              <a:rPr lang="cs-CZ" sz="1600" u="sng" dirty="0" smtClean="0">
                <a:hlinkClick r:id="rId2"/>
              </a:rPr>
              <a:t>/pic/</a:t>
            </a:r>
            <a:r>
              <a:rPr lang="cs-CZ" sz="1600" u="sng" dirty="0" err="1" smtClean="0">
                <a:hlinkClick r:id="rId2"/>
              </a:rPr>
              <a:t>product</a:t>
            </a:r>
            <a:r>
              <a:rPr lang="cs-CZ" sz="1600" u="sng" dirty="0" smtClean="0">
                <a:hlinkClick r:id="rId2"/>
              </a:rPr>
              <a:t>/39/25725/Pro%20Keyboard.jpg</a:t>
            </a:r>
            <a:r>
              <a:rPr lang="cs-CZ" sz="1600" dirty="0" smtClean="0"/>
              <a:t>  </a:t>
            </a:r>
            <a:r>
              <a:rPr lang="en-US" sz="1600" dirty="0" smtClean="0"/>
              <a:t>&gt;.</a:t>
            </a:r>
            <a:endParaRPr lang="cs-CZ" sz="1600" dirty="0" smtClean="0"/>
          </a:p>
          <a:p>
            <a:r>
              <a:rPr lang="en-US" sz="1600" dirty="0" smtClean="0"/>
              <a:t>[</a:t>
            </a:r>
            <a:r>
              <a:rPr lang="cs-CZ" sz="1600" dirty="0" smtClean="0"/>
              <a:t>obr.</a:t>
            </a:r>
            <a:r>
              <a:rPr lang="en-US" sz="1600" dirty="0" smtClean="0"/>
              <a:t>2] </a:t>
            </a:r>
            <a:r>
              <a:rPr lang="cs-CZ" sz="1600" dirty="0" smtClean="0"/>
              <a:t>[cit. 201</a:t>
            </a:r>
            <a:r>
              <a:rPr lang="en-US" sz="1600" dirty="0" smtClean="0"/>
              <a:t>1</a:t>
            </a:r>
            <a:r>
              <a:rPr lang="cs-CZ" sz="1600" dirty="0" smtClean="0"/>
              <a:t>-11-05]. Dostupný na WWW: </a:t>
            </a:r>
            <a:r>
              <a:rPr lang="en-US" sz="1600" dirty="0" smtClean="0"/>
              <a:t/>
            </a:r>
            <a:br>
              <a:rPr lang="en-US" sz="1600" dirty="0" smtClean="0"/>
            </a:br>
            <a:r>
              <a:rPr lang="en-US" sz="1600" dirty="0" smtClean="0"/>
              <a:t>&lt; </a:t>
            </a:r>
            <a:r>
              <a:rPr lang="cs-CZ" sz="1600" u="sng" dirty="0" smtClean="0">
                <a:hlinkClick r:id="rId3"/>
              </a:rPr>
              <a:t>http://www.</a:t>
            </a:r>
            <a:r>
              <a:rPr lang="cs-CZ" sz="1600" u="sng" dirty="0" err="1" smtClean="0">
                <a:hlinkClick r:id="rId3"/>
              </a:rPr>
              <a:t>seoconsultants.com</a:t>
            </a:r>
            <a:r>
              <a:rPr lang="cs-CZ" sz="1600" u="sng" dirty="0" smtClean="0">
                <a:hlinkClick r:id="rId3"/>
              </a:rPr>
              <a:t>/</a:t>
            </a:r>
            <a:r>
              <a:rPr lang="cs-CZ" sz="1600" u="sng" dirty="0" err="1" smtClean="0">
                <a:hlinkClick r:id="rId3"/>
              </a:rPr>
              <a:t>windows</a:t>
            </a:r>
            <a:r>
              <a:rPr lang="cs-CZ" sz="1600" u="sng" dirty="0" smtClean="0">
                <a:hlinkClick r:id="rId3"/>
              </a:rPr>
              <a:t>/</a:t>
            </a:r>
            <a:r>
              <a:rPr lang="cs-CZ" sz="1600" u="sng" dirty="0" err="1" smtClean="0">
                <a:hlinkClick r:id="rId3"/>
              </a:rPr>
              <a:t>keyboard</a:t>
            </a:r>
            <a:r>
              <a:rPr lang="cs-CZ" sz="1600" u="sng" dirty="0" smtClean="0">
                <a:hlinkClick r:id="rId3"/>
              </a:rPr>
              <a:t>/#</a:t>
            </a:r>
            <a:r>
              <a:rPr lang="cs-CZ" sz="1600" u="sng" dirty="0" err="1" smtClean="0">
                <a:hlinkClick r:id="rId3"/>
              </a:rPr>
              <a:t>CtrlH</a:t>
            </a:r>
            <a:r>
              <a:rPr lang="en-US" sz="1600" dirty="0" smtClean="0"/>
              <a:t>&gt;.</a:t>
            </a:r>
            <a:endParaRPr lang="cs-CZ" sz="1600" dirty="0" smtClean="0"/>
          </a:p>
          <a:p>
            <a:r>
              <a:rPr lang="en-US" sz="1600" dirty="0" smtClean="0"/>
              <a:t>[</a:t>
            </a:r>
            <a:r>
              <a:rPr lang="cs-CZ" sz="1600" dirty="0" smtClean="0"/>
              <a:t>obr.3</a:t>
            </a:r>
            <a:r>
              <a:rPr lang="en-US" sz="1600" dirty="0" smtClean="0"/>
              <a:t>] </a:t>
            </a:r>
            <a:r>
              <a:rPr lang="cs-CZ" sz="1600" dirty="0" smtClean="0"/>
              <a:t>[cit. 201</a:t>
            </a:r>
            <a:r>
              <a:rPr lang="en-US" sz="1600" dirty="0" smtClean="0"/>
              <a:t>1</a:t>
            </a:r>
            <a:r>
              <a:rPr lang="cs-CZ" sz="1600" dirty="0" smtClean="0"/>
              <a:t>-11-05].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</a:t>
            </a:r>
          </a:p>
          <a:p>
            <a:pPr>
              <a:buNone/>
            </a:pPr>
            <a:r>
              <a:rPr lang="cs-CZ" sz="1600" dirty="0" smtClean="0"/>
              <a:t>          </a:t>
            </a:r>
            <a:r>
              <a:rPr lang="cs-CZ" sz="1600" dirty="0" smtClean="0">
                <a:hlinkClick r:id="rId4"/>
              </a:rPr>
              <a:t>http://en.wikipedia.org/wiki/File:Keyboard_layout_Czech.svg</a:t>
            </a:r>
            <a:endParaRPr lang="cs-CZ" sz="1600" dirty="0" smtClean="0"/>
          </a:p>
          <a:p>
            <a:r>
              <a:rPr lang="en-US" sz="1600" dirty="0" smtClean="0"/>
              <a:t>[</a:t>
            </a:r>
            <a:r>
              <a:rPr lang="cs-CZ" sz="1600" dirty="0" smtClean="0"/>
              <a:t>obr.4</a:t>
            </a:r>
            <a:r>
              <a:rPr lang="en-US" sz="1600" dirty="0" smtClean="0"/>
              <a:t>] </a:t>
            </a:r>
            <a:r>
              <a:rPr lang="cs-CZ" sz="1600" dirty="0" smtClean="0"/>
              <a:t>[cit. 201</a:t>
            </a:r>
            <a:r>
              <a:rPr lang="en-US" sz="1600" dirty="0" smtClean="0"/>
              <a:t>1</a:t>
            </a:r>
            <a:r>
              <a:rPr lang="cs-CZ" sz="1600" dirty="0" smtClean="0"/>
              <a:t>-11-05].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</a:t>
            </a:r>
          </a:p>
          <a:p>
            <a:pPr>
              <a:buNone/>
            </a:pPr>
            <a:r>
              <a:rPr lang="cs-CZ" sz="1600" dirty="0" smtClean="0"/>
              <a:t>        </a:t>
            </a:r>
            <a:r>
              <a:rPr lang="cs-CZ" sz="1600" dirty="0" smtClean="0">
                <a:hlinkClick r:id="rId5"/>
              </a:rPr>
              <a:t>http://upload.wikimedia.org/wikipedia/en/thumb/5/51/KB_United_States-NoAltGr.svg/800px-KB_United_States-NoAltGr.svg.png</a:t>
            </a:r>
            <a:endParaRPr lang="cs-CZ" sz="1600" dirty="0" smtClean="0"/>
          </a:p>
          <a:p>
            <a:r>
              <a:rPr lang="en-US" sz="1600" dirty="0" smtClean="0"/>
              <a:t>[</a:t>
            </a:r>
            <a:r>
              <a:rPr lang="cs-CZ" sz="1600" dirty="0" smtClean="0"/>
              <a:t>obr.5</a:t>
            </a:r>
            <a:r>
              <a:rPr lang="en-US" sz="1600" dirty="0" smtClean="0"/>
              <a:t>] </a:t>
            </a:r>
            <a:r>
              <a:rPr lang="cs-CZ" sz="1600" dirty="0" smtClean="0"/>
              <a:t>[cit. 201</a:t>
            </a:r>
            <a:r>
              <a:rPr lang="en-US" sz="1600" dirty="0" smtClean="0"/>
              <a:t>1</a:t>
            </a:r>
            <a:r>
              <a:rPr lang="cs-CZ" sz="1600" dirty="0" smtClean="0"/>
              <a:t>-11-05].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en-US" sz="1600" dirty="0" smtClean="0"/>
              <a:t/>
            </a:r>
            <a:br>
              <a:rPr lang="en-US" sz="1600" dirty="0" smtClean="0"/>
            </a:br>
            <a:r>
              <a:rPr lang="en-US" sz="1600" dirty="0" smtClean="0"/>
              <a:t>&lt;</a:t>
            </a:r>
            <a:r>
              <a:rPr lang="cs-CZ" sz="1600" u="sng" dirty="0" smtClean="0">
                <a:hlinkClick r:id="rId6"/>
              </a:rPr>
              <a:t>http://upload.wikimedia.org/wikipedia/commons/thumb/3/3a/Qwerty.svg/799px-Qwerty.svg.png</a:t>
            </a:r>
            <a:r>
              <a:rPr lang="cs-CZ" sz="1600" u="sng" dirty="0" smtClean="0">
                <a:hlinkClick r:id="rId3"/>
              </a:rPr>
              <a:t>h</a:t>
            </a:r>
            <a:r>
              <a:rPr lang="en-US" sz="1600" dirty="0" smtClean="0"/>
              <a:t>&gt;.</a:t>
            </a:r>
            <a:endParaRPr lang="cs-CZ" sz="1600" dirty="0" smtClean="0"/>
          </a:p>
          <a:p>
            <a:r>
              <a:rPr lang="en-US" sz="1600" dirty="0" smtClean="0"/>
              <a:t>[</a:t>
            </a:r>
            <a:r>
              <a:rPr lang="cs-CZ" sz="1600" dirty="0" smtClean="0"/>
              <a:t>obr.6</a:t>
            </a:r>
            <a:r>
              <a:rPr lang="en-US" sz="1600" dirty="0" smtClean="0"/>
              <a:t>] </a:t>
            </a:r>
            <a:r>
              <a:rPr lang="cs-CZ" sz="1600" dirty="0" smtClean="0"/>
              <a:t>[cit. 201</a:t>
            </a:r>
            <a:r>
              <a:rPr lang="en-US" sz="1600" dirty="0" smtClean="0"/>
              <a:t>1</a:t>
            </a:r>
            <a:r>
              <a:rPr lang="cs-CZ" sz="1600" dirty="0" smtClean="0"/>
              <a:t>-11-05].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en-US" sz="1600" dirty="0" smtClean="0"/>
              <a:t/>
            </a:r>
            <a:br>
              <a:rPr lang="en-US" sz="1600" dirty="0" smtClean="0"/>
            </a:br>
            <a:r>
              <a:rPr lang="en-US" sz="1600" dirty="0" smtClean="0"/>
              <a:t>&lt; </a:t>
            </a:r>
            <a:r>
              <a:rPr lang="cs-CZ" sz="1600" u="sng" dirty="0" smtClean="0">
                <a:hlinkClick r:id="rId7"/>
              </a:rPr>
              <a:t>http://upload.wikimedia.org/wikipedia/commons/3/34/Qwertz_cz.svg</a:t>
            </a:r>
            <a:r>
              <a:rPr lang="cs-CZ" sz="1600" dirty="0" smtClean="0"/>
              <a:t> </a:t>
            </a:r>
            <a:r>
              <a:rPr lang="en-US" sz="1600" dirty="0" smtClean="0"/>
              <a:t>&gt;.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995</TotalTime>
  <Words>650</Words>
  <Application>Microsoft Office PowerPoint</Application>
  <PresentationFormat>Předvádění na obrazovce (4:3)</PresentationFormat>
  <Paragraphs>178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Prezentace aplikace PowerPoint</vt:lpstr>
      <vt:lpstr>Anotace</vt:lpstr>
      <vt:lpstr>Informatika</vt:lpstr>
      <vt:lpstr>Klávesnice (keyboard)</vt:lpstr>
      <vt:lpstr>Klávesnice</vt:lpstr>
      <vt:lpstr>Klávesnice</vt:lpstr>
      <vt:lpstr>Cv. - klávesnice</vt:lpstr>
      <vt:lpstr>Cv. – klávesnice</vt:lpstr>
      <vt:lpstr>Cv. – klávesnice</vt:lpstr>
      <vt:lpstr>CV. - klávesnice</vt:lpstr>
      <vt:lpstr>CV. - klávesnice</vt:lpstr>
      <vt:lpstr>Klávesnice – rozložení znaků</vt:lpstr>
      <vt:lpstr>Která klávesnice je CS?</vt:lpstr>
      <vt:lpstr>Klávesnice – psaní znaků</vt:lpstr>
      <vt:lpstr>Klávesnice – psaní znaků</vt:lpstr>
      <vt:lpstr>Cvičný text</vt:lpstr>
      <vt:lpstr>Zdroje, citace</vt:lpstr>
    </vt:vector>
  </TitlesOfParts>
  <Company>Uherský Ostroh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</dc:creator>
  <cp:lastModifiedBy>Martin Králík</cp:lastModifiedBy>
  <cp:revision>79</cp:revision>
  <dcterms:created xsi:type="dcterms:W3CDTF">2011-10-31T13:41:09Z</dcterms:created>
  <dcterms:modified xsi:type="dcterms:W3CDTF">2012-03-13T17:53:16Z</dcterms:modified>
</cp:coreProperties>
</file>