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7" r:id="rId9"/>
    <p:sldId id="261" r:id="rId10"/>
    <p:sldId id="264" r:id="rId11"/>
    <p:sldId id="265" r:id="rId12"/>
    <p:sldId id="268" r:id="rId13"/>
    <p:sldId id="269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71" r:id="rId3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66FF33"/>
    <a:srgbClr val="FF66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038" autoAdjust="0"/>
    <p:restoredTop sz="94643" autoAdjust="0"/>
  </p:normalViewPr>
  <p:slideViewPr>
    <p:cSldViewPr>
      <p:cViewPr>
        <p:scale>
          <a:sx n="66" d="100"/>
          <a:sy n="66" d="100"/>
        </p:scale>
        <p:origin x="-684" y="3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18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01A968-5B54-421A-A7F0-E510B06584CB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9216E4-7E9C-42BE-97DE-04CA1D19B8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ABAFC4-701D-458A-BC8E-412250949D99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D080F-D4CA-403F-A7DD-E2E5C0C9B4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119414-C7AA-49E4-AC70-BEB7176DC6B9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6A1091-2A83-409F-8091-6551A7097E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91BAA2-BF4E-4D70-8F20-1FDEC3A2393D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26E5E-B77B-4052-8E9D-8C41889C63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23E8F-1A2F-4E29-8FC4-832325C45241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61F16A-0BC1-4A42-BEA2-E539DDB938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965F4C-C9CA-4F41-BE24-601CA463ECDD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C518F-5F50-41AB-844A-31EEC2B791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B9B6C2-632D-4892-AE15-238050C58162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546DD5-33CD-4A2D-B640-B107B1CF9A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83E2BB-4E64-4C7A-ADE0-A146A713894C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3EA447-2930-4C01-B82E-CD97F1FC96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82EA17-D22D-4856-94E6-EEE0C8C3C467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9B8105-614A-4C76-A23E-60A63A5FD1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7EC4B-F336-4109-8A8C-6A0885EA5950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57360-4F4A-4410-AA16-744EE540CB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F0C4EB-0650-4B9C-B752-29DF94302D74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DF987E-7E05-4933-A944-747856B58F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7842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D260332-5EE3-4D92-95AE-A256B2929F18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4E72D7E-1D90-4D63-878C-6040D29698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6" r:id="rId2"/>
    <p:sldLayoutId id="2147483825" r:id="rId3"/>
    <p:sldLayoutId id="2147483824" r:id="rId4"/>
    <p:sldLayoutId id="2147483823" r:id="rId5"/>
    <p:sldLayoutId id="2147483822" r:id="rId6"/>
    <p:sldLayoutId id="2147483821" r:id="rId7"/>
    <p:sldLayoutId id="2147483820" r:id="rId8"/>
    <p:sldLayoutId id="2147483819" r:id="rId9"/>
    <p:sldLayoutId id="2147483818" r:id="rId10"/>
    <p:sldLayoutId id="214748381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26" Type="http://schemas.openxmlformats.org/officeDocument/2006/relationships/slide" Target="slide29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5" Type="http://schemas.openxmlformats.org/officeDocument/2006/relationships/slide" Target="slide28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29" Type="http://schemas.openxmlformats.org/officeDocument/2006/relationships/slide" Target="slide3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7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23" Type="http://schemas.openxmlformats.org/officeDocument/2006/relationships/slide" Target="slide26.xml"/><Relationship Id="rId28" Type="http://schemas.openxmlformats.org/officeDocument/2006/relationships/slide" Target="slide31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31" Type="http://schemas.openxmlformats.org/officeDocument/2006/relationships/slide" Target="slide34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25.xml"/><Relationship Id="rId27" Type="http://schemas.openxmlformats.org/officeDocument/2006/relationships/slide" Target="slide30.xml"/><Relationship Id="rId30" Type="http://schemas.openxmlformats.org/officeDocument/2006/relationships/slide" Target="slide3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323850" y="981075"/>
            <a:ext cx="8458200" cy="2376488"/>
          </a:xfrm>
        </p:spPr>
        <p:txBody>
          <a:bodyPr/>
          <a:lstStyle/>
          <a:p>
            <a:r>
              <a:rPr lang="cs-CZ" b="1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  <a:t>Desetinná čísla </a:t>
            </a:r>
            <a:br>
              <a:rPr lang="cs-CZ" b="1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</a:br>
            <a:r>
              <a:rPr lang="cs-CZ" b="1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  <a:t>HRA</a:t>
            </a: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3238"/>
            <a:ext cx="8229600" cy="43529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1800" smtClean="0"/>
              <a:t>Název školy: </a:t>
            </a:r>
            <a:r>
              <a:rPr lang="cs-CZ" sz="1800" b="1" smtClean="0"/>
              <a:t>Základní škola a Mateřská škola Kokory</a:t>
            </a:r>
          </a:p>
          <a:p>
            <a:pPr>
              <a:lnSpc>
                <a:spcPct val="80000"/>
              </a:lnSpc>
            </a:pPr>
            <a:r>
              <a:rPr lang="cs-CZ" sz="1800" smtClean="0"/>
              <a:t>Číslo projektu: </a:t>
            </a:r>
            <a:r>
              <a:rPr lang="cs-CZ" sz="1800" b="1" smtClean="0"/>
              <a:t>CZ.1.07/1.4.00/21.2149</a:t>
            </a:r>
            <a:endParaRPr lang="cs-CZ" sz="1800" smtClean="0"/>
          </a:p>
          <a:p>
            <a:pPr>
              <a:lnSpc>
                <a:spcPct val="80000"/>
              </a:lnSpc>
            </a:pPr>
            <a:r>
              <a:rPr lang="cs-CZ" sz="1800" smtClean="0"/>
              <a:t>Autor: </a:t>
            </a:r>
            <a:r>
              <a:rPr lang="cs-CZ" sz="1800" b="1" smtClean="0"/>
              <a:t>Mgr. Jitka Vystavělová</a:t>
            </a:r>
          </a:p>
          <a:p>
            <a:pPr>
              <a:lnSpc>
                <a:spcPct val="80000"/>
              </a:lnSpc>
            </a:pPr>
            <a:r>
              <a:rPr lang="cs-CZ" sz="1800" smtClean="0"/>
              <a:t>Datum: </a:t>
            </a:r>
            <a:r>
              <a:rPr lang="cs-CZ" sz="1800" b="1" smtClean="0"/>
              <a:t>23. 1. 2013</a:t>
            </a:r>
            <a:endParaRPr lang="cs-CZ" sz="1800" smtClean="0"/>
          </a:p>
          <a:p>
            <a:pPr>
              <a:lnSpc>
                <a:spcPct val="80000"/>
              </a:lnSpc>
            </a:pPr>
            <a:r>
              <a:rPr lang="cs-CZ" sz="1800" smtClean="0"/>
              <a:t>Název</a:t>
            </a:r>
            <a:r>
              <a:rPr lang="cs-CZ" sz="1800" b="1" smtClean="0"/>
              <a:t>: VY_32_INOVACE_20_M_II_Desetinná čísla hra</a:t>
            </a:r>
            <a:endParaRPr lang="cs-CZ" sz="1800" smtClean="0"/>
          </a:p>
          <a:p>
            <a:pPr>
              <a:lnSpc>
                <a:spcPct val="80000"/>
              </a:lnSpc>
            </a:pPr>
            <a:r>
              <a:rPr lang="cs-CZ" sz="1800" smtClean="0"/>
              <a:t>Téma: </a:t>
            </a:r>
            <a:r>
              <a:rPr lang="cs-CZ" sz="1800" b="1" smtClean="0"/>
              <a:t>Desetinná čísla</a:t>
            </a:r>
            <a:endParaRPr lang="cs-CZ" sz="1800" smtClean="0"/>
          </a:p>
          <a:p>
            <a:pPr>
              <a:lnSpc>
                <a:spcPct val="80000"/>
              </a:lnSpc>
            </a:pPr>
            <a:r>
              <a:rPr lang="cs-CZ" sz="1800" smtClean="0"/>
              <a:t>Anotace</a:t>
            </a:r>
            <a:r>
              <a:rPr lang="cs-CZ" sz="1800" b="1" smtClean="0"/>
              <a:t>: Hra slouží k procvičení sčítání, odčítání, násobení, dělení desetinných čísel, rozvíjí schopnost aplikovat vědomosti na konkrétních příkladech, rozvíjí schopnost počítat rychle a přesně, podporuje týmovou spolupráci </a:t>
            </a:r>
            <a:endParaRPr lang="cs-CZ" sz="1800" smtClean="0"/>
          </a:p>
          <a:p>
            <a:pPr>
              <a:lnSpc>
                <a:spcPct val="80000"/>
              </a:lnSpc>
            </a:pPr>
            <a:r>
              <a:rPr lang="cs-CZ" sz="1800" smtClean="0"/>
              <a:t>Věková skupina: </a:t>
            </a:r>
            <a:r>
              <a:rPr lang="cs-CZ" sz="1800" b="1" smtClean="0"/>
              <a:t>6.</a:t>
            </a:r>
            <a:r>
              <a:rPr lang="cs-CZ" sz="1800" b="1" smtClean="0">
                <a:latin typeface="Arial" charset="0"/>
              </a:rPr>
              <a:t> </a:t>
            </a:r>
            <a:r>
              <a:rPr lang="cs-CZ" sz="1800" b="1" smtClean="0"/>
              <a:t>ročník</a:t>
            </a:r>
            <a:endParaRPr lang="cs-CZ" sz="1800" smtClean="0"/>
          </a:p>
          <a:p>
            <a:pPr>
              <a:lnSpc>
                <a:spcPct val="80000"/>
              </a:lnSpc>
            </a:pPr>
            <a:r>
              <a:rPr lang="cs-CZ" sz="1800" smtClean="0"/>
              <a:t>Vzdělávací oblast: </a:t>
            </a:r>
            <a:r>
              <a:rPr lang="cs-CZ" sz="1800" b="1" smtClean="0"/>
              <a:t>Matematika a její aplikace</a:t>
            </a:r>
          </a:p>
          <a:p>
            <a:pPr>
              <a:lnSpc>
                <a:spcPct val="80000"/>
              </a:lnSpc>
            </a:pPr>
            <a:r>
              <a:rPr lang="cs-CZ" sz="1800" smtClean="0"/>
              <a:t>Vzdělávací obor: </a:t>
            </a:r>
            <a:r>
              <a:rPr lang="cs-CZ" sz="1800" b="1" smtClean="0"/>
              <a:t>Matematika</a:t>
            </a:r>
            <a:endParaRPr lang="cs-CZ" sz="1800" smtClean="0"/>
          </a:p>
          <a:p>
            <a:pPr>
              <a:lnSpc>
                <a:spcPct val="80000"/>
              </a:lnSpc>
            </a:pPr>
            <a:r>
              <a:rPr lang="cs-CZ" sz="1800" smtClean="0"/>
              <a:t>Přílohy: </a:t>
            </a:r>
            <a:r>
              <a:rPr lang="cs-CZ" sz="1800" b="1" smtClean="0"/>
              <a:t>zdroje materiálů</a:t>
            </a:r>
            <a:endParaRPr lang="cs-CZ" sz="18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800" b="1" smtClean="0"/>
              <a:t> </a:t>
            </a:r>
            <a:endParaRPr lang="cs-CZ" sz="180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800" smtClean="0"/>
          </a:p>
        </p:txBody>
      </p:sp>
      <p:pic>
        <p:nvPicPr>
          <p:cNvPr id="14339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188913"/>
            <a:ext cx="608647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Pravidla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endParaRPr lang="cs-CZ" sz="2700" smtClean="0">
              <a:solidFill>
                <a:srgbClr val="00206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700" smtClean="0">
                <a:solidFill>
                  <a:srgbClr val="002060"/>
                </a:solidFill>
              </a:rPr>
              <a:t>Žáci se rozdělí do skupin.</a:t>
            </a:r>
          </a:p>
          <a:p>
            <a:pPr>
              <a:lnSpc>
                <a:spcPct val="80000"/>
              </a:lnSpc>
            </a:pPr>
            <a:r>
              <a:rPr lang="cs-CZ" sz="2700" smtClean="0">
                <a:solidFill>
                  <a:srgbClr val="002060"/>
                </a:solidFill>
              </a:rPr>
              <a:t>Vylosují si pořadí, ve kterém si budou vybírat otázky.</a:t>
            </a:r>
          </a:p>
          <a:p>
            <a:pPr>
              <a:lnSpc>
                <a:spcPct val="80000"/>
              </a:lnSpc>
            </a:pPr>
            <a:r>
              <a:rPr lang="cs-CZ" sz="2700" smtClean="0">
                <a:solidFill>
                  <a:srgbClr val="002060"/>
                </a:solidFill>
              </a:rPr>
              <a:t>Kontrola odpovědi: Po kliknutí pod zadáním otázky se zobrazí správná odpověď. Další kliknutí – zpět - </a:t>
            </a:r>
            <a:r>
              <a:rPr lang="cs-CZ" sz="2700" smtClean="0">
                <a:solidFill>
                  <a:srgbClr val="002060"/>
                </a:solidFill>
                <a:latin typeface="Arial" charset="0"/>
              </a:rPr>
              <a:t>                  </a:t>
            </a:r>
            <a:r>
              <a:rPr lang="cs-CZ" sz="2700" smtClean="0">
                <a:solidFill>
                  <a:srgbClr val="002060"/>
                </a:solidFill>
              </a:rPr>
              <a:t>na výběr otázek.</a:t>
            </a:r>
          </a:p>
          <a:p>
            <a:pPr>
              <a:lnSpc>
                <a:spcPct val="80000"/>
              </a:lnSpc>
            </a:pPr>
            <a:r>
              <a:rPr lang="cs-CZ" sz="2700" smtClean="0">
                <a:solidFill>
                  <a:srgbClr val="002060"/>
                </a:solidFill>
              </a:rPr>
              <a:t>Za správnou odpověď získává skupina bod.</a:t>
            </a:r>
          </a:p>
          <a:p>
            <a:pPr>
              <a:lnSpc>
                <a:spcPct val="80000"/>
              </a:lnSpc>
            </a:pPr>
            <a:r>
              <a:rPr lang="cs-CZ" sz="2700" smtClean="0">
                <a:solidFill>
                  <a:srgbClr val="002060"/>
                </a:solidFill>
              </a:rPr>
              <a:t>Body zapisujeme na tabuli.</a:t>
            </a:r>
          </a:p>
          <a:p>
            <a:pPr>
              <a:lnSpc>
                <a:spcPct val="80000"/>
              </a:lnSpc>
            </a:pPr>
            <a:r>
              <a:rPr lang="cs-CZ" sz="2700" smtClean="0">
                <a:solidFill>
                  <a:srgbClr val="002060"/>
                </a:solidFill>
              </a:rPr>
              <a:t>Pro samostatné procvičení učiva - možno hrát individuálně na PC.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051720" y="2204864"/>
          <a:ext cx="4824534" cy="3657600"/>
        </p:xfrm>
        <a:graphic>
          <a:graphicData uri="http://schemas.openxmlformats.org/drawingml/2006/table">
            <a:tbl>
              <a:tblPr bandRow="1">
                <a:tableStyleId>{284E427A-3D55-4303-BF80-6455036E1DE7}</a:tableStyleId>
              </a:tblPr>
              <a:tblGrid>
                <a:gridCol w="1608178"/>
                <a:gridCol w="1608178"/>
                <a:gridCol w="1608178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hlinkClick r:id="rId2" action="ppaction://hlinksldjump"/>
                        </a:rPr>
                        <a:t>1</a:t>
                      </a:r>
                      <a:endParaRPr lang="cs-CZ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hlinkClick r:id="rId3" action="ppaction://hlinksldjump"/>
                        </a:rPr>
                        <a:t>2</a:t>
                      </a:r>
                      <a:endParaRPr lang="cs-CZ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hlinkClick r:id="rId4" action="ppaction://hlinksldjump"/>
                        </a:rPr>
                        <a:t>3</a:t>
                      </a:r>
                      <a:endParaRPr lang="cs-CZ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5" action="ppaction://hlinksldjump"/>
                        </a:rPr>
                        <a:t>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6" action="ppaction://hlinksldjump"/>
                        </a:rPr>
                        <a:t>5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7" action="ppaction://hlinksldjump"/>
                        </a:rPr>
                        <a:t>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8" action="ppaction://hlinksldjump"/>
                        </a:rPr>
                        <a:t>7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9" action="ppaction://hlinksldjump"/>
                        </a:rPr>
                        <a:t>8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0" action="ppaction://hlinksldjump"/>
                        </a:rPr>
                        <a:t>9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1" action="ppaction://hlinksldjump"/>
                        </a:rPr>
                        <a:t>10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2" action="ppaction://hlinksldjump"/>
                        </a:rPr>
                        <a:t>11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3" action="ppaction://hlinksldjump"/>
                        </a:rPr>
                        <a:t>12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4" action="ppaction://hlinksldjump"/>
                        </a:rPr>
                        <a:t>13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5" action="ppaction://hlinksldjump"/>
                        </a:rPr>
                        <a:t>14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6" action="ppaction://hlinksldjump"/>
                        </a:rPr>
                        <a:t>15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7" action="ppaction://hlinksldjump"/>
                        </a:rPr>
                        <a:t>16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8" action="ppaction://hlinksldjump"/>
                        </a:rPr>
                        <a:t>17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9" action="ppaction://hlinksldjump"/>
                        </a:rPr>
                        <a:t>18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20" action="ppaction://hlinksldjump"/>
                        </a:rPr>
                        <a:t>19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21" action="ppaction://hlinksldjump"/>
                        </a:rPr>
                        <a:t>20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22" action="ppaction://hlinksldjump"/>
                        </a:rPr>
                        <a:t>21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23" action="ppaction://hlinksldjump"/>
                        </a:rPr>
                        <a:t>22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24" action="ppaction://hlinksldjump"/>
                        </a:rPr>
                        <a:t>23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25" action="ppaction://hlinksldjump"/>
                        </a:rPr>
                        <a:t>24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26" action="ppaction://hlinksldjump"/>
                        </a:rPr>
                        <a:t>25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27" action="ppaction://hlinksldjump"/>
                        </a:rPr>
                        <a:t>26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28" action="ppaction://hlinksldjump"/>
                        </a:rPr>
                        <a:t>27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29" action="ppaction://hlinksldjump"/>
                        </a:rPr>
                        <a:t>28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30" action="ppaction://hlinksldjump"/>
                        </a:rPr>
                        <a:t>29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31" action="ppaction://hlinksldjump"/>
                        </a:rPr>
                        <a:t>30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1. </a:t>
            </a:r>
            <a:r>
              <a:rPr lang="cs-CZ" smtClean="0">
                <a:solidFill>
                  <a:srgbClr val="002060"/>
                </a:solidFill>
              </a:rPr>
              <a:t/>
            </a:r>
            <a:br>
              <a:rPr lang="cs-CZ" smtClean="0">
                <a:solidFill>
                  <a:srgbClr val="002060"/>
                </a:solidFill>
              </a:rPr>
            </a:br>
            <a:r>
              <a:rPr lang="cs-CZ" smtClean="0">
                <a:solidFill>
                  <a:srgbClr val="002060"/>
                </a:solidFill>
              </a:rPr>
              <a:t>3,8 . 0,5 + 2,7 . 0,3 =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838"/>
            <a:ext cx="8229600" cy="3489325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 lvl="1">
              <a:buFont typeface="Arial" charset="0"/>
              <a:buNone/>
            </a:pPr>
            <a:r>
              <a:rPr lang="cs-CZ" smtClean="0"/>
              <a:t>	3,8 . 0,5 + 2,7 . 0,3 = 1,9 + 0,81 = 2,71</a:t>
            </a:r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7019925" y="4797425"/>
            <a:ext cx="1223963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2.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 (12,6 – 8,057) . 2,4 =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4248150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  <a:r>
              <a:rPr lang="cs-CZ" smtClean="0">
                <a:solidFill>
                  <a:srgbClr val="002060"/>
                </a:solidFill>
              </a:rPr>
              <a:t> </a:t>
            </a:r>
            <a:r>
              <a:rPr lang="cs-CZ" smtClean="0"/>
              <a:t>(12,6 – 8,057) . 2,4 = 4,543 . 2,4 = 10,9032</a:t>
            </a:r>
            <a:br>
              <a:rPr lang="cs-CZ" smtClean="0"/>
            </a:br>
            <a:endParaRPr lang="cs-CZ" smtClean="0"/>
          </a:p>
        </p:txBody>
      </p:sp>
      <p:sp>
        <p:nvSpPr>
          <p:cNvPr id="7" name="Elipsa 6">
            <a:hlinkClick r:id="rId2" action="ppaction://hlinksldjump"/>
          </p:cNvPr>
          <p:cNvSpPr/>
          <p:nvPr/>
        </p:nvSpPr>
        <p:spPr>
          <a:xfrm>
            <a:off x="5651500" y="4221163"/>
            <a:ext cx="1223963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154362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3. </a:t>
            </a:r>
            <a:r>
              <a:rPr lang="cs-CZ" smtClean="0">
                <a:solidFill>
                  <a:srgbClr val="002060"/>
                </a:solidFill>
              </a:rPr>
              <a:t/>
            </a:r>
            <a:br>
              <a:rPr lang="cs-CZ" smtClean="0">
                <a:solidFill>
                  <a:srgbClr val="002060"/>
                </a:solidFill>
              </a:rPr>
            </a:br>
            <a:r>
              <a:rPr lang="cs-CZ" smtClean="0">
                <a:solidFill>
                  <a:srgbClr val="002060"/>
                </a:solidFill>
              </a:rPr>
              <a:t>325,65 + 19,628 – 215,032 =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738"/>
            <a:ext cx="8507413" cy="3273425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002060"/>
                </a:solidFill>
              </a:rPr>
              <a:t> </a:t>
            </a:r>
            <a:r>
              <a:rPr lang="cs-CZ" smtClean="0"/>
              <a:t>325,65 + 19,628 – 215,032 = 345,278 – 215,032 = </a:t>
            </a:r>
          </a:p>
          <a:p>
            <a:pPr>
              <a:buFont typeface="Arial" charset="0"/>
              <a:buNone/>
            </a:pPr>
            <a:r>
              <a:rPr lang="cs-CZ" smtClean="0"/>
              <a:t> = 130,246		</a:t>
            </a:r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948488" y="4724400"/>
            <a:ext cx="1223962" cy="1081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4. </a:t>
            </a:r>
            <a:r>
              <a:rPr lang="cs-CZ" smtClean="0">
                <a:solidFill>
                  <a:srgbClr val="002060"/>
                </a:solidFill>
              </a:rPr>
              <a:t/>
            </a:r>
            <a:br>
              <a:rPr lang="cs-CZ" smtClean="0">
                <a:solidFill>
                  <a:srgbClr val="002060"/>
                </a:solidFill>
              </a:rPr>
            </a:br>
            <a:r>
              <a:rPr lang="cs-CZ" smtClean="0">
                <a:solidFill>
                  <a:srgbClr val="002060"/>
                </a:solidFill>
              </a:rPr>
              <a:t> 1,0425 – (0,068 + 0,096) = 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7931150" cy="3344863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  <a:r>
              <a:rPr lang="cs-CZ" smtClean="0">
                <a:solidFill>
                  <a:srgbClr val="002060"/>
                </a:solidFill>
              </a:rPr>
              <a:t>1,0425 – (0,068 + 0,096) = 1,0425 – 0,164 =  = 0,8785</a:t>
            </a:r>
            <a:endParaRPr lang="cs-CZ" smtClean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508625" y="4437063"/>
            <a:ext cx="1223963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495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5.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1,2 . 0,05 + 0,6 . 0,4 + 0,6 . 0,07 =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84538"/>
            <a:ext cx="8229600" cy="2841625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/>
              <a:t>	1,2 . 0,05 + 0,6 . 0,4 + 0,6 . 0,07 =</a:t>
            </a:r>
            <a:br>
              <a:rPr lang="cs-CZ" smtClean="0"/>
            </a:br>
            <a:r>
              <a:rPr lang="cs-CZ" smtClean="0"/>
              <a:t> = 0,06 + 0,24 + ,042 = 0,342</a:t>
            </a:r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7164388" y="3860800"/>
            <a:ext cx="1223962" cy="1081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2562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6.</a:t>
            </a:r>
            <a:br>
              <a:rPr lang="cs-CZ" smtClean="0">
                <a:solidFill>
                  <a:srgbClr val="FF0000"/>
                </a:solidFill>
              </a:rPr>
            </a:br>
            <a:r>
              <a:rPr lang="cs-CZ" smtClean="0">
                <a:solidFill>
                  <a:srgbClr val="002060"/>
                </a:solidFill>
              </a:rPr>
              <a:t>0,7 . (8,62 + 5,28) = </a:t>
            </a:r>
            <a:r>
              <a:rPr lang="cs-CZ" smtClean="0">
                <a:solidFill>
                  <a:srgbClr val="FF0000"/>
                </a:solidFill>
              </a:rPr>
              <a:t> </a:t>
            </a:r>
            <a:r>
              <a:rPr lang="cs-CZ" smtClean="0">
                <a:solidFill>
                  <a:srgbClr val="002060"/>
                </a:solidFill>
              </a:rPr>
              <a:t/>
            </a:r>
            <a:br>
              <a:rPr lang="cs-CZ" smtClean="0">
                <a:solidFill>
                  <a:srgbClr val="002060"/>
                </a:solidFill>
              </a:rPr>
            </a:b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/>
              <a:t> 0,7 . (8,62 + 5,28) = 0,7 . 13,9 = 9,73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659563" y="3789363"/>
            <a:ext cx="1225550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4000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7. </a:t>
            </a:r>
            <a:r>
              <a:rPr lang="cs-CZ" smtClean="0">
                <a:solidFill>
                  <a:srgbClr val="002060"/>
                </a:solidFill>
              </a:rPr>
              <a:t/>
            </a:r>
            <a:br>
              <a:rPr lang="cs-CZ" smtClean="0">
                <a:solidFill>
                  <a:srgbClr val="002060"/>
                </a:solidFill>
              </a:rPr>
            </a:br>
            <a:r>
              <a:rPr lang="cs-CZ" smtClean="0">
                <a:solidFill>
                  <a:srgbClr val="002060"/>
                </a:solidFill>
              </a:rPr>
              <a:t>1 258,2 – 13,067 = 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1663"/>
            <a:ext cx="8229600" cy="2984500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/>
              <a:t>	  1 258,2 – 13,067 = 1 245,133  </a:t>
            </a:r>
            <a:br>
              <a:rPr lang="cs-CZ" smtClean="0"/>
            </a:br>
            <a:endParaRPr lang="cs-CZ" smtClean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084888" y="4365625"/>
            <a:ext cx="1223962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8. </a:t>
            </a:r>
            <a:r>
              <a:rPr lang="cs-CZ" smtClean="0">
                <a:solidFill>
                  <a:srgbClr val="002060"/>
                </a:solidFill>
              </a:rPr>
              <a:t/>
            </a:r>
            <a:br>
              <a:rPr lang="cs-CZ" smtClean="0">
                <a:solidFill>
                  <a:srgbClr val="002060"/>
                </a:solidFill>
              </a:rPr>
            </a:br>
            <a:r>
              <a:rPr lang="cs-CZ" smtClean="0">
                <a:solidFill>
                  <a:srgbClr val="002060"/>
                </a:solidFill>
              </a:rPr>
              <a:t>0,4 . 0,06 + 0,08 . 0,5 = 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938"/>
            <a:ext cx="8229600" cy="3705225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	</a:t>
            </a:r>
            <a:r>
              <a:rPr lang="cs-CZ" smtClean="0"/>
              <a:t>0,4 . 0,06 + 0,08 . 0,5 = 0,024 + 0,04 = 0,064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	 </a:t>
            </a:r>
          </a:p>
          <a:p>
            <a:endParaRPr lang="cs-CZ" smtClean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300788" y="4292600"/>
            <a:ext cx="1223962" cy="1081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0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9.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0,3 . (2,48 + 7,29) =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675"/>
            <a:ext cx="8229600" cy="4281488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  <a:r>
              <a:rPr lang="cs-CZ" smtClean="0">
                <a:solidFill>
                  <a:srgbClr val="002060"/>
                </a:solidFill>
              </a:rPr>
              <a:t> </a:t>
            </a:r>
            <a:r>
              <a:rPr lang="cs-CZ" smtClean="0"/>
              <a:t>0,3 . (2,48 + 7,29) = 0,3 . 9,77 = 22,931 </a:t>
            </a:r>
            <a:br>
              <a:rPr lang="cs-CZ" smtClean="0"/>
            </a:br>
            <a:endParaRPr lang="cs-CZ" smtClean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724525" y="4076700"/>
            <a:ext cx="1223963" cy="1081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10.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2 826,4 – 58,326 + 298,45 =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/>
              <a:t>	2 826,4 – 58,326 + 298,45 = 3 066,524</a:t>
            </a:r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1500" y="4221163"/>
            <a:ext cx="1223963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11.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(7,62 + 3,24) . 0,3 =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557338"/>
            <a:ext cx="8229600" cy="4525962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  <a:r>
              <a:rPr lang="cs-CZ" smtClean="0">
                <a:solidFill>
                  <a:srgbClr val="002060"/>
                </a:solidFill>
              </a:rPr>
              <a:t> </a:t>
            </a:r>
            <a:r>
              <a:rPr lang="cs-CZ" smtClean="0"/>
              <a:t>(7,62 + 3,24) . 0,3 = 10,86 . 0,3 = 3,258</a:t>
            </a:r>
          </a:p>
          <a:p>
            <a:endParaRPr lang="cs-CZ" smtClean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1500" y="4221163"/>
            <a:ext cx="1223963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14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12.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12,4 + 0,2 . (5,1 + 3,9) =  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2060575"/>
            <a:ext cx="7200900" cy="4065588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	</a:t>
            </a:r>
            <a:r>
              <a:rPr lang="cs-CZ" smtClean="0">
                <a:solidFill>
                  <a:srgbClr val="002060"/>
                </a:solidFill>
              </a:rPr>
              <a:t> </a:t>
            </a:r>
            <a:r>
              <a:rPr lang="cs-CZ" smtClean="0"/>
              <a:t>12,4 + 0,2 . (5,1 + 3,9) = 12,4 + 0,2 . 9 = = 12,4 + 1,8 = 14,2</a:t>
            </a:r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364163" y="4221163"/>
            <a:ext cx="1223962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13.</a:t>
            </a:r>
            <a:r>
              <a:rPr lang="cs-CZ" smtClean="0">
                <a:solidFill>
                  <a:srgbClr val="002060"/>
                </a:solidFill>
              </a:rPr>
              <a:t/>
            </a:r>
            <a:br>
              <a:rPr lang="cs-CZ" smtClean="0">
                <a:solidFill>
                  <a:srgbClr val="002060"/>
                </a:solidFill>
              </a:rPr>
            </a:br>
            <a:r>
              <a:rPr lang="cs-CZ" smtClean="0">
                <a:solidFill>
                  <a:srgbClr val="002060"/>
                </a:solidFill>
              </a:rPr>
              <a:t>6,2 + 0,07 . (2,6 + 1,4) =  </a:t>
            </a:r>
            <a:br>
              <a:rPr lang="cs-CZ" smtClean="0">
                <a:solidFill>
                  <a:srgbClr val="002060"/>
                </a:solidFill>
              </a:rPr>
            </a:br>
            <a:endParaRPr lang="cs-CZ" smtClean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4175"/>
            <a:ext cx="8229600" cy="3201988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/>
              <a:t>	 6,2 + 0,07 . (2,6 + 1,4) = 6,2 + 0,07 . 4 =</a:t>
            </a:r>
          </a:p>
          <a:p>
            <a:pPr>
              <a:buFont typeface="Arial" charset="0"/>
              <a:buNone/>
            </a:pPr>
            <a:r>
              <a:rPr lang="cs-CZ" smtClean="0"/>
              <a:t>    = 6,2 + 0,28 = 6,48 </a:t>
            </a:r>
            <a:r>
              <a:rPr lang="cs-CZ" smtClean="0">
                <a:solidFill>
                  <a:srgbClr val="002060"/>
                </a:solidFill>
              </a:rPr>
              <a:t/>
            </a:r>
            <a:br>
              <a:rPr lang="cs-CZ" smtClean="0">
                <a:solidFill>
                  <a:srgbClr val="002060"/>
                </a:solidFill>
              </a:rPr>
            </a:br>
            <a:endParaRPr lang="cs-CZ" smtClean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588125" y="4508500"/>
            <a:ext cx="1223963" cy="1081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0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14.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2 858,8 + 213,824 = 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3600"/>
            <a:ext cx="8229600" cy="3992563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  <a:r>
              <a:rPr lang="cs-CZ" smtClean="0">
                <a:solidFill>
                  <a:srgbClr val="002060"/>
                </a:solidFill>
              </a:rPr>
              <a:t> </a:t>
            </a:r>
            <a:r>
              <a:rPr lang="cs-CZ" smtClean="0"/>
              <a:t>2 858,8 + 213,824 = 3 072,624</a:t>
            </a:r>
            <a:br>
              <a:rPr lang="cs-CZ" smtClean="0"/>
            </a:br>
            <a:endParaRPr lang="cs-CZ" smtClean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1500" y="4221163"/>
            <a:ext cx="1223963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15.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2,7 . 0,002 =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/>
              <a:t>	2,7 . 0,002 = 0,005 4</a:t>
            </a:r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1500" y="4221163"/>
            <a:ext cx="1223963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3" y="274638"/>
            <a:ext cx="8002587" cy="207486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16.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 0,13 . 0,5 = 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2420938"/>
            <a:ext cx="8229600" cy="3200400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 lvl="1">
              <a:buFont typeface="Arial" charset="0"/>
              <a:buNone/>
            </a:pPr>
            <a:r>
              <a:rPr lang="cs-CZ" smtClean="0"/>
              <a:t> 0,13 . 0,5 = 0,065</a:t>
            </a:r>
            <a:br>
              <a:rPr lang="cs-CZ" smtClean="0"/>
            </a:br>
            <a:endParaRPr lang="cs-CZ" smtClean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011863" y="3860800"/>
            <a:ext cx="1223962" cy="1081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17.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0, 6 . 0,05 + 0,2 . 0,8 =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	</a:t>
            </a:r>
            <a:r>
              <a:rPr lang="cs-CZ" smtClean="0"/>
              <a:t>0, 6 . 0,05 + 0,2 . 0,8 = 0,03 + 0,16 = 0,019</a:t>
            </a:r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1500" y="4221163"/>
            <a:ext cx="1223963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037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18.</a:t>
            </a:r>
            <a:r>
              <a:rPr lang="cs-CZ" smtClean="0">
                <a:solidFill>
                  <a:srgbClr val="002060"/>
                </a:solidFill>
              </a:rPr>
              <a:t/>
            </a:r>
            <a:br>
              <a:rPr lang="cs-CZ" smtClean="0">
                <a:solidFill>
                  <a:srgbClr val="002060"/>
                </a:solidFill>
              </a:rPr>
            </a:br>
            <a:r>
              <a:rPr lang="cs-CZ" smtClean="0">
                <a:solidFill>
                  <a:srgbClr val="002060"/>
                </a:solidFill>
              </a:rPr>
              <a:t>61,2 + 85,7 =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3600"/>
            <a:ext cx="8229600" cy="3992563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/>
              <a:t>	61,2 + 85,7 = 146,9</a:t>
            </a:r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1500" y="4221163"/>
            <a:ext cx="1223963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19.</a:t>
            </a:r>
            <a:r>
              <a:rPr lang="cs-CZ" smtClean="0">
                <a:solidFill>
                  <a:srgbClr val="002060"/>
                </a:solidFill>
              </a:rPr>
              <a:t/>
            </a:r>
            <a:br>
              <a:rPr lang="cs-CZ" smtClean="0">
                <a:solidFill>
                  <a:srgbClr val="002060"/>
                </a:solidFill>
              </a:rPr>
            </a:br>
            <a:r>
              <a:rPr lang="cs-CZ" smtClean="0">
                <a:solidFill>
                  <a:srgbClr val="002060"/>
                </a:solidFill>
              </a:rPr>
              <a:t>0,6 . (9,5 – 7,2) = </a:t>
            </a:r>
            <a:br>
              <a:rPr lang="cs-CZ" smtClean="0">
                <a:solidFill>
                  <a:srgbClr val="002060"/>
                </a:solidFill>
              </a:rPr>
            </a:br>
            <a:endParaRPr lang="cs-CZ" smtClean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838"/>
            <a:ext cx="8229600" cy="3489325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/>
              <a:t>	0,6 . (9,5 – 7,2) = 0,6 . 2,3 = 1,38</a:t>
            </a:r>
            <a:r>
              <a:rPr lang="cs-CZ" smtClean="0">
                <a:solidFill>
                  <a:srgbClr val="002060"/>
                </a:solidFill>
              </a:rPr>
              <a:t/>
            </a:r>
            <a:br>
              <a:rPr lang="cs-CZ" smtClean="0">
                <a:solidFill>
                  <a:srgbClr val="002060"/>
                </a:solidFill>
              </a:rPr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1500" y="4221163"/>
            <a:ext cx="1223963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20.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0,7 . (2,5 + 4,2) =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  <a:r>
              <a:rPr lang="cs-CZ" smtClean="0">
                <a:solidFill>
                  <a:srgbClr val="002060"/>
                </a:solidFill>
              </a:rPr>
              <a:t> </a:t>
            </a:r>
            <a:r>
              <a:rPr lang="cs-CZ" smtClean="0"/>
              <a:t>0,7 . (2,5 + 4,2) = 0,7 . 6,7 = 4, 69</a:t>
            </a:r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1500" y="4221163"/>
            <a:ext cx="1223963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600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21.</a:t>
            </a:r>
            <a:r>
              <a:rPr lang="cs-CZ" smtClean="0">
                <a:solidFill>
                  <a:srgbClr val="002060"/>
                </a:solidFill>
              </a:rPr>
              <a:t/>
            </a:r>
            <a:br>
              <a:rPr lang="cs-CZ" smtClean="0">
                <a:solidFill>
                  <a:srgbClr val="002060"/>
                </a:solidFill>
              </a:rPr>
            </a:br>
            <a:r>
              <a:rPr lang="cs-CZ" smtClean="0">
                <a:solidFill>
                  <a:srgbClr val="002060"/>
                </a:solidFill>
              </a:rPr>
              <a:t>0,009 . 0,07 =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575"/>
            <a:ext cx="8229600" cy="4065588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/>
              <a:t>     0,009 . 0,07 = 0,000 63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1500" y="4221163"/>
            <a:ext cx="1223963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274638"/>
            <a:ext cx="8218487" cy="13541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22.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0,4 . 0,0008 =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8002587" cy="4065588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002060"/>
                </a:solidFill>
              </a:rPr>
              <a:t>	</a:t>
            </a:r>
            <a:r>
              <a:rPr lang="cs-CZ" smtClean="0"/>
              <a:t>0,4 . 0,0008 = 0,000 32</a:t>
            </a:r>
            <a:br>
              <a:rPr lang="cs-CZ" smtClean="0"/>
            </a:br>
            <a:endParaRPr lang="cs-CZ" smtClean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1500" y="4221163"/>
            <a:ext cx="1223963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23.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0,284 2 + 1,627 =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002060"/>
                </a:solidFill>
              </a:rPr>
              <a:t>	</a:t>
            </a:r>
            <a:r>
              <a:rPr lang="cs-CZ" smtClean="0"/>
              <a:t>0,284 2 + 1,627 = 1,911 2</a:t>
            </a:r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1500" y="4221163"/>
            <a:ext cx="1223963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24.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0, 542 24 – 0, 056 =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002060"/>
                </a:solidFill>
              </a:rPr>
              <a:t>	</a:t>
            </a:r>
            <a:r>
              <a:rPr lang="cs-CZ" smtClean="0"/>
              <a:t>0, 542 24 – 0, 056 = 0,48624</a:t>
            </a:r>
            <a:r>
              <a:rPr lang="cs-CZ" smtClean="0">
                <a:solidFill>
                  <a:srgbClr val="002060"/>
                </a:solidFill>
              </a:rPr>
              <a:t/>
            </a:r>
            <a:br>
              <a:rPr lang="cs-CZ" smtClean="0">
                <a:solidFill>
                  <a:srgbClr val="002060"/>
                </a:solidFill>
              </a:rPr>
            </a:br>
            <a:endParaRPr lang="cs-CZ" smtClean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1500" y="4221163"/>
            <a:ext cx="1223963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25.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14,46 : 0,06 =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002060"/>
                </a:solidFill>
              </a:rPr>
              <a:t>	</a:t>
            </a:r>
            <a:r>
              <a:rPr lang="cs-CZ" smtClean="0"/>
              <a:t>14,46 : 0,06 = 241</a:t>
            </a:r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1500" y="4221163"/>
            <a:ext cx="1223963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26.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499,2 : 0,008 =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	</a:t>
            </a:r>
            <a:r>
              <a:rPr lang="cs-CZ" smtClean="0"/>
              <a:t>499,2 : 0,008 = 6 240</a:t>
            </a:r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1500" y="4221163"/>
            <a:ext cx="1223963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27.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123,5 . 0,05 =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002060"/>
                </a:solidFill>
              </a:rPr>
              <a:t>	</a:t>
            </a:r>
            <a:r>
              <a:rPr lang="cs-CZ" smtClean="0"/>
              <a:t>123,5 . 0,05 = 2 470</a:t>
            </a:r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1500" y="4221163"/>
            <a:ext cx="1223963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28.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10,24 : 0,04 =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002060"/>
                </a:solidFill>
              </a:rPr>
              <a:t>	</a:t>
            </a:r>
            <a:r>
              <a:rPr lang="cs-CZ" smtClean="0"/>
              <a:t>10,24 : 0,04 = 256</a:t>
            </a:r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1500" y="4221163"/>
            <a:ext cx="1223963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29.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358,2 : 0,3 =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Arial" charset="0"/>
              <a:buNone/>
            </a:pPr>
            <a:r>
              <a:rPr lang="cs-CZ" smtClean="0"/>
              <a:t>	358,2 : 0,3 = 1 194</a:t>
            </a:r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1500" y="4221163"/>
            <a:ext cx="1223963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30.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514,5 : 0,7 = 735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Správná odpověď:</a:t>
            </a:r>
            <a:endParaRPr lang="cs-CZ" smtClean="0">
              <a:solidFill>
                <a:srgbClr val="002060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002060"/>
                </a:solidFill>
              </a:rPr>
              <a:t>	</a:t>
            </a:r>
            <a:r>
              <a:rPr lang="cs-CZ" smtClean="0"/>
              <a:t>514,5 : 0,7 = 735</a:t>
            </a:r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1500" y="4221163"/>
            <a:ext cx="1223963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Zdroje</a:t>
            </a:r>
          </a:p>
        </p:txBody>
      </p:sp>
      <p:sp>
        <p:nvSpPr>
          <p:cNvPr id="481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Texty: vlastní práce autora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552</TotalTime>
  <Words>507</Words>
  <Application>Microsoft Office PowerPoint</Application>
  <PresentationFormat>On-screen Show (4:3)</PresentationFormat>
  <Paragraphs>147</Paragraphs>
  <Slides>35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41" baseType="lpstr">
      <vt:lpstr>Calibri</vt:lpstr>
      <vt:lpstr>Arial</vt:lpstr>
      <vt:lpstr>Comic Sans MS</vt:lpstr>
      <vt:lpstr>Times New Roman</vt:lpstr>
      <vt:lpstr>Arial Rounded MT Bold</vt:lpstr>
      <vt:lpstr>Motiv sady Office</vt:lpstr>
      <vt:lpstr>Desetinná čísla  HRA</vt:lpstr>
      <vt:lpstr>Snímek 2</vt:lpstr>
      <vt:lpstr>Pravidla</vt:lpstr>
      <vt:lpstr>Snímek 4</vt:lpstr>
      <vt:lpstr>1.  3,8 . 0,5 + 2,7 . 0,3 =</vt:lpstr>
      <vt:lpstr>2.   (12,6 – 8,057) . 2,4 = </vt:lpstr>
      <vt:lpstr>3.  325,65 + 19,628 – 215,032 = </vt:lpstr>
      <vt:lpstr>4.   1,0425 – (0,068 + 0,096) = </vt:lpstr>
      <vt:lpstr>5.  1,2 . 0,05 + 0,6 . 0,4 + 0,6 . 0,07 =  </vt:lpstr>
      <vt:lpstr>6. 0,7 . (8,62 + 5,28) =   </vt:lpstr>
      <vt:lpstr>7.  1 258,2 – 13,067 =  </vt:lpstr>
      <vt:lpstr>8.  0,4 . 0,06 + 0,08 . 0,5 =  </vt:lpstr>
      <vt:lpstr>9.  0,3 . (2,48 + 7,29) = </vt:lpstr>
      <vt:lpstr>10.  2 826,4 – 58,326 + 298,45 =</vt:lpstr>
      <vt:lpstr>11. (7,62 + 3,24) . 0,3 = </vt:lpstr>
      <vt:lpstr>12. 12,4 + 0,2 . (5,1 + 3,9) =   </vt:lpstr>
      <vt:lpstr>13. 6,2 + 0,07 . (2,6 + 1,4) =   </vt:lpstr>
      <vt:lpstr>14. 2 858,8 + 213,824 =  </vt:lpstr>
      <vt:lpstr>15.  2,7 . 0,002 =</vt:lpstr>
      <vt:lpstr>16.  0,13 . 0,5 =  </vt:lpstr>
      <vt:lpstr>17. 0, 6 . 0,05 + 0,2 . 0,8 =</vt:lpstr>
      <vt:lpstr>18. 61,2 + 85,7 = </vt:lpstr>
      <vt:lpstr>19. 0,6 . (9,5 – 7,2) =  </vt:lpstr>
      <vt:lpstr>20.  0,7 . (2,5 + 4,2) =</vt:lpstr>
      <vt:lpstr>21. 0,009 . 0,07 =</vt:lpstr>
      <vt:lpstr>22. 0,4 . 0,0008 = </vt:lpstr>
      <vt:lpstr>23. 0,284 2 + 1,627 =</vt:lpstr>
      <vt:lpstr>24. 0, 542 24 – 0, 056 =</vt:lpstr>
      <vt:lpstr>25. 14,46 : 0,06 = </vt:lpstr>
      <vt:lpstr>26. 499,2 : 0,008 =</vt:lpstr>
      <vt:lpstr>27. 123,5 . 0,05 =</vt:lpstr>
      <vt:lpstr>28. 10,24 : 0,04 = </vt:lpstr>
      <vt:lpstr>29. 358,2 : 0,3 =</vt:lpstr>
      <vt:lpstr>30. 514,5 : 0,7 = 735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</dc:title>
  <dc:creator>Jitka Vystavělová</dc:creator>
  <cp:lastModifiedBy>DUM</cp:lastModifiedBy>
  <cp:revision>126</cp:revision>
  <dcterms:created xsi:type="dcterms:W3CDTF">2012-04-29T12:49:10Z</dcterms:created>
  <dcterms:modified xsi:type="dcterms:W3CDTF">2013-04-08T17:07:59Z</dcterms:modified>
</cp:coreProperties>
</file>