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6" r:id="rId2"/>
    <p:sldId id="275" r:id="rId3"/>
    <p:sldId id="256" r:id="rId4"/>
    <p:sldId id="257" r:id="rId5"/>
    <p:sldId id="258" r:id="rId6"/>
    <p:sldId id="263" r:id="rId7"/>
    <p:sldId id="267" r:id="rId8"/>
    <p:sldId id="268" r:id="rId9"/>
    <p:sldId id="264" r:id="rId10"/>
    <p:sldId id="271" r:id="rId11"/>
    <p:sldId id="265" r:id="rId12"/>
    <p:sldId id="270" r:id="rId13"/>
    <p:sldId id="274" r:id="rId14"/>
    <p:sldId id="276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VY_32_INOVACE_09_INF_09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Inf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7.A – Procesor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D6CF03-3F1C-4529-9178-70B842B5D241}" type="presOf" srcId="{D1D4F407-5343-4D3F-B5B9-D407B03CAEB4}" destId="{AED2198E-93D5-4001-81B4-73124B309672}" srcOrd="1" destOrd="0" presId="urn:microsoft.com/office/officeart/2005/8/layout/target3"/>
    <dgm:cxn modelId="{9B3EC74C-C827-498C-ADA7-672A767D4319}" type="presOf" srcId="{B651F6E3-6281-48DB-9319-2AEAFDAE7572}" destId="{6BB5E863-4638-4E1D-BFDE-399D028AC4ED}" srcOrd="1" destOrd="0" presId="urn:microsoft.com/office/officeart/2005/8/layout/target3"/>
    <dgm:cxn modelId="{2CA0CE3C-3948-4ADD-ABD2-3F2D43B97385}" type="presOf" srcId="{4C35D32F-0EAB-4CD7-82EE-45574DC2A586}" destId="{8BEBB6EC-1DAA-4CAC-8A25-BC0FCBD5DBD5}" srcOrd="0" destOrd="0" presId="urn:microsoft.com/office/officeart/2005/8/layout/target3"/>
    <dgm:cxn modelId="{5282BE47-EC6A-49AC-88F1-A33CF4703AA5}" type="presOf" srcId="{D1B46980-6531-4606-95E6-44980827E919}" destId="{6140AFEC-043D-4C43-A2F9-D0F5331DF3A3}" srcOrd="0" destOrd="0" presId="urn:microsoft.com/office/officeart/2005/8/layout/target3"/>
    <dgm:cxn modelId="{D864B9F3-4A52-4A1A-882B-48ABC66F7B0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A7DDA7-6013-451B-BD50-F45DD813BAEA}" type="presOf" srcId="{D8197B8C-B260-4A16-BDF4-0947B075E274}" destId="{5A5FFA88-C948-4069-8E93-59FA12366E83}" srcOrd="1" destOrd="0" presId="urn:microsoft.com/office/officeart/2005/8/layout/target3"/>
    <dgm:cxn modelId="{EB9AE3EB-2842-4D77-9C6F-89A24BAEC4D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93D173B-F73A-40E1-9022-1D2AC18C5F8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6AD0487-D4E1-4EAA-BD15-C067E878989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14E3F6-7D53-4360-BE20-6DEDFF2540EE}" type="presOf" srcId="{4C35D32F-0EAB-4CD7-82EE-45574DC2A586}" destId="{890E4F0B-2866-4A3F-A3C7-2A14B1797930}" srcOrd="1" destOrd="0" presId="urn:microsoft.com/office/officeart/2005/8/layout/target3"/>
    <dgm:cxn modelId="{C4D28782-C1CD-4F84-A1FE-89F4366A51EE}" type="presOf" srcId="{D8197B8C-B260-4A16-BDF4-0947B075E274}" destId="{25B08C86-7E15-44DC-BE7F-FFB55DD49D12}" srcOrd="0" destOrd="0" presId="urn:microsoft.com/office/officeart/2005/8/layout/target3"/>
    <dgm:cxn modelId="{63ECD529-8B1E-4827-9269-D7FB4BE90626}" type="presParOf" srcId="{333A1088-737F-45CB-B68E-254E46348037}" destId="{F5ABB229-8D3B-4694-996A-96F23CF14429}" srcOrd="0" destOrd="0" presId="urn:microsoft.com/office/officeart/2005/8/layout/target3"/>
    <dgm:cxn modelId="{2B8AFF41-E750-4284-8C40-ACAA823405AA}" type="presParOf" srcId="{333A1088-737F-45CB-B68E-254E46348037}" destId="{F41139FD-01EE-4571-8B17-4FB00FC51163}" srcOrd="1" destOrd="0" presId="urn:microsoft.com/office/officeart/2005/8/layout/target3"/>
    <dgm:cxn modelId="{63E63CED-A038-4F54-B62B-84735B9584BA}" type="presParOf" srcId="{333A1088-737F-45CB-B68E-254E46348037}" destId="{D005CE8C-CC26-4C3E-AC11-E15060ECD759}" srcOrd="2" destOrd="0" presId="urn:microsoft.com/office/officeart/2005/8/layout/target3"/>
    <dgm:cxn modelId="{5679D385-DC34-4DE0-8F4D-967D4A11AB70}" type="presParOf" srcId="{333A1088-737F-45CB-B68E-254E46348037}" destId="{2C702D82-9B77-49B7-9568-BB8EB47C3372}" srcOrd="3" destOrd="0" presId="urn:microsoft.com/office/officeart/2005/8/layout/target3"/>
    <dgm:cxn modelId="{3A6B668D-F0B3-4C2F-AC5B-FE8CA7F700B6}" type="presParOf" srcId="{333A1088-737F-45CB-B68E-254E46348037}" destId="{A52A0455-90FF-4808-ABD0-F02540D31D5A}" srcOrd="4" destOrd="0" presId="urn:microsoft.com/office/officeart/2005/8/layout/target3"/>
    <dgm:cxn modelId="{97C6567A-C7DD-489C-BB78-B1FD81710311}" type="presParOf" srcId="{333A1088-737F-45CB-B68E-254E46348037}" destId="{6140AFEC-043D-4C43-A2F9-D0F5331DF3A3}" srcOrd="5" destOrd="0" presId="urn:microsoft.com/office/officeart/2005/8/layout/target3"/>
    <dgm:cxn modelId="{B56DC932-ECBA-432F-BAFB-7A22AA1EBAE2}" type="presParOf" srcId="{333A1088-737F-45CB-B68E-254E46348037}" destId="{9358AC05-5D7D-4327-9F80-1AD486AEA664}" srcOrd="6" destOrd="0" presId="urn:microsoft.com/office/officeart/2005/8/layout/target3"/>
    <dgm:cxn modelId="{A6E7BD51-41A5-41DC-9A23-CAD924FF60A7}" type="presParOf" srcId="{333A1088-737F-45CB-B68E-254E46348037}" destId="{313FC574-E1CD-4FB4-B054-0B805CE0447D}" srcOrd="7" destOrd="0" presId="urn:microsoft.com/office/officeart/2005/8/layout/target3"/>
    <dgm:cxn modelId="{5EAC22BD-709D-4E60-86EC-E69467DE104B}" type="presParOf" srcId="{333A1088-737F-45CB-B68E-254E46348037}" destId="{619D679B-A015-4ECF-8348-D1034C574F40}" srcOrd="8" destOrd="0" presId="urn:microsoft.com/office/officeart/2005/8/layout/target3"/>
    <dgm:cxn modelId="{DC7344DE-7899-4A6F-BC45-7E1CBF4CAF0A}" type="presParOf" srcId="{333A1088-737F-45CB-B68E-254E46348037}" destId="{322283A8-4A27-4CDA-BAE3-F381106A9174}" srcOrd="9" destOrd="0" presId="urn:microsoft.com/office/officeart/2005/8/layout/target3"/>
    <dgm:cxn modelId="{824EE415-FF43-4C14-8EB8-867A1BDC61B2}" type="presParOf" srcId="{333A1088-737F-45CB-B68E-254E46348037}" destId="{FFC9F71D-1B4F-4AD9-A4A6-86ADEFC8AF5C}" srcOrd="10" destOrd="0" presId="urn:microsoft.com/office/officeart/2005/8/layout/target3"/>
    <dgm:cxn modelId="{1C465306-E8A9-4229-B025-18519A452C78}" type="presParOf" srcId="{333A1088-737F-45CB-B68E-254E46348037}" destId="{25B08C86-7E15-44DC-BE7F-FFB55DD49D12}" srcOrd="11" destOrd="0" presId="urn:microsoft.com/office/officeart/2005/8/layout/target3"/>
    <dgm:cxn modelId="{EB2BE8D3-47CC-4CC9-89B9-8D01291868F6}" type="presParOf" srcId="{333A1088-737F-45CB-B68E-254E46348037}" destId="{76644BE8-9D7C-4C09-B250-3D10AF48CBB7}" srcOrd="12" destOrd="0" presId="urn:microsoft.com/office/officeart/2005/8/layout/target3"/>
    <dgm:cxn modelId="{39704AB8-274F-4EC5-B402-60D8D6394F5F}" type="presParOf" srcId="{333A1088-737F-45CB-B68E-254E46348037}" destId="{EE85B701-7295-41C0-BA7A-34D3756A2AE6}" srcOrd="13" destOrd="0" presId="urn:microsoft.com/office/officeart/2005/8/layout/target3"/>
    <dgm:cxn modelId="{8C88C5A5-A661-49EE-9220-80152B3BE4AD}" type="presParOf" srcId="{333A1088-737F-45CB-B68E-254E46348037}" destId="{8BEBB6EC-1DAA-4CAC-8A25-BC0FCBD5DBD5}" srcOrd="14" destOrd="0" presId="urn:microsoft.com/office/officeart/2005/8/layout/target3"/>
    <dgm:cxn modelId="{681715B3-D65C-462B-A417-DE14E747820E}" type="presParOf" srcId="{333A1088-737F-45CB-B68E-254E46348037}" destId="{AED2198E-93D5-4001-81B4-73124B309672}" srcOrd="15" destOrd="0" presId="urn:microsoft.com/office/officeart/2005/8/layout/target3"/>
    <dgm:cxn modelId="{85685628-D766-4D50-A8DA-317943A76859}" type="presParOf" srcId="{333A1088-737F-45CB-B68E-254E46348037}" destId="{2BE915AB-18AA-4053-B92C-3BFC9ED204BB}" srcOrd="16" destOrd="0" presId="urn:microsoft.com/office/officeart/2005/8/layout/target3"/>
    <dgm:cxn modelId="{4E2096E2-DE7F-4D60-A69D-2EE53D297B19}" type="presParOf" srcId="{333A1088-737F-45CB-B68E-254E46348037}" destId="{6BB5E863-4638-4E1D-BFDE-399D028AC4ED}" srcOrd="17" destOrd="0" presId="urn:microsoft.com/office/officeart/2005/8/layout/target3"/>
    <dgm:cxn modelId="{EE6941A9-0528-42AD-980A-B2660CB6485A}" type="presParOf" srcId="{333A1088-737F-45CB-B68E-254E46348037}" destId="{5A5FFA88-C948-4069-8E93-59FA12366E83}" srcOrd="18" destOrd="0" presId="urn:microsoft.com/office/officeart/2005/8/layout/target3"/>
    <dgm:cxn modelId="{8F32E17D-E942-42AD-A5A8-92360071B1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VY_32_INOVACE_09_INF_09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Inf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7.A – Procesor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F374F-EA50-4A2D-9116-4A3727BAAD56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8CBDEC-27EC-4A92-A507-EA656A8ABC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CF5A0-DEE8-4CBF-A37F-6F0DD98D16B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382E6-EB58-452F-A144-DC86304907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hHXfVi0MWes&amp;feature=relate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HXfVi0MWes&amp;feature=related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6/AMD-Radeon-Logo.png" TargetMode="External"/><Relationship Id="rId3" Type="http://schemas.openxmlformats.org/officeDocument/2006/relationships/hyperlink" Target="http://cs.wikipedia.org/wiki/Procesory_AMD" TargetMode="External"/><Relationship Id="rId7" Type="http://schemas.openxmlformats.org/officeDocument/2006/relationships/hyperlink" Target="http://upload.wikimedia.org/wikipedia/commons/thumb/f/fe/Amd_690g_radeon_x1250.jpg/800px-Amd_690g_radeon_x1250.jpg" TargetMode="External"/><Relationship Id="rId2" Type="http://schemas.openxmlformats.org/officeDocument/2006/relationships/hyperlink" Target="http://cs.wikipedia.org/wiki/Procesory_Inte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ozessorkuehler_Sockel_775_heatpipe.jpg" TargetMode="External"/><Relationship Id="rId11" Type="http://schemas.openxmlformats.org/officeDocument/2006/relationships/hyperlink" Target="http://www.youtube.com/watch?v=hHXfVi0MWes&amp;feature=related" TargetMode="External"/><Relationship Id="rId5" Type="http://schemas.openxmlformats.org/officeDocument/2006/relationships/hyperlink" Target="http://upload.wikimedia.org/wikipedia/commons/thumb/0/04/Socket_G34.jpg/800px-Socket_G34.jpg" TargetMode="External"/><Relationship Id="rId10" Type="http://schemas.openxmlformats.org/officeDocument/2006/relationships/hyperlink" Target="http://www.priceindia.net/computer/wp-content/uploads/2010/03/intel-core-i7-930-.jpg" TargetMode="External"/><Relationship Id="rId4" Type="http://schemas.openxmlformats.org/officeDocument/2006/relationships/hyperlink" Target="http://upload.wikimedia.org/wikipedia/commons/a/a6/2008Computex_Foxconn_G31MG.jpg" TargetMode="External"/><Relationship Id="rId9" Type="http://schemas.openxmlformats.org/officeDocument/2006/relationships/hyperlink" Target="http://prohardver.hu/dl/cnt/2009-06/47342/corei79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</a:t>
            </a:r>
            <a:r>
              <a:rPr lang="cs-CZ" dirty="0" smtClean="0"/>
              <a:t>seznamuje žáky s pojmem procesorem, jeho umístněním na základní desce, parametry, které ovlivňují  jeho výkon a rychlost, procesory firmy AMD a Intel.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Procesor(čip)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Procesor(čip)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 </a:t>
            </a:r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Processing</a:t>
            </a:r>
            <a:r>
              <a:rPr lang="cs-CZ" dirty="0" smtClean="0"/>
              <a:t> Unit- </a:t>
            </a:r>
            <a:r>
              <a:rPr lang="cs-CZ" b="1" dirty="0" smtClean="0"/>
              <a:t>CPU</a:t>
            </a:r>
            <a:r>
              <a:rPr lang="cs-CZ" dirty="0" smtClean="0"/>
              <a:t>) je srdce a mozek počítače, která vykonává strojový kód spuštěného počítačového programu. </a:t>
            </a:r>
          </a:p>
          <a:p>
            <a:r>
              <a:rPr lang="cs-CZ" dirty="0" smtClean="0"/>
              <a:t>Procesor je  na základní desce počítače.</a:t>
            </a:r>
          </a:p>
          <a:p>
            <a:r>
              <a:rPr lang="cs-CZ" dirty="0" smtClean="0"/>
              <a:t>Jeho kvalita ovlivňuje rychlost a výkon počítače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Umístnění procesoru na </a:t>
            </a:r>
            <a:r>
              <a:rPr lang="cs-CZ" dirty="0" err="1" smtClean="0"/>
              <a:t>zákl.desce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0039"/>
          </a:xfrm>
        </p:spPr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643050"/>
            <a:ext cx="7265264" cy="4879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rot="5400000">
            <a:off x="7000860" y="1928802"/>
            <a:ext cx="2428892" cy="18573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57158" y="6357958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Patice procesoru</a:t>
            </a:r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4600" y="1600200"/>
            <a:ext cx="6054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6357958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65760" indent="-256032">
              <a:defRPr/>
            </a:pPr>
            <a:r>
              <a:rPr lang="cs-CZ" i="1" dirty="0" smtClean="0"/>
              <a:t>frekvence procesoru (vnitřní)</a:t>
            </a:r>
          </a:p>
          <a:p>
            <a:pPr marL="621792" lvl="1">
              <a:spcBef>
                <a:spcPts val="324"/>
              </a:spcBef>
              <a:spcAft>
                <a:spcPts val="600"/>
              </a:spcAft>
              <a:defRPr/>
            </a:pPr>
            <a:r>
              <a:rPr lang="cs-CZ" dirty="0" smtClean="0"/>
              <a:t>udává rychlost zpracovávání dodávaných dat</a:t>
            </a:r>
            <a:br>
              <a:rPr lang="cs-CZ" dirty="0" smtClean="0"/>
            </a:br>
            <a:r>
              <a:rPr lang="cs-CZ" dirty="0" smtClean="0"/>
              <a:t>(1GHz – miliarda základních úkonů za sekundu) </a:t>
            </a:r>
          </a:p>
          <a:p>
            <a:pPr marL="365760" indent="-256032">
              <a:defRPr/>
            </a:pPr>
            <a:r>
              <a:rPr lang="cs-CZ" i="1" dirty="0" smtClean="0"/>
              <a:t>frekvence datové sběrnice FSB (vnější)</a:t>
            </a:r>
          </a:p>
          <a:p>
            <a:pPr marL="621792" lvl="1">
              <a:spcBef>
                <a:spcPts val="324"/>
              </a:spcBef>
              <a:spcAft>
                <a:spcPts val="600"/>
              </a:spcAft>
              <a:defRPr/>
            </a:pPr>
            <a:r>
              <a:rPr lang="cs-CZ" dirty="0" smtClean="0"/>
              <a:t>maximální frekvence přístupu do externí paměti RAM</a:t>
            </a:r>
          </a:p>
          <a:p>
            <a:pPr marL="365760" indent="-256032">
              <a:defRPr/>
            </a:pPr>
            <a:r>
              <a:rPr lang="cs-CZ" i="1" dirty="0" smtClean="0"/>
              <a:t>paměť </a:t>
            </a:r>
            <a:r>
              <a:rPr lang="cs-CZ" i="1" dirty="0" err="1" smtClean="0"/>
              <a:t>cache</a:t>
            </a:r>
            <a:r>
              <a:rPr lang="cs-CZ" i="1" dirty="0" smtClean="0"/>
              <a:t> </a:t>
            </a:r>
          </a:p>
          <a:p>
            <a:pPr marL="621792" lvl="1">
              <a:spcBef>
                <a:spcPts val="324"/>
              </a:spcBef>
              <a:spcAft>
                <a:spcPts val="600"/>
              </a:spcAft>
              <a:defRPr/>
            </a:pPr>
            <a:r>
              <a:rPr lang="cs-CZ" dirty="0" smtClean="0"/>
              <a:t>dvouúrovňová (i tříúrovňová - L1,L2,L3) vyrovnávací paměť uvnitř procesoru, vliv na výkon</a:t>
            </a:r>
          </a:p>
          <a:p>
            <a:pPr marL="365760" indent="-256032">
              <a:defRPr/>
            </a:pPr>
            <a:r>
              <a:rPr lang="cs-CZ" i="1" dirty="0" smtClean="0"/>
              <a:t>počet jader</a:t>
            </a:r>
          </a:p>
          <a:p>
            <a:pPr marL="621792" lvl="1">
              <a:spcBef>
                <a:spcPts val="324"/>
              </a:spcBef>
              <a:defRPr/>
            </a:pPr>
            <a:r>
              <a:rPr lang="cs-CZ" dirty="0" smtClean="0"/>
              <a:t>p</a:t>
            </a:r>
            <a:r>
              <a:rPr lang="sv-SE" dirty="0" smtClean="0"/>
              <a:t>očet a typ jader integrovaných v procesoru</a:t>
            </a:r>
            <a:endParaRPr lang="cs-CZ" dirty="0" smtClean="0"/>
          </a:p>
          <a:p>
            <a:pPr marL="621792" lvl="1">
              <a:spcBef>
                <a:spcPts val="324"/>
              </a:spcBef>
              <a:defRPr/>
            </a:pPr>
            <a:r>
              <a:rPr lang="cs-CZ" dirty="0" smtClean="0"/>
              <a:t>1-8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00098" y="357166"/>
            <a:ext cx="8229600" cy="1143000"/>
          </a:xfrm>
        </p:spPr>
        <p:txBody>
          <a:bodyPr/>
          <a:lstStyle/>
          <a:p>
            <a:r>
              <a:rPr lang="cs-CZ" dirty="0" smtClean="0"/>
              <a:t>Chlazení procesoru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928934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SzPct val="80000"/>
              <a:buFont typeface="Wingdings" pitchFamily="2" charset="2"/>
              <a:buChar char="§"/>
            </a:pPr>
            <a:r>
              <a:rPr lang="cs-CZ" sz="3000" i="1" dirty="0" smtClean="0"/>
              <a:t>chladič - pasivní</a:t>
            </a:r>
          </a:p>
          <a:p>
            <a:pPr lvl="1">
              <a:lnSpc>
                <a:spcPct val="90000"/>
              </a:lnSpc>
              <a:spcAft>
                <a:spcPts val="1200"/>
              </a:spcAft>
              <a:buSzPct val="80000"/>
              <a:buFont typeface="Wingdings" pitchFamily="2" charset="2"/>
              <a:buChar char="§"/>
            </a:pPr>
            <a:r>
              <a:rPr lang="cs-CZ" sz="2600" dirty="0" smtClean="0"/>
              <a:t>skládá se z kovového výlisku, který se přímo dotýká jádra </a:t>
            </a:r>
            <a:r>
              <a:rPr lang="cs-CZ" sz="2600" dirty="0" err="1" smtClean="0"/>
              <a:t>procesorua</a:t>
            </a:r>
            <a:r>
              <a:rPr lang="cs-CZ" sz="2600" dirty="0" smtClean="0"/>
              <a:t> odvádí od něj teplo</a:t>
            </a:r>
          </a:p>
          <a:p>
            <a:pPr>
              <a:lnSpc>
                <a:spcPct val="90000"/>
              </a:lnSpc>
              <a:buSzPct val="80000"/>
              <a:buFont typeface="Wingdings" pitchFamily="2" charset="2"/>
              <a:buChar char="§"/>
            </a:pPr>
            <a:r>
              <a:rPr lang="cs-CZ" sz="3000" i="1" dirty="0" smtClean="0"/>
              <a:t>ventilátor - aktivní</a:t>
            </a:r>
          </a:p>
          <a:p>
            <a:pPr lvl="1">
              <a:lnSpc>
                <a:spcPct val="90000"/>
              </a:lnSpc>
              <a:buSzPct val="80000"/>
              <a:buFont typeface="Wingdings" pitchFamily="2" charset="2"/>
              <a:buChar char="§"/>
            </a:pPr>
            <a:r>
              <a:rPr lang="cs-CZ" sz="2600" dirty="0" smtClean="0"/>
              <a:t>kovové žebroví chladiče je ochlazováno ventilátorem (</a:t>
            </a:r>
            <a:r>
              <a:rPr lang="cs-CZ" sz="2600" i="1" dirty="0" err="1" smtClean="0"/>
              <a:t>fan</a:t>
            </a:r>
            <a:r>
              <a:rPr lang="cs-CZ" sz="2600" dirty="0" smtClean="0"/>
              <a:t>) připevněným nad žebrovím  </a:t>
            </a:r>
          </a:p>
          <a:p>
            <a:endParaRPr lang="cs-CZ" dirty="0"/>
          </a:p>
        </p:txBody>
      </p:sp>
      <p:pic>
        <p:nvPicPr>
          <p:cNvPr id="4" name="Zástupný symbol pro obsah 10" descr="cooler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929190" y="357166"/>
            <a:ext cx="4038600" cy="34877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628" y="2857496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1428736"/>
            <a:ext cx="3645126" cy="757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3643314"/>
            <a:ext cx="15430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3643314"/>
            <a:ext cx="47910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57158" y="6357958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15338" y="5572140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Procesory AMD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AMD K5 90 – 150 MHz</a:t>
            </a:r>
          </a:p>
          <a:p>
            <a:r>
              <a:rPr lang="cs-CZ" dirty="0" smtClean="0"/>
              <a:t>AMD K6 166 – 550 MHz</a:t>
            </a:r>
          </a:p>
          <a:p>
            <a:r>
              <a:rPr lang="cs-CZ" dirty="0" smtClean="0"/>
              <a:t>AMD K7 </a:t>
            </a:r>
            <a:r>
              <a:rPr lang="cs-CZ" dirty="0" err="1" smtClean="0"/>
              <a:t>Athlon</a:t>
            </a:r>
            <a:r>
              <a:rPr lang="cs-CZ" dirty="0" smtClean="0"/>
              <a:t> 500 – 750 MHz</a:t>
            </a:r>
          </a:p>
          <a:p>
            <a:r>
              <a:rPr lang="cs-CZ" dirty="0" smtClean="0"/>
              <a:t>AMD </a:t>
            </a:r>
            <a:r>
              <a:rPr lang="cs-CZ" dirty="0" err="1" smtClean="0"/>
              <a:t>Athlon</a:t>
            </a:r>
            <a:r>
              <a:rPr lang="cs-CZ" dirty="0" smtClean="0"/>
              <a:t> 750 MHz – 1,4 </a:t>
            </a:r>
            <a:r>
              <a:rPr lang="cs-CZ" dirty="0" err="1" smtClean="0"/>
              <a:t>GHz</a:t>
            </a:r>
            <a:endParaRPr lang="cs-CZ" dirty="0" smtClean="0"/>
          </a:p>
          <a:p>
            <a:r>
              <a:rPr lang="cs-CZ" dirty="0" smtClean="0"/>
              <a:t>AMD </a:t>
            </a:r>
            <a:r>
              <a:rPr lang="cs-CZ" dirty="0" err="1" smtClean="0"/>
              <a:t>Dual</a:t>
            </a:r>
            <a:r>
              <a:rPr lang="cs-CZ" dirty="0" smtClean="0"/>
              <a:t>-</a:t>
            </a:r>
            <a:r>
              <a:rPr lang="cs-CZ" dirty="0" err="1" smtClean="0"/>
              <a:t>Core</a:t>
            </a:r>
            <a:r>
              <a:rPr lang="cs-CZ" dirty="0" smtClean="0"/>
              <a:t> </a:t>
            </a:r>
            <a:r>
              <a:rPr lang="cs-CZ" dirty="0" err="1" smtClean="0"/>
              <a:t>Athlon</a:t>
            </a:r>
            <a:r>
              <a:rPr lang="cs-CZ" dirty="0" smtClean="0"/>
              <a:t> A64 X2</a:t>
            </a:r>
          </a:p>
          <a:p>
            <a:r>
              <a:rPr lang="cs-CZ" dirty="0" smtClean="0"/>
              <a:t>AMD </a:t>
            </a:r>
            <a:r>
              <a:rPr lang="cs-CZ" dirty="0" err="1" smtClean="0"/>
              <a:t>Phenom</a:t>
            </a:r>
            <a:r>
              <a:rPr lang="cs-CZ" dirty="0" smtClean="0"/>
              <a:t> II X4 </a:t>
            </a:r>
            <a:r>
              <a:rPr lang="cs-CZ" dirty="0" err="1" smtClean="0"/>
              <a:t>Quad</a:t>
            </a:r>
            <a:r>
              <a:rPr lang="cs-CZ" dirty="0" smtClean="0"/>
              <a:t>-</a:t>
            </a:r>
            <a:r>
              <a:rPr lang="cs-CZ" dirty="0" err="1" smtClean="0"/>
              <a:t>Core</a:t>
            </a:r>
            <a:r>
              <a:rPr lang="cs-CZ" dirty="0" smtClean="0"/>
              <a:t> 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1071546"/>
            <a:ext cx="2613477" cy="542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42916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67425" y="357166"/>
            <a:ext cx="30765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000372"/>
            <a:ext cx="2383110" cy="2905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2500306"/>
            <a:ext cx="47625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57158" y="5429264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43900" y="6072206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0"/>
            <a:ext cx="1769021" cy="1643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Procesory Intel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Pentium a Pentium MMX 75 – 166 MHz</a:t>
            </a:r>
          </a:p>
          <a:p>
            <a:r>
              <a:rPr lang="cs-CZ" dirty="0" smtClean="0"/>
              <a:t>Pentium II 233 – 533 MHz</a:t>
            </a:r>
          </a:p>
          <a:p>
            <a:r>
              <a:rPr lang="cs-CZ" dirty="0" smtClean="0"/>
              <a:t>Pentium III 600 – 1000 MHz</a:t>
            </a:r>
          </a:p>
          <a:p>
            <a:r>
              <a:rPr lang="cs-CZ" dirty="0" smtClean="0"/>
              <a:t>Pentium 4 1,4 – 3 </a:t>
            </a:r>
            <a:r>
              <a:rPr lang="cs-CZ" dirty="0" err="1" smtClean="0"/>
              <a:t>GHz</a:t>
            </a:r>
            <a:r>
              <a:rPr lang="cs-CZ" dirty="0" smtClean="0"/>
              <a:t> </a:t>
            </a:r>
          </a:p>
          <a:p>
            <a:r>
              <a:rPr lang="cs-CZ" dirty="0" smtClean="0"/>
              <a:t>Intel </a:t>
            </a:r>
            <a:r>
              <a:rPr lang="cs-CZ" dirty="0" err="1" smtClean="0"/>
              <a:t>Core</a:t>
            </a:r>
            <a:r>
              <a:rPr lang="cs-CZ" dirty="0" smtClean="0"/>
              <a:t> 2 Duo</a:t>
            </a:r>
          </a:p>
          <a:p>
            <a:r>
              <a:rPr lang="cs-CZ" dirty="0" smtClean="0"/>
              <a:t>Intel</a:t>
            </a:r>
            <a:r>
              <a:rPr lang="it-IT" dirty="0" smtClean="0"/>
              <a:t> Core i7</a:t>
            </a:r>
            <a:r>
              <a:rPr lang="cs-CZ" dirty="0" smtClean="0"/>
              <a:t> </a:t>
            </a:r>
            <a:r>
              <a:rPr lang="it-IT" dirty="0" smtClean="0"/>
              <a:t>Quad-Core</a:t>
            </a:r>
            <a:r>
              <a:rPr lang="cs-CZ" dirty="0" smtClean="0"/>
              <a:t>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000100" y="4429132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 procesoru určuje: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rychlost procesoru  v </a:t>
            </a:r>
            <a:r>
              <a:rPr lang="cs-CZ" sz="3000" dirty="0" err="1" smtClean="0"/>
              <a:t>GHz</a:t>
            </a:r>
            <a:r>
              <a:rPr lang="cs-CZ" sz="3000" dirty="0" smtClean="0"/>
              <a:t> </a:t>
            </a:r>
          </a:p>
          <a:p>
            <a:r>
              <a:rPr lang="cs-CZ" sz="3000" dirty="0" smtClean="0"/>
              <a:t>dalších parametry</a:t>
            </a:r>
            <a:r>
              <a:rPr lang="cs-CZ" sz="3000" dirty="0" smtClean="0">
                <a:latin typeface="Arial" charset="0"/>
              </a:rPr>
              <a:t>,</a:t>
            </a:r>
            <a:r>
              <a:rPr lang="cs-CZ" sz="3000" dirty="0" smtClean="0"/>
              <a:t> např.:</a:t>
            </a:r>
          </a:p>
          <a:p>
            <a:pPr lvl="1"/>
            <a:r>
              <a:rPr lang="cs-CZ" dirty="0" smtClean="0"/>
              <a:t>konstrukce, architektura a počet jader</a:t>
            </a:r>
          </a:p>
          <a:p>
            <a:pPr lvl="1"/>
            <a:r>
              <a:rPr lang="cs-CZ" dirty="0" smtClean="0"/>
              <a:t>velikost a rychlost pamětí </a:t>
            </a:r>
            <a:r>
              <a:rPr lang="cs-CZ" dirty="0" err="1" smtClean="0"/>
              <a:t>cache</a:t>
            </a:r>
            <a:endParaRPr lang="cs-CZ" dirty="0" smtClean="0"/>
          </a:p>
          <a:p>
            <a:pPr lvl="1"/>
            <a:r>
              <a:rPr lang="cs-CZ" dirty="0" smtClean="0"/>
              <a:t>šířka externí datové FSB sběrnice, …………………. </a:t>
            </a:r>
          </a:p>
          <a:p>
            <a:pPr lvl="1"/>
            <a:endParaRPr lang="cs-CZ" dirty="0" smtClean="0">
              <a:hlinkClick r:id="rId2"/>
            </a:endParaRPr>
          </a:p>
          <a:p>
            <a:pPr lvl="1"/>
            <a:endParaRPr lang="cs-CZ" dirty="0" smtClean="0">
              <a:hlinkClick r:id="rId2"/>
            </a:endParaRPr>
          </a:p>
          <a:p>
            <a:pPr lvl="1"/>
            <a:endParaRPr lang="cs-CZ" dirty="0" smtClean="0">
              <a:hlinkClick r:id="rId2"/>
            </a:endParaRPr>
          </a:p>
          <a:p>
            <a:pPr lvl="1"/>
            <a:endParaRPr lang="cs-CZ" dirty="0" smtClean="0">
              <a:hlinkClick r:id="rId2"/>
            </a:endParaRPr>
          </a:p>
          <a:p>
            <a:pPr lvl="1">
              <a:buNone/>
            </a:pPr>
            <a:r>
              <a:rPr lang="cs-CZ" dirty="0" smtClean="0">
                <a:hlinkClick r:id="rId2"/>
              </a:rPr>
              <a:t> 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?v=hHXfVi0MWes&amp;feature=</a:t>
            </a:r>
            <a:r>
              <a:rPr lang="cs-CZ" dirty="0" err="1" smtClean="0">
                <a:hlinkClick r:id="rId2"/>
              </a:rPr>
              <a:t>related</a:t>
            </a:r>
            <a:endParaRPr lang="cs-CZ" dirty="0" smtClean="0"/>
          </a:p>
          <a:p>
            <a:pPr lvl="1"/>
            <a:endParaRPr lang="cs-CZ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214818"/>
            <a:ext cx="1769021" cy="1643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4714884"/>
            <a:ext cx="2643206" cy="542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429124" y="4714884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vs</a:t>
            </a:r>
            <a:endParaRPr lang="cs-CZ" sz="2800" dirty="0"/>
          </a:p>
        </p:txBody>
      </p:sp>
      <p:sp>
        <p:nvSpPr>
          <p:cNvPr id="10" name="Tlačítko akce: Video 9">
            <a:hlinkClick r:id="" action="ppaction://noaction" highlightClick="1"/>
          </p:cNvPr>
          <p:cNvSpPr/>
          <p:nvPr/>
        </p:nvSpPr>
        <p:spPr>
          <a:xfrm flipV="1">
            <a:off x="642910" y="6072206"/>
            <a:ext cx="500066" cy="357190"/>
          </a:xfrm>
          <a:prstGeom prst="actionButtonMovi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861048"/>
            <a:ext cx="1769021" cy="1643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1000100" y="4429132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 procesoru určuje: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99176" cy="4997152"/>
          </a:xfrm>
        </p:spPr>
        <p:txBody>
          <a:bodyPr>
            <a:normAutofit fontScale="92500" lnSpcReduction="20000"/>
          </a:bodyPr>
          <a:lstStyle/>
          <a:p>
            <a:r>
              <a:rPr lang="cs-CZ" sz="3000" dirty="0" smtClean="0"/>
              <a:t>rychlost procesoru  v </a:t>
            </a:r>
            <a:r>
              <a:rPr lang="cs-CZ" sz="3000" dirty="0" err="1" smtClean="0"/>
              <a:t>GHz</a:t>
            </a:r>
            <a:r>
              <a:rPr lang="cs-CZ" sz="3000" dirty="0" smtClean="0"/>
              <a:t> </a:t>
            </a:r>
          </a:p>
          <a:p>
            <a:r>
              <a:rPr lang="cs-CZ" sz="3000" dirty="0" smtClean="0"/>
              <a:t>dalších parametry</a:t>
            </a:r>
            <a:r>
              <a:rPr lang="cs-CZ" sz="3000" dirty="0" smtClean="0">
                <a:latin typeface="Arial" charset="0"/>
              </a:rPr>
              <a:t>,</a:t>
            </a:r>
            <a:r>
              <a:rPr lang="cs-CZ" sz="3000" dirty="0" smtClean="0"/>
              <a:t> např.:</a:t>
            </a:r>
          </a:p>
          <a:p>
            <a:pPr lvl="1"/>
            <a:r>
              <a:rPr lang="cs-CZ" dirty="0" smtClean="0"/>
              <a:t>konstrukce, architektura a počet jader</a:t>
            </a:r>
          </a:p>
          <a:p>
            <a:pPr lvl="1"/>
            <a:r>
              <a:rPr lang="cs-CZ" dirty="0" smtClean="0"/>
              <a:t>velikost a rychlost pamětí </a:t>
            </a:r>
            <a:r>
              <a:rPr lang="cs-CZ" dirty="0" err="1" smtClean="0"/>
              <a:t>cache</a:t>
            </a:r>
            <a:endParaRPr lang="cs-CZ" dirty="0" smtClean="0"/>
          </a:p>
          <a:p>
            <a:pPr lvl="1"/>
            <a:r>
              <a:rPr lang="cs-CZ" dirty="0" smtClean="0"/>
              <a:t>šířka externí datové FSB sběrnice, …………………. </a:t>
            </a:r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                      </a:t>
            </a:r>
          </a:p>
          <a:p>
            <a:pPr lvl="1">
              <a:buNone/>
            </a:pPr>
            <a:r>
              <a:rPr lang="cs-CZ" dirty="0" smtClean="0"/>
              <a:t>                                    </a:t>
            </a:r>
            <a:r>
              <a:rPr lang="cs-CZ" dirty="0" smtClean="0">
                <a:hlinkClick r:id="rId3"/>
              </a:rPr>
              <a:t>AMD versus INTEL</a:t>
            </a:r>
            <a:r>
              <a:rPr lang="cs-CZ" dirty="0" smtClean="0"/>
              <a:t> 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                              </a:t>
            </a:r>
          </a:p>
          <a:p>
            <a:endParaRPr lang="cs-CZ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437112"/>
            <a:ext cx="2643206" cy="542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211960" y="458112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versus</a:t>
            </a:r>
            <a:endParaRPr lang="cs-CZ" sz="2800" dirty="0"/>
          </a:p>
        </p:txBody>
      </p:sp>
      <p:sp>
        <p:nvSpPr>
          <p:cNvPr id="10" name="Tlačítko akce: Video 9">
            <a:hlinkClick r:id="" action="ppaction://noaction" highlightClick="1"/>
          </p:cNvPr>
          <p:cNvSpPr/>
          <p:nvPr/>
        </p:nvSpPr>
        <p:spPr>
          <a:xfrm flipV="1">
            <a:off x="6372200" y="5301208"/>
            <a:ext cx="356050" cy="284612"/>
          </a:xfrm>
          <a:prstGeom prst="actionButtonMovi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5589240"/>
            <a:ext cx="6423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video1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1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2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1"/>
          <p:cNvSpPr>
            <a:spLocks noGrp="1"/>
          </p:cNvSpPr>
          <p:nvPr>
            <p:ph idx="1"/>
          </p:nvPr>
        </p:nvSpPr>
        <p:spPr>
          <a:xfrm>
            <a:off x="467544" y="1196752"/>
            <a:ext cx="8472518" cy="5256584"/>
          </a:xfrm>
        </p:spPr>
        <p:txBody>
          <a:bodyPr lIns="108000">
            <a:normAutofit lnSpcReduction="10000"/>
          </a:bodyPr>
          <a:lstStyle/>
          <a:p>
            <a:pPr marL="0" indent="0" eaLnBrk="1" hangingPunct="1">
              <a:spcBef>
                <a:spcPct val="0"/>
              </a:spcBef>
              <a:spcAft>
                <a:spcPts val="200"/>
              </a:spcAft>
              <a:buFont typeface="Wingdings 3" pitchFamily="18" charset="2"/>
              <a:buNone/>
            </a:pPr>
            <a:r>
              <a:rPr lang="cs-CZ" sz="1600" i="1" dirty="0" err="1" smtClean="0"/>
              <a:t>Wikipedia</a:t>
            </a:r>
            <a:r>
              <a:rPr lang="cs-CZ" sz="1600" i="1" dirty="0" smtClean="0"/>
              <a:t> : Otevřená encyklopedie</a:t>
            </a:r>
            <a:r>
              <a:rPr lang="cs-CZ" sz="1600" dirty="0" smtClean="0"/>
              <a:t> [online]. [cit. 2011-11-05]. Procesory Intel. Dostupné na WWW: </a:t>
            </a:r>
            <a:r>
              <a:rPr lang="cs-CZ" sz="1600" dirty="0" smtClean="0">
                <a:hlinkClick r:id="rId2"/>
              </a:rPr>
              <a:t>&lt;http://cs.wikipedia.org/wiki/Procesory_Intel&gt;.</a:t>
            </a:r>
            <a:endParaRPr lang="cs-CZ" sz="1600" dirty="0" smtClean="0"/>
          </a:p>
          <a:p>
            <a:pPr marL="0" indent="0" eaLnBrk="1" hangingPunct="1">
              <a:spcBef>
                <a:spcPct val="0"/>
              </a:spcBef>
              <a:spcAft>
                <a:spcPts val="200"/>
              </a:spcAft>
              <a:buFont typeface="Wingdings 3" pitchFamily="18" charset="2"/>
              <a:buNone/>
            </a:pPr>
            <a:r>
              <a:rPr lang="cs-CZ" sz="1600" i="1" dirty="0" err="1" smtClean="0"/>
              <a:t>Wikipedia</a:t>
            </a:r>
            <a:r>
              <a:rPr lang="cs-CZ" sz="1600" i="1" dirty="0" smtClean="0"/>
              <a:t> : Otevřená encyklopedie</a:t>
            </a:r>
            <a:r>
              <a:rPr lang="cs-CZ" sz="1600" dirty="0" smtClean="0"/>
              <a:t> [online]. [cit. 2011-11-05]. Procesory AMD. Dostupné na WWW: </a:t>
            </a:r>
            <a:r>
              <a:rPr lang="cs-CZ" sz="1600" dirty="0" smtClean="0">
                <a:hlinkClick r:id="rId3"/>
              </a:rPr>
              <a:t>&lt;http://cs.wikipedia.org/wiki/Procesory_AMD&gt;.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1]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-11-05]. Dostupný pod licencí </a:t>
            </a:r>
            <a:r>
              <a:rPr lang="cs-CZ" sz="1600" dirty="0" err="1" smtClean="0">
                <a:cs typeface="Lucida Sans Unicode" pitchFamily="34" charset="0"/>
              </a:rPr>
              <a:t>Creative</a:t>
            </a:r>
            <a:r>
              <a:rPr lang="cs-CZ" sz="1600" dirty="0" smtClean="0">
                <a:cs typeface="Lucida Sans Unicode" pitchFamily="34" charset="0"/>
              </a:rPr>
              <a:t> </a:t>
            </a:r>
            <a:r>
              <a:rPr lang="cs-CZ" sz="1600" dirty="0" err="1" smtClean="0">
                <a:cs typeface="Lucida Sans Unicode" pitchFamily="34" charset="0"/>
              </a:rPr>
              <a:t>Commons</a:t>
            </a:r>
            <a:r>
              <a:rPr lang="cs-CZ" sz="1600" dirty="0" smtClean="0">
                <a:cs typeface="Lucida Sans Unicode" pitchFamily="34" charset="0"/>
              </a:rPr>
              <a:t> na WWW: 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4"/>
              </a:rPr>
              <a:t>http://upload.wikimedia.org/wikipedia/commons/a/a6/2008Computex_Foxconn_G31MG.jpg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2]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-11-05]. Dostupný pod licencí </a:t>
            </a:r>
            <a:r>
              <a:rPr lang="cs-CZ" sz="1600" dirty="0" err="1" smtClean="0">
                <a:cs typeface="Lucida Sans Unicode" pitchFamily="34" charset="0"/>
              </a:rPr>
              <a:t>Creative</a:t>
            </a:r>
            <a:r>
              <a:rPr lang="cs-CZ" sz="1600" dirty="0" smtClean="0">
                <a:cs typeface="Lucida Sans Unicode" pitchFamily="34" charset="0"/>
              </a:rPr>
              <a:t> </a:t>
            </a:r>
            <a:r>
              <a:rPr lang="cs-CZ" sz="1600" dirty="0" err="1" smtClean="0">
                <a:cs typeface="Lucida Sans Unicode" pitchFamily="34" charset="0"/>
              </a:rPr>
              <a:t>Commons</a:t>
            </a:r>
            <a:r>
              <a:rPr lang="cs-CZ" sz="1600" dirty="0" smtClean="0">
                <a:cs typeface="Lucida Sans Unicode" pitchFamily="34" charset="0"/>
              </a:rPr>
              <a:t> na WWW: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5"/>
              </a:rPr>
              <a:t>http://upload.wikimedia.org/wikipedia/commons/thumb/0/04/Socket_G34.jpg/800px-Socket_G34.jpg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</a:t>
            </a:r>
            <a:r>
              <a:rPr lang="en-US" sz="1600" dirty="0" smtClean="0"/>
              <a:t>3] </a:t>
            </a:r>
            <a:r>
              <a:rPr lang="cs-CZ" sz="1600" dirty="0" smtClean="0">
                <a:cs typeface="Lucida Sans Unicode" pitchFamily="34" charset="0"/>
              </a:rPr>
              <a:t>[cit. 2011-11-05]. Dostupný pod licencí </a:t>
            </a:r>
            <a:r>
              <a:rPr lang="cs-CZ" sz="1600" dirty="0" err="1" smtClean="0">
                <a:cs typeface="Lucida Sans Unicode" pitchFamily="34" charset="0"/>
              </a:rPr>
              <a:t>Creative</a:t>
            </a:r>
            <a:r>
              <a:rPr lang="cs-CZ" sz="1600" dirty="0" smtClean="0">
                <a:cs typeface="Lucida Sans Unicode" pitchFamily="34" charset="0"/>
              </a:rPr>
              <a:t> </a:t>
            </a:r>
            <a:r>
              <a:rPr lang="cs-CZ" sz="1600" dirty="0" err="1" smtClean="0">
                <a:cs typeface="Lucida Sans Unicode" pitchFamily="34" charset="0"/>
              </a:rPr>
              <a:t>Commons</a:t>
            </a:r>
            <a:r>
              <a:rPr lang="cs-CZ" sz="1600" dirty="0" smtClean="0">
                <a:cs typeface="Lucida Sans Unicode" pitchFamily="34" charset="0"/>
              </a:rPr>
              <a:t> na WWW: 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6"/>
              </a:rPr>
              <a:t> http://commons.wikimedia.org/wiki/File:Prozessorkuehler_Sockel_775_heatpipe.jpg</a:t>
            </a:r>
            <a:endParaRPr lang="en-US" sz="1600" dirty="0" smtClean="0">
              <a:cs typeface="Lucida Sans Unicode" pitchFamily="34" charset="0"/>
            </a:endParaRPr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>
                <a:cs typeface="Lucida Sans Unicode" pitchFamily="34" charset="0"/>
              </a:rPr>
              <a:t>[</a:t>
            </a:r>
            <a:r>
              <a:rPr lang="cs-CZ" sz="1600" dirty="0" smtClean="0">
                <a:cs typeface="Lucida Sans Unicode" pitchFamily="34" charset="0"/>
              </a:rPr>
              <a:t>obr.</a:t>
            </a:r>
            <a:r>
              <a:rPr lang="en-US" sz="1600" dirty="0" smtClean="0">
                <a:cs typeface="Lucida Sans Unicode" pitchFamily="34" charset="0"/>
              </a:rPr>
              <a:t>4]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-11-05]. Dostupný pod licencí </a:t>
            </a:r>
            <a:r>
              <a:rPr lang="cs-CZ" sz="1600" dirty="0" err="1" smtClean="0">
                <a:cs typeface="Lucida Sans Unicode" pitchFamily="34" charset="0"/>
              </a:rPr>
              <a:t>Creative</a:t>
            </a:r>
            <a:r>
              <a:rPr lang="cs-CZ" sz="1600" dirty="0" smtClean="0">
                <a:cs typeface="Lucida Sans Unicode" pitchFamily="34" charset="0"/>
              </a:rPr>
              <a:t> </a:t>
            </a:r>
            <a:r>
              <a:rPr lang="cs-CZ" sz="1600" dirty="0" err="1" smtClean="0">
                <a:cs typeface="Lucida Sans Unicode" pitchFamily="34" charset="0"/>
              </a:rPr>
              <a:t>Commons</a:t>
            </a:r>
            <a:r>
              <a:rPr lang="cs-CZ" sz="1600" dirty="0" smtClean="0">
                <a:cs typeface="Lucida Sans Unicode" pitchFamily="34" charset="0"/>
              </a:rPr>
              <a:t> na WWW: 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7"/>
              </a:rPr>
              <a:t>http://upload.wikimedia.org/wikipedia/commons/thumb/f/fe/Amd_690g_radeon_x1250.jpg/800px-Amd_690g_radeon_x1250.jpg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5]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-11-05]. Dostupný pod licencí </a:t>
            </a:r>
            <a:r>
              <a:rPr lang="cs-CZ" sz="1600" dirty="0" err="1" smtClean="0">
                <a:cs typeface="Lucida Sans Unicode" pitchFamily="34" charset="0"/>
              </a:rPr>
              <a:t>Creative</a:t>
            </a:r>
            <a:r>
              <a:rPr lang="cs-CZ" sz="1600" dirty="0" smtClean="0">
                <a:cs typeface="Lucida Sans Unicode" pitchFamily="34" charset="0"/>
              </a:rPr>
              <a:t> </a:t>
            </a:r>
            <a:r>
              <a:rPr lang="cs-CZ" sz="1600" dirty="0" err="1" smtClean="0">
                <a:cs typeface="Lucida Sans Unicode" pitchFamily="34" charset="0"/>
              </a:rPr>
              <a:t>Commons</a:t>
            </a:r>
            <a:r>
              <a:rPr lang="cs-CZ" sz="1600" dirty="0" smtClean="0">
                <a:cs typeface="Lucida Sans Unicode" pitchFamily="34" charset="0"/>
              </a:rPr>
              <a:t> na WWW: 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8"/>
              </a:rPr>
              <a:t>http://upload.wikimedia.org/wikipedia/commons/2/26/AMD-Radeon-Logo.png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6]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-11-05]. Dostupný WWW: 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9"/>
              </a:rPr>
              <a:t>http://prohardver.hu/dl/cnt/2009-06/47342/corei7900.jpg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7]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-11-05]. Dostupný  na WWW: </a:t>
            </a:r>
            <a:r>
              <a:rPr lang="en-US" sz="1600" dirty="0" smtClean="0">
                <a:cs typeface="Lucida Sans Unicode" pitchFamily="34" charset="0"/>
              </a:rPr>
              <a:t/>
            </a:r>
            <a:br>
              <a:rPr lang="en-US" sz="1600" dirty="0" smtClean="0">
                <a:cs typeface="Lucida Sans Unicode" pitchFamily="34" charset="0"/>
              </a:rPr>
            </a:b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priceindia.net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computer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wp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content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uploads</a:t>
            </a:r>
            <a:r>
              <a:rPr lang="cs-CZ" sz="1600" dirty="0" smtClean="0">
                <a:hlinkClick r:id="rId10"/>
              </a:rPr>
              <a:t>/2010/03/</a:t>
            </a:r>
            <a:r>
              <a:rPr lang="cs-CZ" sz="1600" dirty="0" err="1" smtClean="0">
                <a:hlinkClick r:id="rId10"/>
              </a:rPr>
              <a:t>intel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core</a:t>
            </a:r>
            <a:r>
              <a:rPr lang="cs-CZ" sz="1600" dirty="0" smtClean="0">
                <a:hlinkClick r:id="rId10"/>
              </a:rPr>
              <a:t>-i7-930-.</a:t>
            </a:r>
            <a:r>
              <a:rPr lang="cs-CZ" sz="1600" dirty="0" err="1" smtClean="0">
                <a:hlinkClick r:id="rId10"/>
              </a:rPr>
              <a:t>jpg</a:t>
            </a:r>
            <a:endParaRPr lang="cs-CZ" sz="1600" dirty="0" smtClean="0"/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video1</a:t>
            </a:r>
            <a:r>
              <a:rPr lang="en-US" sz="1600" dirty="0" smtClean="0"/>
              <a:t>] </a:t>
            </a:r>
            <a:r>
              <a:rPr lang="cs-CZ" sz="1600" dirty="0" smtClean="0">
                <a:cs typeface="Lucida Sans Unicode" pitchFamily="34" charset="0"/>
              </a:rPr>
              <a:t>[cit. 201</a:t>
            </a:r>
            <a:r>
              <a:rPr lang="en-US" sz="1600" dirty="0" smtClean="0">
                <a:cs typeface="Lucida Sans Unicode" pitchFamily="34" charset="0"/>
              </a:rPr>
              <a:t>1</a:t>
            </a:r>
            <a:r>
              <a:rPr lang="cs-CZ" sz="1600" dirty="0" smtClean="0">
                <a:cs typeface="Lucida Sans Unicode" pitchFamily="34" charset="0"/>
              </a:rPr>
              <a:t>-0</a:t>
            </a:r>
            <a:r>
              <a:rPr lang="en-US" sz="1600" dirty="0" smtClean="0">
                <a:cs typeface="Lucida Sans Unicode" pitchFamily="34" charset="0"/>
              </a:rPr>
              <a:t>2</a:t>
            </a:r>
            <a:r>
              <a:rPr lang="cs-CZ" sz="1600" dirty="0" smtClean="0">
                <a:cs typeface="Lucida Sans Unicode" pitchFamily="34" charset="0"/>
              </a:rPr>
              <a:t>-</a:t>
            </a:r>
            <a:r>
              <a:rPr lang="en-US" sz="1600" dirty="0" smtClean="0">
                <a:cs typeface="Lucida Sans Unicode" pitchFamily="34" charset="0"/>
              </a:rPr>
              <a:t>11</a:t>
            </a:r>
            <a:r>
              <a:rPr lang="cs-CZ" sz="1600" dirty="0" smtClean="0">
                <a:cs typeface="Lucida Sans Unicode" pitchFamily="34" charset="0"/>
              </a:rPr>
              <a:t>]. Dostupný  na WWW: </a:t>
            </a:r>
            <a:r>
              <a:rPr lang="cs-CZ" sz="1600" dirty="0" smtClean="0">
                <a:cs typeface="Lucida Sans Unicode" pitchFamily="34" charset="0"/>
                <a:hlinkClick r:id="rId11"/>
              </a:rPr>
              <a:t>http://www.</a:t>
            </a:r>
            <a:r>
              <a:rPr lang="cs-CZ" sz="1600" dirty="0" err="1" smtClean="0">
                <a:cs typeface="Lucida Sans Unicode" pitchFamily="34" charset="0"/>
                <a:hlinkClick r:id="rId11"/>
              </a:rPr>
              <a:t>youtube.com</a:t>
            </a:r>
            <a:r>
              <a:rPr lang="cs-CZ" sz="1600" dirty="0" smtClean="0">
                <a:cs typeface="Lucida Sans Unicode" pitchFamily="34" charset="0"/>
                <a:hlinkClick r:id="rId11"/>
              </a:rPr>
              <a:t>/</a:t>
            </a:r>
            <a:r>
              <a:rPr lang="cs-CZ" sz="1600" dirty="0" err="1" smtClean="0">
                <a:cs typeface="Lucida Sans Unicode" pitchFamily="34" charset="0"/>
                <a:hlinkClick r:id="rId11"/>
              </a:rPr>
              <a:t>watch</a:t>
            </a:r>
            <a:r>
              <a:rPr lang="cs-CZ" sz="1600" dirty="0" smtClean="0">
                <a:cs typeface="Lucida Sans Unicode" pitchFamily="34" charset="0"/>
                <a:hlinkClick r:id="rId11"/>
              </a:rPr>
              <a:t>?v=hHXfVi0MWes&amp;feature=</a:t>
            </a:r>
            <a:r>
              <a:rPr lang="cs-CZ" sz="1600" dirty="0" err="1" smtClean="0">
                <a:cs typeface="Lucida Sans Unicode" pitchFamily="34" charset="0"/>
                <a:hlinkClick r:id="rId11"/>
              </a:rPr>
              <a:t>related</a:t>
            </a:r>
            <a:endParaRPr lang="cs-CZ" sz="1600" dirty="0" smtClean="0">
              <a:cs typeface="Lucida Sans Unicode" pitchFamily="34" charset="0"/>
            </a:endParaRPr>
          </a:p>
          <a:p>
            <a:pPr marL="0" indent="0">
              <a:spcBef>
                <a:spcPct val="0"/>
              </a:spcBef>
              <a:spcAft>
                <a:spcPts val="200"/>
              </a:spcAft>
              <a:buNone/>
            </a:pPr>
            <a:endParaRPr lang="cs-CZ" sz="1600" dirty="0" smtClean="0"/>
          </a:p>
          <a:p>
            <a:pPr marL="0" indent="0" eaLnBrk="1" hangingPunct="1">
              <a:spcBef>
                <a:spcPct val="0"/>
              </a:spcBef>
              <a:spcAft>
                <a:spcPts val="200"/>
              </a:spcAft>
              <a:buFont typeface="Wingdings 3" pitchFamily="18" charset="2"/>
              <a:buNone/>
            </a:pPr>
            <a:endParaRPr lang="cs-CZ" sz="16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Zdroje, 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328</Words>
  <Application>Microsoft Office PowerPoint</Application>
  <PresentationFormat>Předvádění na obrazovce (4:3)</PresentationFormat>
  <Paragraphs>92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Informatika</vt:lpstr>
      <vt:lpstr>Procesor(čip)</vt:lpstr>
      <vt:lpstr>Umístnění procesoru na zákl.desce</vt:lpstr>
      <vt:lpstr>Patice procesoru</vt:lpstr>
      <vt:lpstr>Důležité parametry</vt:lpstr>
      <vt:lpstr>Chlazení procesoru</vt:lpstr>
      <vt:lpstr>AMD</vt:lpstr>
      <vt:lpstr>Procesory AMD</vt:lpstr>
      <vt:lpstr>Intel</vt:lpstr>
      <vt:lpstr>Procesory Intel</vt:lpstr>
      <vt:lpstr>Výkon procesoru určuje:</vt:lpstr>
      <vt:lpstr>Výkon procesoru určuje:</vt:lpstr>
      <vt:lpstr>Zdroje, 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Mikroprocesor(čip)</dc:title>
  <dc:creator>ZŠ Uh.Ostroh</dc:creator>
  <cp:lastModifiedBy>ZŠ Uh.Ostroh</cp:lastModifiedBy>
  <cp:revision>29</cp:revision>
  <dcterms:created xsi:type="dcterms:W3CDTF">2011-10-22T20:16:28Z</dcterms:created>
  <dcterms:modified xsi:type="dcterms:W3CDTF">2011-11-14T13:31:03Z</dcterms:modified>
</cp:coreProperties>
</file>