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57" r:id="rId5"/>
    <p:sldId id="259" r:id="rId6"/>
    <p:sldId id="260" r:id="rId7"/>
    <p:sldId id="266" r:id="rId8"/>
    <p:sldId id="261" r:id="rId9"/>
    <p:sldId id="267" r:id="rId10"/>
    <p:sldId id="262" r:id="rId11"/>
    <p:sldId id="263" r:id="rId12"/>
    <p:sldId id="264" r:id="rId13"/>
    <p:sldId id="269" r:id="rId14"/>
    <p:sldId id="270" r:id="rId15"/>
    <p:sldId id="272" r:id="rId16"/>
    <p:sldId id="271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51199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06706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572070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523220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782141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948472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064059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52164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417859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21813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611414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A8340-0A88-4455-BFEE-ACADDBADA6C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1DC1DB-4D8F-4BB8-8FEB-757022714B7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549269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519E7-17F7-4CBA-A106-D7AB23840A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CAD3-BA63-401E-ACCC-E762C1F56DC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883817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A2A9A-19BB-4E88-AA2D-3E8403F9610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C463-B0AD-4E74-9C41-5EF27098739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009963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4F7C7-A5A5-4331-A2B2-563CF667B42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ACBC7-AF0E-4093-8AF7-3513C7DE767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986994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2BD8E-5883-4AD7-A19F-7258C2DF935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11CB9-ED39-4FD4-9364-E73A0AD1D1F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79044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4E65-AFAB-4FEB-93EA-E1E630C77A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8123F-A8B7-4D7B-B549-39BDF67C791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094422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EF99F-66A6-4681-BCAE-8EADD3F57D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2BCA1-7C18-4D06-908A-86496D26FFE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803736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E6A1A-E28D-49D8-BCF6-7925A696A61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9765F-9557-4AD4-AEA0-4721E6F2B8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611604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84A94-70E9-4F0B-954B-A8AB73FBB2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403A-5A16-4856-958D-6A0ECE1BD66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771737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C17C9-0B2A-4141-BF3B-B9C45CC07A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443D9-0F09-4E5D-B58B-010925E28AC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36979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73D7E-F735-4B4A-8E2A-30E4C70A22B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93BAB-6744-4F96-8038-37FE9CE2B48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17032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7FE5BD-5C98-4C1B-93AE-B4B419093996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8CC6F5-6FDE-4031-8FFF-9C88D15E6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042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A555029-4328-4FDA-A1AC-1DA81B16D0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3C07CF-7913-4287-8950-85098AF2C3C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464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3pol.cz/img/pic/0/2008/10/vaclav_klement.jpg" TargetMode="External"/><Relationship Id="rId13" Type="http://schemas.openxmlformats.org/officeDocument/2006/relationships/hyperlink" Target="http://zabytkowe-motocykle.eu/storage/photo_gallery/ogar-ii/1/img1688_l.JPG" TargetMode="External"/><Relationship Id="rId3" Type="http://schemas.openxmlformats.org/officeDocument/2006/relationships/hyperlink" Target="http://www.danajka.cz/soubory/grand-bi-19e.jpg" TargetMode="External"/><Relationship Id="rId7" Type="http://schemas.openxmlformats.org/officeDocument/2006/relationships/hyperlink" Target="http://patentpending.blogs.com/photos/uncategorized/hildebrand_and_wolfmuller_motorcycle.jpg" TargetMode="External"/><Relationship Id="rId12" Type="http://schemas.openxmlformats.org/officeDocument/2006/relationships/hyperlink" Target="http://www.ovelhanegra.com.br/XXCentury/images/Ariel-500-SquareFour-1930.jpg" TargetMode="External"/><Relationship Id="rId2" Type="http://schemas.openxmlformats.org/officeDocument/2006/relationships/hyperlink" Target="http://cs.wikipedia.org/wiki/Karl_Drai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yamaha535.wbs.cz/gottlieb-daimler-4.jpg" TargetMode="External"/><Relationship Id="rId11" Type="http://schemas.openxmlformats.org/officeDocument/2006/relationships/hyperlink" Target="http://cs.jawa-club.com/graphics/gallery/full/2_08-jawa-500-rumpal.jpg" TargetMode="External"/><Relationship Id="rId5" Type="http://schemas.openxmlformats.org/officeDocument/2006/relationships/hyperlink" Target="http://deosum.com/Images/smajlik-microsoft-6.gif" TargetMode="External"/><Relationship Id="rId10" Type="http://schemas.openxmlformats.org/officeDocument/2006/relationships/hyperlink" Target="http://www.classicmotor.cz/magazin/moto/23-rijna-se-mozna-proda-nejdrazsi-motocykl-a-bude-to-brough" TargetMode="External"/><Relationship Id="rId4" Type="http://schemas.openxmlformats.org/officeDocument/2006/relationships/hyperlink" Target="http://www.daimler.com/Projects/c2c/channel/images/802793_1474660_800_1200_Gottlieb_Daimler_sw_800x1200.jpg" TargetMode="External"/><Relationship Id="rId9" Type="http://schemas.openxmlformats.org/officeDocument/2006/relationships/hyperlink" Target="http://www.mototest.cz/files/articles/355-laurin-klement-355/l-k1-jp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8206680" cy="1470025"/>
          </a:xfrm>
        </p:spPr>
        <p:txBody>
          <a:bodyPr rtlCol="0">
            <a:normAutofit fontScale="90000"/>
          </a:bodyPr>
          <a:lstStyle/>
          <a:p>
            <a:pPr algn="l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cs-CZ" sz="4000" dirty="0" smtClean="0"/>
              <a:t>Název:             Technický vývoj </a:t>
            </a:r>
            <a:r>
              <a:rPr lang="cs-CZ" sz="4000" dirty="0" smtClean="0"/>
              <a:t>motocyklů 1.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200" dirty="0" smtClean="0"/>
              <a:t>Autor:                    Mgr. Jaromír </a:t>
            </a:r>
            <a:r>
              <a:rPr lang="cs-CZ" sz="3200" dirty="0" err="1" smtClean="0"/>
              <a:t>Kittel</a:t>
            </a:r>
            <a:endParaRPr lang="cs-CZ" sz="3200" dirty="0" smtClean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200"/>
            <a:ext cx="7775575" cy="2235200"/>
          </a:xfrm>
        </p:spPr>
        <p:txBody>
          <a:bodyPr rtlCol="0">
            <a:sp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Tem. oblast:		Konstrukce motocyklů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             druhý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	CZ.1.07/1.5.00/34.0504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Datum vzniku:	             24.3.2013</a:t>
            </a:r>
          </a:p>
        </p:txBody>
      </p:sp>
    </p:spTree>
    <p:extLst>
      <p:ext uri="{BB962C8B-B14F-4D97-AF65-F5344CB8AC3E}">
        <p14:creationId xmlns:p14="http://schemas.microsoft.com/office/powerpoint/2010/main" val="2323641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Technický vývoj </a:t>
            </a:r>
            <a:r>
              <a:rPr lang="cs-CZ" b="1" dirty="0" smtClean="0"/>
              <a:t>motocyklů</a:t>
            </a:r>
            <a:br>
              <a:rPr lang="cs-CZ" b="1" dirty="0" smtClean="0"/>
            </a:br>
            <a:r>
              <a:rPr lang="cs-CZ" b="1" dirty="0" smtClean="0"/>
              <a:t>do konce II. Světové války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844824"/>
            <a:ext cx="9145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Říkájí</a:t>
            </a:r>
            <a:r>
              <a:rPr lang="cs-CZ" sz="3600" dirty="0" smtClean="0"/>
              <a:t> ti něco jména </a:t>
            </a:r>
            <a:r>
              <a:rPr lang="cs-CZ" sz="3600" dirty="0" err="1" smtClean="0"/>
              <a:t>K.L.Drais</a:t>
            </a:r>
            <a:r>
              <a:rPr lang="cs-CZ" sz="3600" dirty="0" smtClean="0"/>
              <a:t>, </a:t>
            </a:r>
            <a:r>
              <a:rPr lang="cs-CZ" sz="3600" i="1" dirty="0" err="1"/>
              <a:t>Gottlieb</a:t>
            </a:r>
            <a:r>
              <a:rPr lang="cs-CZ" sz="3600" dirty="0"/>
              <a:t> </a:t>
            </a:r>
            <a:r>
              <a:rPr lang="cs-CZ" sz="3600" i="1" dirty="0" err="1"/>
              <a:t>Daimler</a:t>
            </a:r>
            <a:r>
              <a:rPr lang="cs-CZ" sz="3600" i="1" dirty="0"/>
              <a:t> </a:t>
            </a:r>
            <a:r>
              <a:rPr lang="cs-CZ" sz="3600" dirty="0" smtClean="0"/>
              <a:t>?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1427" y="3140968"/>
            <a:ext cx="47819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A co </a:t>
            </a:r>
            <a:r>
              <a:rPr lang="cs-CZ" sz="3600" dirty="0" err="1"/>
              <a:t>Laurin</a:t>
            </a:r>
            <a:r>
              <a:rPr lang="cs-CZ" sz="3600" dirty="0"/>
              <a:t> &amp;</a:t>
            </a:r>
            <a:r>
              <a:rPr lang="cs-CZ" sz="3600" dirty="0" smtClean="0"/>
              <a:t> </a:t>
            </a:r>
            <a:r>
              <a:rPr lang="cs-CZ" sz="3600" dirty="0"/>
              <a:t>Klement ?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64133"/>
            <a:ext cx="1800026" cy="2822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17496" y="6286742"/>
            <a:ext cx="748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25265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7205" y="650949"/>
            <a:ext cx="5760640" cy="5946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1813 </a:t>
            </a:r>
            <a:r>
              <a:rPr lang="cs-CZ" dirty="0"/>
              <a:t>– Německý vynálezce </a:t>
            </a:r>
            <a:r>
              <a:rPr lang="cs-CZ" dirty="0" err="1"/>
              <a:t>K.L.Draise</a:t>
            </a:r>
            <a:r>
              <a:rPr lang="cs-CZ" dirty="0"/>
              <a:t> spojuje dvě loukoťová kola trámem přidává sedlo a primitivní vidlici s </a:t>
            </a:r>
            <a:r>
              <a:rPr lang="cs-CZ" dirty="0" err="1" smtClean="0"/>
              <a:t>řiditky</a:t>
            </a:r>
            <a:r>
              <a:rPr lang="cs-CZ" dirty="0" smtClean="0"/>
              <a:t> </a:t>
            </a:r>
            <a:r>
              <a:rPr lang="cs-CZ" dirty="0"/>
              <a:t>a tímto vzniká první jednostopé vozidlo.  Tento jednomístný předchůdce dnešních jízdních kol se podle  svého stvořitele nazývá </a:t>
            </a:r>
            <a:r>
              <a:rPr lang="cs-CZ" i="1" dirty="0" err="1"/>
              <a:t>draisina</a:t>
            </a:r>
            <a:r>
              <a:rPr lang="cs-CZ" i="1" dirty="0"/>
              <a:t>. </a:t>
            </a:r>
            <a:r>
              <a:rPr lang="cs-CZ" dirty="0"/>
              <a:t>Na rozdíl od svých předchůdců </a:t>
            </a:r>
            <a:r>
              <a:rPr lang="cs-CZ" dirty="0" err="1"/>
              <a:t>Draise</a:t>
            </a:r>
            <a:r>
              <a:rPr lang="cs-CZ" dirty="0"/>
              <a:t> na svém samohybu prokazatelně několik let jezdil.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2656"/>
            <a:ext cx="2572094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21088"/>
            <a:ext cx="2865266" cy="2318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37825" y="3599336"/>
            <a:ext cx="748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14973" y="6488668"/>
            <a:ext cx="748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28552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5" y="764704"/>
            <a:ext cx="8554913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1885</a:t>
            </a:r>
            <a:r>
              <a:rPr lang="cs-CZ" dirty="0"/>
              <a:t> – Rozmach „vysokých kol“, na kterých jezdili zvláště angličtí starší muži, kteří se nebáli bolestivých pádů a milovali obdiv kolemjdoucích. Ženy v té době dávaly přednost tricyklům.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96952"/>
            <a:ext cx="4162425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14264" y="6380551"/>
            <a:ext cx="748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98761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12094"/>
            <a:ext cx="6120680" cy="34563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/>
              <a:t>10. listopadu 1886</a:t>
            </a:r>
            <a:r>
              <a:rPr lang="cs-CZ" sz="3600" dirty="0"/>
              <a:t> 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Německý </a:t>
            </a:r>
            <a:r>
              <a:rPr lang="cs-CZ" sz="3600" dirty="0"/>
              <a:t>konstruktér</a:t>
            </a:r>
            <a:r>
              <a:rPr lang="cs-CZ" sz="3600" b="1" i="1" dirty="0"/>
              <a:t> </a:t>
            </a:r>
            <a:r>
              <a:rPr lang="cs-CZ" sz="3600" b="1" i="1" dirty="0" err="1"/>
              <a:t>Gottlieb</a:t>
            </a:r>
            <a:r>
              <a:rPr lang="cs-CZ" sz="3600" dirty="0"/>
              <a:t> </a:t>
            </a:r>
            <a:r>
              <a:rPr lang="cs-CZ" sz="3600" b="1" i="1" dirty="0" err="1"/>
              <a:t>Daimler</a:t>
            </a:r>
            <a:r>
              <a:rPr lang="cs-CZ" sz="3600" b="1" i="1" dirty="0"/>
              <a:t> </a:t>
            </a:r>
            <a:r>
              <a:rPr lang="cs-CZ" sz="3600" dirty="0"/>
              <a:t>vyjel poprvé se svou dvoukolkou se spalovacím motorem do ulic </a:t>
            </a:r>
            <a:r>
              <a:rPr lang="cs-CZ" sz="3600" dirty="0" err="1"/>
              <a:t>Bad</a:t>
            </a:r>
            <a:r>
              <a:rPr lang="cs-CZ" sz="3600" dirty="0"/>
              <a:t> </a:t>
            </a:r>
            <a:r>
              <a:rPr lang="cs-CZ" sz="3600" dirty="0" err="1"/>
              <a:t>Cannstattu</a:t>
            </a:r>
            <a:r>
              <a:rPr lang="cs-CZ" sz="3600" dirty="0"/>
              <a:t>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1531"/>
            <a:ext cx="2848077" cy="4272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41800" y="4414602"/>
            <a:ext cx="748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9512" y="3861048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Motor vybavený žhavící </a:t>
            </a:r>
            <a:endParaRPr lang="cs-CZ" sz="3600" dirty="0" smtClean="0"/>
          </a:p>
          <a:p>
            <a:r>
              <a:rPr lang="cs-CZ" sz="3600" dirty="0" smtClean="0"/>
              <a:t>trubkou </a:t>
            </a:r>
            <a:r>
              <a:rPr lang="cs-CZ" sz="3600" dirty="0"/>
              <a:t>a odpařovacím karburátorem měl výkon cca 0,3 kW a uděloval stroji rychlost 20 km.h</a:t>
            </a:r>
            <a:r>
              <a:rPr lang="cs-CZ" sz="3600" baseline="30000" dirty="0"/>
              <a:t>-1 </a:t>
            </a:r>
            <a:r>
              <a:rPr lang="cs-CZ" sz="3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006130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20737"/>
            <a:ext cx="8572741" cy="5384527"/>
          </a:xfrm>
        </p:spPr>
        <p:txBody>
          <a:bodyPr>
            <a:normAutofit fontScale="32500" lnSpcReduction="20000"/>
          </a:bodyPr>
          <a:lstStyle/>
          <a:p>
            <a:pPr algn="l"/>
            <a:r>
              <a:rPr lang="cs-CZ" sz="11100" dirty="0">
                <a:solidFill>
                  <a:schemeClr val="tx1"/>
                </a:solidFill>
              </a:rPr>
              <a:t>Tento první motocykl byl zkonstruován </a:t>
            </a:r>
            <a:endParaRPr lang="cs-CZ" sz="11100" dirty="0" smtClean="0">
              <a:solidFill>
                <a:schemeClr val="tx1"/>
              </a:solidFill>
            </a:endParaRPr>
          </a:p>
          <a:p>
            <a:pPr algn="l"/>
            <a:r>
              <a:rPr lang="cs-CZ" sz="11100" dirty="0" smtClean="0">
                <a:solidFill>
                  <a:schemeClr val="tx1"/>
                </a:solidFill>
              </a:rPr>
              <a:t>shodou </a:t>
            </a:r>
            <a:r>
              <a:rPr lang="cs-CZ" sz="11100" dirty="0">
                <a:solidFill>
                  <a:schemeClr val="tx1"/>
                </a:solidFill>
              </a:rPr>
              <a:t>šťastných náhod, neboť jeho </a:t>
            </a:r>
            <a:r>
              <a:rPr lang="cs-CZ" sz="11100" dirty="0" smtClean="0">
                <a:solidFill>
                  <a:schemeClr val="tx1"/>
                </a:solidFill>
              </a:rPr>
              <a:t>  </a:t>
            </a:r>
          </a:p>
          <a:p>
            <a:pPr algn="l"/>
            <a:r>
              <a:rPr lang="cs-CZ" sz="11100" dirty="0">
                <a:solidFill>
                  <a:schemeClr val="tx1"/>
                </a:solidFill>
              </a:rPr>
              <a:t> </a:t>
            </a:r>
            <a:r>
              <a:rPr lang="cs-CZ" sz="11100" dirty="0" smtClean="0">
                <a:solidFill>
                  <a:schemeClr val="tx1"/>
                </a:solidFill>
              </a:rPr>
              <a:t>                                           hlavním </a:t>
            </a:r>
            <a:r>
              <a:rPr lang="cs-CZ" sz="11100" dirty="0">
                <a:solidFill>
                  <a:schemeClr val="tx1"/>
                </a:solidFill>
              </a:rPr>
              <a:t>úkolem </a:t>
            </a:r>
            <a:r>
              <a:rPr lang="cs-CZ" sz="11100" dirty="0" smtClean="0">
                <a:solidFill>
                  <a:schemeClr val="tx1"/>
                </a:solidFill>
              </a:rPr>
              <a:t>    </a:t>
            </a:r>
          </a:p>
          <a:p>
            <a:pPr algn="l"/>
            <a:r>
              <a:rPr lang="cs-CZ" sz="11100" dirty="0">
                <a:solidFill>
                  <a:schemeClr val="tx1"/>
                </a:solidFill>
              </a:rPr>
              <a:t> </a:t>
            </a:r>
            <a:r>
              <a:rPr lang="cs-CZ" sz="11100" dirty="0" smtClean="0">
                <a:solidFill>
                  <a:schemeClr val="tx1"/>
                </a:solidFill>
              </a:rPr>
              <a:t>                                           bylo </a:t>
            </a:r>
            <a:r>
              <a:rPr lang="cs-CZ" sz="11100" dirty="0">
                <a:solidFill>
                  <a:schemeClr val="tx1"/>
                </a:solidFill>
              </a:rPr>
              <a:t>vyzkoušet a </a:t>
            </a:r>
            <a:endParaRPr lang="cs-CZ" sz="11100" dirty="0" smtClean="0">
              <a:solidFill>
                <a:schemeClr val="tx1"/>
              </a:solidFill>
            </a:endParaRPr>
          </a:p>
          <a:p>
            <a:pPr algn="l"/>
            <a:r>
              <a:rPr lang="cs-CZ" sz="11100" dirty="0">
                <a:solidFill>
                  <a:schemeClr val="tx1"/>
                </a:solidFill>
              </a:rPr>
              <a:t> </a:t>
            </a:r>
            <a:r>
              <a:rPr lang="cs-CZ" sz="11100" dirty="0" smtClean="0">
                <a:solidFill>
                  <a:schemeClr val="tx1"/>
                </a:solidFill>
              </a:rPr>
              <a:t>                                           „zajet</a:t>
            </a:r>
            <a:r>
              <a:rPr lang="cs-CZ" sz="11100" dirty="0">
                <a:solidFill>
                  <a:schemeClr val="tx1"/>
                </a:solidFill>
              </a:rPr>
              <a:t>“ </a:t>
            </a:r>
            <a:r>
              <a:rPr lang="cs-CZ" sz="11100" dirty="0" err="1">
                <a:solidFill>
                  <a:schemeClr val="tx1"/>
                </a:solidFill>
              </a:rPr>
              <a:t>Gottliebův</a:t>
            </a:r>
            <a:r>
              <a:rPr lang="cs-CZ" sz="11100" dirty="0">
                <a:solidFill>
                  <a:schemeClr val="tx1"/>
                </a:solidFill>
              </a:rPr>
              <a:t> </a:t>
            </a:r>
            <a:r>
              <a:rPr lang="cs-CZ" sz="111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1100" dirty="0">
                <a:solidFill>
                  <a:schemeClr val="tx1"/>
                </a:solidFill>
              </a:rPr>
              <a:t> </a:t>
            </a:r>
            <a:r>
              <a:rPr lang="cs-CZ" sz="11100" dirty="0" smtClean="0">
                <a:solidFill>
                  <a:schemeClr val="tx1"/>
                </a:solidFill>
              </a:rPr>
              <a:t>                                           nový </a:t>
            </a:r>
            <a:r>
              <a:rPr lang="cs-CZ" sz="11100" dirty="0">
                <a:solidFill>
                  <a:schemeClr val="tx1"/>
                </a:solidFill>
              </a:rPr>
              <a:t>motor, který </a:t>
            </a:r>
            <a:endParaRPr lang="cs-CZ" sz="11100" dirty="0" smtClean="0">
              <a:solidFill>
                <a:schemeClr val="tx1"/>
              </a:solidFill>
            </a:endParaRPr>
          </a:p>
          <a:p>
            <a:pPr algn="l"/>
            <a:r>
              <a:rPr lang="cs-CZ" sz="11100" dirty="0">
                <a:solidFill>
                  <a:schemeClr val="tx1"/>
                </a:solidFill>
              </a:rPr>
              <a:t> </a:t>
            </a:r>
            <a:r>
              <a:rPr lang="cs-CZ" sz="11100" dirty="0" smtClean="0">
                <a:solidFill>
                  <a:schemeClr val="tx1"/>
                </a:solidFill>
              </a:rPr>
              <a:t>                                           také </a:t>
            </a:r>
            <a:r>
              <a:rPr lang="cs-CZ" sz="11100" dirty="0">
                <a:solidFill>
                  <a:schemeClr val="tx1"/>
                </a:solidFill>
              </a:rPr>
              <a:t>po </a:t>
            </a:r>
            <a:r>
              <a:rPr lang="cs-CZ" sz="11100" dirty="0" smtClean="0">
                <a:solidFill>
                  <a:schemeClr val="tx1"/>
                </a:solidFill>
              </a:rPr>
              <a:t>úpravách</a:t>
            </a:r>
          </a:p>
          <a:p>
            <a:pPr algn="l"/>
            <a:r>
              <a:rPr lang="cs-CZ" sz="11100" dirty="0">
                <a:solidFill>
                  <a:schemeClr val="tx1"/>
                </a:solidFill>
              </a:rPr>
              <a:t> </a:t>
            </a:r>
            <a:r>
              <a:rPr lang="cs-CZ" sz="11100" dirty="0" smtClean="0">
                <a:solidFill>
                  <a:schemeClr val="tx1"/>
                </a:solidFill>
              </a:rPr>
              <a:t>                                           </a:t>
            </a:r>
            <a:r>
              <a:rPr lang="cs-CZ" sz="11100" dirty="0">
                <a:solidFill>
                  <a:schemeClr val="tx1"/>
                </a:solidFill>
              </a:rPr>
              <a:t>použil u svého </a:t>
            </a:r>
            <a:endParaRPr lang="cs-CZ" sz="11100" dirty="0" smtClean="0">
              <a:solidFill>
                <a:schemeClr val="tx1"/>
              </a:solidFill>
            </a:endParaRPr>
          </a:p>
          <a:p>
            <a:pPr algn="l"/>
            <a:r>
              <a:rPr lang="cs-CZ" sz="11100" dirty="0" smtClean="0">
                <a:solidFill>
                  <a:schemeClr val="tx1"/>
                </a:solidFill>
              </a:rPr>
              <a:t>         prvního </a:t>
            </a:r>
            <a:r>
              <a:rPr lang="cs-CZ" sz="11100" dirty="0">
                <a:solidFill>
                  <a:schemeClr val="tx1"/>
                </a:solidFill>
              </a:rPr>
              <a:t>automobilu v roce 1886/7.</a:t>
            </a:r>
          </a:p>
          <a:p>
            <a:pPr algn="l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51" y="1628800"/>
            <a:ext cx="4548187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4214" y="475307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7180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16632"/>
            <a:ext cx="8784976" cy="4484712"/>
          </a:xfrm>
        </p:spPr>
        <p:txBody>
          <a:bodyPr>
            <a:noAutofit/>
          </a:bodyPr>
          <a:lstStyle/>
          <a:p>
            <a:pPr algn="l"/>
            <a:r>
              <a:rPr lang="cs-CZ" sz="3600" b="1" dirty="0">
                <a:solidFill>
                  <a:schemeClr val="tx1"/>
                </a:solidFill>
              </a:rPr>
              <a:t>1893 </a:t>
            </a:r>
            <a:r>
              <a:rPr lang="cs-CZ" sz="3600" dirty="0">
                <a:solidFill>
                  <a:schemeClr val="tx1"/>
                </a:solidFill>
              </a:rPr>
              <a:t>– Firma </a:t>
            </a:r>
            <a:r>
              <a:rPr lang="cs-CZ" sz="3600" b="1" dirty="0" err="1">
                <a:solidFill>
                  <a:schemeClr val="tx1"/>
                </a:solidFill>
              </a:rPr>
              <a:t>Hildebrand</a:t>
            </a:r>
            <a:r>
              <a:rPr lang="cs-CZ" sz="3600" b="1" dirty="0">
                <a:solidFill>
                  <a:schemeClr val="tx1"/>
                </a:solidFill>
              </a:rPr>
              <a:t> &amp; </a:t>
            </a:r>
            <a:r>
              <a:rPr lang="cs-CZ" sz="3600" b="1" dirty="0" err="1">
                <a:solidFill>
                  <a:schemeClr val="tx1"/>
                </a:solidFill>
              </a:rPr>
              <a:t>Wolfmüller</a:t>
            </a:r>
            <a:r>
              <a:rPr lang="cs-CZ" sz="3600" dirty="0">
                <a:solidFill>
                  <a:schemeClr val="tx1"/>
                </a:solidFill>
              </a:rPr>
              <a:t> z Mnichova zahájila výrobu prvního sériového motorového bicyklu. Kliková hřídel byla součástí zadního kola a ač měl tento čtyřdobý dvouválec nepravidelný chod výrobce prodal do roku 1900 asi tisíc těchto </a:t>
            </a:r>
            <a:r>
              <a:rPr lang="cs-CZ" sz="3600" dirty="0" smtClean="0">
                <a:solidFill>
                  <a:schemeClr val="tx1"/>
                </a:solidFill>
              </a:rPr>
              <a:t>samohybů.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05200"/>
            <a:ext cx="6096000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6340678"/>
            <a:ext cx="748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05080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0"/>
            <a:ext cx="7772400" cy="1470025"/>
          </a:xfrm>
        </p:spPr>
        <p:txBody>
          <a:bodyPr/>
          <a:lstStyle/>
          <a:p>
            <a:pPr algn="l"/>
            <a:r>
              <a:rPr lang="cs-CZ" dirty="0" smtClean="0"/>
              <a:t>Znáš tohoto muže?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0"/>
            <a:ext cx="2918825" cy="465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13942" y="1916832"/>
            <a:ext cx="46009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Václav Klement</a:t>
            </a:r>
          </a:p>
          <a:p>
            <a:r>
              <a:rPr lang="cs-CZ" sz="3600" dirty="0" smtClean="0"/>
              <a:t>16.10.1868 – 13.9.1938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89845" y="6084004"/>
            <a:ext cx="748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57953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4866"/>
            <a:ext cx="8965504" cy="671650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900" b="1" dirty="0"/>
              <a:t>1898 – 1904</a:t>
            </a:r>
            <a:r>
              <a:rPr lang="cs-CZ" sz="3900" dirty="0"/>
              <a:t> – Slavná česká firma </a:t>
            </a:r>
            <a:endParaRPr lang="cs-CZ" sz="3900" dirty="0" smtClean="0"/>
          </a:p>
          <a:p>
            <a:pPr marL="0" indent="0">
              <a:buNone/>
            </a:pPr>
            <a:r>
              <a:rPr lang="cs-CZ" sz="3900" b="1" dirty="0" err="1" smtClean="0"/>
              <a:t>Laurin</a:t>
            </a:r>
            <a:r>
              <a:rPr lang="cs-CZ" sz="3900" b="1" dirty="0" smtClean="0"/>
              <a:t> </a:t>
            </a:r>
            <a:r>
              <a:rPr lang="cs-CZ" sz="3900" b="1" dirty="0"/>
              <a:t>&amp; Klement</a:t>
            </a:r>
            <a:r>
              <a:rPr lang="cs-CZ" sz="3900" dirty="0"/>
              <a:t> </a:t>
            </a:r>
            <a:endParaRPr lang="cs-CZ" sz="3900" dirty="0" smtClean="0"/>
          </a:p>
          <a:p>
            <a:pPr marL="0" indent="0" algn="just">
              <a:buNone/>
            </a:pPr>
            <a:r>
              <a:rPr lang="cs-CZ" sz="3900" dirty="0" smtClean="0"/>
              <a:t>vyrábí </a:t>
            </a:r>
            <a:r>
              <a:rPr lang="cs-CZ" sz="3900" dirty="0"/>
              <a:t>na svojí </a:t>
            </a:r>
            <a:endParaRPr lang="cs-CZ" sz="3900" dirty="0" smtClean="0"/>
          </a:p>
          <a:p>
            <a:pPr marL="0" indent="0" algn="just">
              <a:buNone/>
            </a:pPr>
            <a:r>
              <a:rPr lang="cs-CZ" sz="3900" dirty="0"/>
              <a:t>d</a:t>
            </a:r>
            <a:r>
              <a:rPr lang="cs-CZ" sz="3900" dirty="0" smtClean="0"/>
              <a:t>obu velice vyspělé</a:t>
            </a:r>
          </a:p>
          <a:p>
            <a:pPr marL="0" indent="0" algn="just">
              <a:buNone/>
            </a:pPr>
            <a:r>
              <a:rPr lang="cs-CZ" sz="3900" dirty="0" smtClean="0"/>
              <a:t>motocykly </a:t>
            </a:r>
            <a:r>
              <a:rPr lang="cs-CZ" sz="3900" dirty="0"/>
              <a:t>pod </a:t>
            </a:r>
            <a:endParaRPr lang="cs-CZ" sz="3900" dirty="0" smtClean="0"/>
          </a:p>
          <a:p>
            <a:pPr marL="0" indent="0" algn="just">
              <a:buNone/>
            </a:pPr>
            <a:r>
              <a:rPr lang="cs-CZ" sz="3900" dirty="0" smtClean="0"/>
              <a:t>značkou </a:t>
            </a:r>
            <a:r>
              <a:rPr lang="cs-CZ" sz="3900" dirty="0"/>
              <a:t>Slavie. </a:t>
            </a:r>
            <a:endParaRPr lang="cs-CZ" sz="3900" dirty="0" smtClean="0"/>
          </a:p>
          <a:p>
            <a:pPr marL="0" indent="0" algn="just">
              <a:buNone/>
            </a:pPr>
            <a:r>
              <a:rPr lang="cs-CZ" sz="3900" dirty="0" smtClean="0"/>
              <a:t>V</a:t>
            </a:r>
            <a:r>
              <a:rPr lang="cs-CZ" sz="3900" dirty="0"/>
              <a:t> nabídce firmy byly motory jednoválcové, dvouválcové vidlicové a dokonce řadový čtyřválec! Přes množství sportovních a prodejních úspěchů těchto strojů se firma v roce 1905 soustředila na výrobu automobilů. V roce 1925 byla firma L&amp;K pohlcena Škodovými závody.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0688"/>
            <a:ext cx="4933056" cy="2694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00392" y="271543"/>
            <a:ext cx="748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163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496944" cy="6120680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sz="3900" b="1" dirty="0"/>
              <a:t>1910 </a:t>
            </a:r>
            <a:r>
              <a:rPr lang="cs-CZ" sz="3900" b="1" dirty="0" smtClean="0"/>
              <a:t>- 1920</a:t>
            </a:r>
            <a:r>
              <a:rPr lang="cs-CZ" sz="3900" dirty="0" smtClean="0"/>
              <a:t> </a:t>
            </a:r>
          </a:p>
          <a:p>
            <a:pPr marL="0" indent="0" algn="just">
              <a:buNone/>
            </a:pPr>
            <a:r>
              <a:rPr lang="cs-CZ" sz="3900" dirty="0" smtClean="0"/>
              <a:t>Původní </a:t>
            </a:r>
            <a:r>
              <a:rPr lang="cs-CZ" sz="3900" dirty="0"/>
              <a:t>řemenový jednostupňový převod </a:t>
            </a:r>
            <a:r>
              <a:rPr lang="cs-CZ" sz="3900" dirty="0" smtClean="0"/>
              <a:t>je </a:t>
            </a:r>
            <a:r>
              <a:rPr lang="cs-CZ" sz="3900" dirty="0"/>
              <a:t>u motocyklů nahrazen řetězovým </a:t>
            </a:r>
            <a:r>
              <a:rPr lang="cs-CZ" sz="3900" dirty="0" smtClean="0"/>
              <a:t>převodem, objevují se převodové skříně s</a:t>
            </a:r>
            <a:r>
              <a:rPr lang="cs-CZ" sz="3900" dirty="0"/>
              <a:t> ozubenými převody a roste výkon a </a:t>
            </a:r>
            <a:r>
              <a:rPr lang="cs-CZ" sz="3900" dirty="0" smtClean="0"/>
              <a:t>objem </a:t>
            </a:r>
            <a:r>
              <a:rPr lang="cs-CZ" sz="3900" dirty="0"/>
              <a:t>motorů. </a:t>
            </a:r>
            <a:r>
              <a:rPr lang="cs-CZ" sz="3900" dirty="0" smtClean="0"/>
              <a:t>Správnost </a:t>
            </a:r>
            <a:r>
              <a:rPr lang="cs-CZ" sz="3900" dirty="0"/>
              <a:t>této </a:t>
            </a:r>
            <a:r>
              <a:rPr lang="cs-CZ" sz="3900" dirty="0" smtClean="0"/>
              <a:t>konstrukce </a:t>
            </a:r>
            <a:r>
              <a:rPr lang="cs-CZ" sz="3900" dirty="0"/>
              <a:t>je </a:t>
            </a:r>
            <a:r>
              <a:rPr lang="cs-CZ" sz="3900" dirty="0" smtClean="0"/>
              <a:t>prověřena </a:t>
            </a:r>
            <a:r>
              <a:rPr lang="cs-CZ" sz="3900" dirty="0"/>
              <a:t>za První světové </a:t>
            </a:r>
            <a:r>
              <a:rPr lang="cs-CZ" sz="3900" dirty="0" smtClean="0"/>
              <a:t>války</a:t>
            </a:r>
          </a:p>
          <a:p>
            <a:pPr marL="0" indent="0" algn="just">
              <a:buNone/>
            </a:pPr>
            <a:r>
              <a:rPr lang="cs-CZ" sz="3900" dirty="0" smtClean="0"/>
              <a:t>(</a:t>
            </a:r>
            <a:r>
              <a:rPr lang="cs-CZ" sz="3900" dirty="0"/>
              <a:t>1914-1918), </a:t>
            </a:r>
            <a:r>
              <a:rPr lang="cs-CZ" sz="3900" dirty="0" smtClean="0"/>
              <a:t>během</a:t>
            </a:r>
          </a:p>
          <a:p>
            <a:pPr marL="0" indent="0" algn="just">
              <a:buNone/>
            </a:pPr>
            <a:r>
              <a:rPr lang="cs-CZ" sz="3900" dirty="0" smtClean="0"/>
              <a:t>níž </a:t>
            </a:r>
            <a:r>
              <a:rPr lang="cs-CZ" sz="3900" dirty="0"/>
              <a:t>byly poprvé</a:t>
            </a:r>
            <a:r>
              <a:rPr lang="cs-CZ" sz="3900" dirty="0" smtClean="0"/>
              <a:t>,</a:t>
            </a:r>
          </a:p>
          <a:p>
            <a:pPr marL="0" indent="0" algn="just">
              <a:buNone/>
            </a:pPr>
            <a:r>
              <a:rPr lang="cs-CZ" sz="3900" dirty="0" smtClean="0"/>
              <a:t>byť </a:t>
            </a:r>
            <a:r>
              <a:rPr lang="cs-CZ" sz="3900" dirty="0"/>
              <a:t>jen </a:t>
            </a:r>
            <a:r>
              <a:rPr lang="cs-CZ" sz="3900" dirty="0" smtClean="0"/>
              <a:t>omezeně,</a:t>
            </a:r>
          </a:p>
          <a:p>
            <a:pPr marL="0" indent="0" algn="just">
              <a:buNone/>
            </a:pPr>
            <a:r>
              <a:rPr lang="cs-CZ" sz="3900" dirty="0" smtClean="0"/>
              <a:t>motocykly </a:t>
            </a:r>
            <a:r>
              <a:rPr lang="cs-CZ" sz="3900" dirty="0"/>
              <a:t>nasazeny </a:t>
            </a:r>
            <a:endParaRPr lang="cs-CZ" sz="3900" dirty="0" smtClean="0"/>
          </a:p>
          <a:p>
            <a:pPr marL="0" indent="0" algn="just">
              <a:buNone/>
            </a:pPr>
            <a:r>
              <a:rPr lang="cs-CZ" sz="3900" dirty="0" smtClean="0"/>
              <a:t>do </a:t>
            </a:r>
            <a:r>
              <a:rPr lang="cs-CZ" sz="3900" dirty="0"/>
              <a:t>bojů.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4247" y="3048114"/>
            <a:ext cx="5009753" cy="380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60370" y="6381328"/>
            <a:ext cx="865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89349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20.léta</a:t>
            </a:r>
            <a:r>
              <a:rPr lang="cs-CZ" dirty="0"/>
              <a:t> – Motocykl se stává plnohodnotným dopravním prostředkem a po celém světě se objevuje mnoho nových výrobců, z nichž je většina dávno zapomenuta.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57352"/>
            <a:ext cx="5266258" cy="3949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71568" y="6137714"/>
            <a:ext cx="865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14118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648"/>
            <a:ext cx="9036496" cy="9718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Typickými znaky motocyklů tohoto období je :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0914" y="801578"/>
            <a:ext cx="691276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/>
              <a:t>Uzavřený jednotrubkový rám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1710" y="1320448"/>
            <a:ext cx="7272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/>
              <a:t>Neodpružené zadní kolo (Hard </a:t>
            </a:r>
            <a:r>
              <a:rPr lang="cs-CZ" sz="3200" dirty="0" err="1"/>
              <a:t>tail</a:t>
            </a:r>
            <a:r>
              <a:rPr lang="cs-CZ" sz="3200" dirty="0"/>
              <a:t>)</a:t>
            </a:r>
          </a:p>
          <a:p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8203" y="1826648"/>
            <a:ext cx="743427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/>
              <a:t>Přední </a:t>
            </a:r>
            <a:r>
              <a:rPr lang="cs-CZ" sz="3200" dirty="0" err="1"/>
              <a:t>paralelogramová</a:t>
            </a:r>
            <a:r>
              <a:rPr lang="cs-CZ" sz="3200" dirty="0"/>
              <a:t> vidlice (odpružená)</a:t>
            </a:r>
          </a:p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6010" y="2392649"/>
            <a:ext cx="884248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/>
              <a:t>Ventilové rozvody SV, OHV u sportovních strojů OHC</a:t>
            </a:r>
          </a:p>
          <a:p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452" y="2931258"/>
            <a:ext cx="5360314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/>
              <a:t>Objemy motorů 50 – 1000 cm</a:t>
            </a:r>
            <a:r>
              <a:rPr lang="cs-CZ" sz="3200" baseline="30000" dirty="0"/>
              <a:t>3 </a:t>
            </a:r>
            <a:endParaRPr lang="cs-CZ" sz="3200" dirty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1461" y="3422930"/>
            <a:ext cx="866253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/>
              <a:t>Maximální rychlost vrcholných sériových strojů této doby je za hranicí 160 km.h</a:t>
            </a:r>
            <a:r>
              <a:rPr lang="cs-CZ" sz="3200" baseline="30000" dirty="0"/>
              <a:t>-1  </a:t>
            </a:r>
            <a:r>
              <a:rPr lang="cs-CZ" sz="3200" dirty="0"/>
              <a:t>(Vzhledem ke kvalitě tehdejších komunikací se dala využít velice zřídka)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1710" y="4869160"/>
            <a:ext cx="866297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/>
              <a:t>Každý výrobce vyráběl jednoválcové motory, </a:t>
            </a:r>
            <a:r>
              <a:rPr lang="cs-CZ" sz="3200" dirty="0" err="1"/>
              <a:t>vyjímečně</a:t>
            </a:r>
            <a:r>
              <a:rPr lang="cs-CZ" sz="3200" dirty="0"/>
              <a:t> dvouválcové a čtyřválce byly v tomto období pravými exoty</a:t>
            </a:r>
          </a:p>
          <a:p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0" y="1050955"/>
            <a:ext cx="399948" cy="1943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0" y="2032792"/>
            <a:ext cx="399948" cy="1943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0" y="2579780"/>
            <a:ext cx="399948" cy="1943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0" y="3096113"/>
            <a:ext cx="399948" cy="1943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0" y="3615463"/>
            <a:ext cx="399948" cy="1943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0" y="5128397"/>
            <a:ext cx="399948" cy="1943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0" y="1566190"/>
            <a:ext cx="399948" cy="1943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5015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" y="2996952"/>
            <a:ext cx="48768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16632"/>
            <a:ext cx="8640960" cy="6525344"/>
          </a:xfrm>
        </p:spPr>
        <p:txBody>
          <a:bodyPr>
            <a:noAutofit/>
          </a:bodyPr>
          <a:lstStyle/>
          <a:p>
            <a:pPr algn="just"/>
            <a:r>
              <a:rPr lang="cs-CZ" sz="3600" b="1" dirty="0">
                <a:solidFill>
                  <a:schemeClr val="tx1"/>
                </a:solidFill>
              </a:rPr>
              <a:t>30.a 40.léta</a:t>
            </a:r>
            <a:r>
              <a:rPr lang="cs-CZ" sz="3600" dirty="0">
                <a:solidFill>
                  <a:schemeClr val="tx1"/>
                </a:solidFill>
              </a:rPr>
              <a:t> – Před druhou světovou válkou se stále častěji objevují drahé luxusní stroje jako </a:t>
            </a:r>
            <a:r>
              <a:rPr lang="cs-CZ" sz="3600" b="1" dirty="0">
                <a:solidFill>
                  <a:schemeClr val="tx1"/>
                </a:solidFill>
              </a:rPr>
              <a:t>Ariel Square </a:t>
            </a:r>
            <a:r>
              <a:rPr lang="cs-CZ" sz="3600" b="1" dirty="0" err="1">
                <a:solidFill>
                  <a:schemeClr val="tx1"/>
                </a:solidFill>
              </a:rPr>
              <a:t>Four</a:t>
            </a:r>
            <a:r>
              <a:rPr lang="cs-CZ" sz="3600" dirty="0">
                <a:solidFill>
                  <a:schemeClr val="tx1"/>
                </a:solidFill>
              </a:rPr>
              <a:t>, </a:t>
            </a:r>
            <a:r>
              <a:rPr lang="cs-CZ" sz="3600" b="1" dirty="0" err="1">
                <a:solidFill>
                  <a:schemeClr val="tx1"/>
                </a:solidFill>
              </a:rPr>
              <a:t>Brough</a:t>
            </a:r>
            <a:r>
              <a:rPr lang="cs-CZ" sz="3600" b="1" dirty="0">
                <a:solidFill>
                  <a:schemeClr val="tx1"/>
                </a:solidFill>
              </a:rPr>
              <a:t> Superior SS100</a:t>
            </a:r>
            <a:r>
              <a:rPr lang="cs-CZ" sz="3600" dirty="0">
                <a:solidFill>
                  <a:schemeClr val="tx1"/>
                </a:solidFill>
              </a:rPr>
              <a:t> (274 km.h</a:t>
            </a:r>
            <a:r>
              <a:rPr lang="cs-CZ" sz="3600" baseline="30000" dirty="0">
                <a:solidFill>
                  <a:schemeClr val="tx1"/>
                </a:solidFill>
              </a:rPr>
              <a:t>-1</a:t>
            </a:r>
            <a:r>
              <a:rPr lang="cs-CZ" sz="3600" dirty="0">
                <a:solidFill>
                  <a:schemeClr val="tx1"/>
                </a:solidFill>
              </a:rPr>
              <a:t>)</a:t>
            </a:r>
            <a:r>
              <a:rPr lang="cs-CZ" sz="3600" baseline="30000" dirty="0">
                <a:solidFill>
                  <a:schemeClr val="tx1"/>
                </a:solidFill>
              </a:rPr>
              <a:t>  </a:t>
            </a:r>
            <a:r>
              <a:rPr lang="cs-CZ" sz="3600" dirty="0">
                <a:solidFill>
                  <a:schemeClr val="tx1"/>
                </a:solidFill>
              </a:rPr>
              <a:t>a mnoho dalších. To však je pozlátko pro bohatou střední třídu, neboť hospodářská krize a po ní následující válka </a:t>
            </a:r>
            <a:r>
              <a:rPr lang="cs-CZ" sz="3600" dirty="0" smtClean="0">
                <a:solidFill>
                  <a:schemeClr val="tx1"/>
                </a:solidFill>
              </a:rPr>
              <a:t>  </a:t>
            </a:r>
          </a:p>
          <a:p>
            <a:pPr algn="just"/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                                                  přály spíše        </a:t>
            </a:r>
          </a:p>
          <a:p>
            <a:pPr algn="just"/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                                                  jednoduchým </a:t>
            </a:r>
          </a:p>
          <a:p>
            <a:pPr algn="just"/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                                                  strojům </a:t>
            </a:r>
            <a:r>
              <a:rPr lang="cs-CZ" sz="3600" dirty="0">
                <a:solidFill>
                  <a:schemeClr val="tx1"/>
                </a:solidFill>
              </a:rPr>
              <a:t>a 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</a:p>
          <a:p>
            <a:pPr algn="just"/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                                                  unifikované </a:t>
            </a:r>
          </a:p>
          <a:p>
            <a:pPr algn="just"/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                                                    výrobě</a:t>
            </a:r>
            <a:r>
              <a:rPr lang="cs-CZ" sz="3600" dirty="0">
                <a:solidFill>
                  <a:schemeClr val="tx1"/>
                </a:solidFill>
              </a:rPr>
              <a:t>. 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6488668"/>
            <a:ext cx="865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6645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620688"/>
            <a:ext cx="7448872" cy="5018112"/>
          </a:xfrm>
        </p:spPr>
        <p:txBody>
          <a:bodyPr>
            <a:normAutofit/>
          </a:bodyPr>
          <a:lstStyle/>
          <a:p>
            <a:pPr algn="just"/>
            <a:r>
              <a:rPr lang="cs-CZ" sz="3600" dirty="0">
                <a:solidFill>
                  <a:schemeClr val="tx1"/>
                </a:solidFill>
              </a:rPr>
              <a:t>V tomto období zaniká většina tehdy slavných značek a ty, jež přežily se zpravidla také potýkaly s odbytovými problémy poválečného období. </a:t>
            </a:r>
          </a:p>
          <a:p>
            <a:pPr algn="just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113195"/>
            <a:ext cx="5256584" cy="3508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6309320"/>
            <a:ext cx="865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8968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313" y="4293096"/>
            <a:ext cx="9144000" cy="1357611"/>
          </a:xfrm>
        </p:spPr>
        <p:txBody>
          <a:bodyPr>
            <a:noAutofit/>
          </a:bodyPr>
          <a:lstStyle/>
          <a:p>
            <a:pPr lvl="0"/>
            <a:endParaRPr lang="cs-CZ" dirty="0" smtClean="0"/>
          </a:p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80641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 </a:t>
            </a:r>
            <a:r>
              <a:rPr lang="cs-CZ" sz="3200" b="1" dirty="0"/>
              <a:t>Typickými znaky motocyklů tohoto období je :</a:t>
            </a:r>
          </a:p>
          <a:p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1618" y="538609"/>
            <a:ext cx="62802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/>
              <a:t>Uzavřený páteřové a kolébkové rámy</a:t>
            </a:r>
          </a:p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954" y="1077218"/>
            <a:ext cx="862351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/>
              <a:t>Zadní kola začínají být odpružena kluzákem (pérák)</a:t>
            </a:r>
          </a:p>
          <a:p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8831" y="1598295"/>
            <a:ext cx="6382516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/>
              <a:t>Přední teleskopická vidlice nahrazuje </a:t>
            </a:r>
            <a:endParaRPr lang="cs-CZ" sz="3200" dirty="0" smtClean="0"/>
          </a:p>
          <a:p>
            <a:pPr lvl="0"/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paralelogramovou</a:t>
            </a:r>
            <a:endParaRPr lang="cs-CZ" sz="3200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3700" y="2570638"/>
            <a:ext cx="825982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/>
              <a:t>Ventilové rozvody SV se pomalu stávají minulostí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9716" y="3001525"/>
            <a:ext cx="5360314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/>
              <a:t>Objemy motorů 50 – 1000 cm</a:t>
            </a:r>
            <a:r>
              <a:rPr lang="cs-CZ" sz="3200" baseline="30000" dirty="0"/>
              <a:t>3 </a:t>
            </a:r>
            <a:endParaRPr lang="cs-CZ" sz="3200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8831" y="3573016"/>
            <a:ext cx="883209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/>
              <a:t>Maximální rychlost vrcholných sériových strojů této </a:t>
            </a:r>
            <a:endParaRPr lang="cs-CZ" sz="3200" dirty="0" smtClean="0"/>
          </a:p>
          <a:p>
            <a:pPr lvl="0"/>
            <a:r>
              <a:rPr lang="cs-CZ" sz="3200" dirty="0" smtClean="0"/>
              <a:t>doby </a:t>
            </a:r>
            <a:r>
              <a:rPr lang="cs-CZ" sz="3200" dirty="0"/>
              <a:t>je za hranicí 200km.h</a:t>
            </a:r>
            <a:r>
              <a:rPr lang="cs-CZ" sz="3200" baseline="30000" dirty="0"/>
              <a:t>-1  </a:t>
            </a:r>
            <a:endParaRPr lang="cs-CZ" sz="3200" baseline="30000" dirty="0" smtClean="0"/>
          </a:p>
          <a:p>
            <a:pPr lvl="0"/>
            <a:r>
              <a:rPr lang="cs-CZ" sz="3200" dirty="0" smtClean="0"/>
              <a:t>(kvalita </a:t>
            </a:r>
            <a:r>
              <a:rPr lang="cs-CZ" sz="3200" dirty="0"/>
              <a:t>silnic se příliš nemění)</a:t>
            </a:r>
          </a:p>
          <a:p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0358" y="5157192"/>
            <a:ext cx="9004901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/>
              <a:t>Každý výrobce vyráběl stále jednoválcové </a:t>
            </a:r>
            <a:r>
              <a:rPr lang="cs-CZ" sz="3200" dirty="0" smtClean="0"/>
              <a:t>motory</a:t>
            </a:r>
          </a:p>
          <a:p>
            <a:pPr lvl="0"/>
            <a:r>
              <a:rPr lang="cs-CZ" sz="3200" dirty="0" smtClean="0"/>
              <a:t> </a:t>
            </a:r>
            <a:r>
              <a:rPr lang="cs-CZ" sz="3200" dirty="0" err="1"/>
              <a:t>vyjímečně</a:t>
            </a:r>
            <a:r>
              <a:rPr lang="cs-CZ" sz="3200" dirty="0"/>
              <a:t> dvouválcové a čtyřválce v době 2.světové </a:t>
            </a:r>
            <a:endParaRPr lang="cs-CZ" sz="3200" dirty="0" smtClean="0"/>
          </a:p>
          <a:p>
            <a:pPr lvl="0"/>
            <a:r>
              <a:rPr lang="cs-CZ" sz="3200" dirty="0" smtClean="0"/>
              <a:t>války </a:t>
            </a:r>
            <a:r>
              <a:rPr lang="cs-CZ" sz="3200" dirty="0"/>
              <a:t>úplně zmizely</a:t>
            </a:r>
          </a:p>
          <a:p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>
            <a:off x="0" y="836712"/>
            <a:ext cx="311618" cy="24050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8098" y="1772816"/>
            <a:ext cx="311618" cy="24050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-3409" y="2748980"/>
            <a:ext cx="311618" cy="24050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8098" y="3191906"/>
            <a:ext cx="311618" cy="24050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336" y="3743046"/>
            <a:ext cx="311618" cy="24050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3336" y="5394613"/>
            <a:ext cx="311618" cy="24050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-3409" y="1241703"/>
            <a:ext cx="311618" cy="24050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4659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95536" y="332656"/>
            <a:ext cx="8270275" cy="1184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Zdroje:</a:t>
            </a:r>
          </a:p>
          <a:p>
            <a:r>
              <a:rPr lang="cs-CZ" sz="1400" dirty="0" smtClean="0"/>
              <a:t>Obr.1.,2.:</a:t>
            </a:r>
          </a:p>
          <a:p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cs.wikipedia.org/wiki/Karl_Drais</a:t>
            </a:r>
            <a:endParaRPr lang="cs-CZ" sz="1400" dirty="0" smtClean="0"/>
          </a:p>
          <a:p>
            <a:r>
              <a:rPr lang="cs-CZ" sz="1400" dirty="0" smtClean="0"/>
              <a:t>Obr.3. </a:t>
            </a:r>
          </a:p>
          <a:p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www.danajka.cz/soubory/grand-bi-19e.jpg</a:t>
            </a:r>
            <a:endParaRPr lang="cs-CZ" sz="1400" dirty="0" smtClean="0"/>
          </a:p>
          <a:p>
            <a:r>
              <a:rPr lang="cs-CZ" sz="1400" dirty="0" smtClean="0"/>
              <a:t>Obr.4.</a:t>
            </a:r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www.daimler.com/Projects/c2c/channel/images/802793_1474660_800_1200_Gottlieb_Daimler_sw_800x1200.jpg</a:t>
            </a:r>
            <a:endParaRPr lang="cs-CZ" sz="1400" dirty="0" smtClean="0"/>
          </a:p>
          <a:p>
            <a:r>
              <a:rPr lang="cs-CZ" sz="1400" dirty="0"/>
              <a:t>Obr. </a:t>
            </a:r>
            <a:r>
              <a:rPr lang="cs-CZ" sz="1400" dirty="0" smtClean="0"/>
              <a:t>5.</a:t>
            </a:r>
          </a:p>
          <a:p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deosum.com/Images/smajlik-microsoft-6.gif</a:t>
            </a:r>
            <a:endParaRPr lang="cs-CZ" sz="1400" dirty="0" smtClean="0"/>
          </a:p>
          <a:p>
            <a:r>
              <a:rPr lang="cs-CZ" sz="1400" dirty="0" smtClean="0"/>
              <a:t>Obr.6.</a:t>
            </a:r>
          </a:p>
          <a:p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yamaha535.wbs.cz/gottlieb-daimler-4.jpg</a:t>
            </a:r>
            <a:endParaRPr lang="cs-CZ" sz="1400" dirty="0" smtClean="0"/>
          </a:p>
          <a:p>
            <a:r>
              <a:rPr lang="cs-CZ" sz="1400" dirty="0"/>
              <a:t>Obr.7.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patentpending.blogs.com/photos/uncategorized/hildebrand_and_wolfmuller_motorcycle.jpg</a:t>
            </a:r>
            <a:endParaRPr lang="cs-CZ" sz="1400" dirty="0" smtClean="0"/>
          </a:p>
          <a:p>
            <a:r>
              <a:rPr lang="cs-CZ" sz="1400" dirty="0"/>
              <a:t>Obr.8. </a:t>
            </a:r>
          </a:p>
          <a:p>
            <a:r>
              <a:rPr lang="cs-CZ" sz="1400" dirty="0" smtClean="0">
                <a:hlinkClick r:id="rId8"/>
              </a:rPr>
              <a:t>http</a:t>
            </a:r>
            <a:r>
              <a:rPr lang="cs-CZ" sz="1400" dirty="0">
                <a:hlinkClick r:id="rId8"/>
              </a:rPr>
              <a:t>://</a:t>
            </a:r>
            <a:r>
              <a:rPr lang="cs-CZ" sz="1400" dirty="0" smtClean="0">
                <a:hlinkClick r:id="rId8"/>
              </a:rPr>
              <a:t>3pol.cz/img/pic/0/2008/10/vaclav_klement.jpg</a:t>
            </a:r>
            <a:endParaRPr lang="cs-CZ" sz="1400" dirty="0" smtClean="0"/>
          </a:p>
          <a:p>
            <a:r>
              <a:rPr lang="cs-CZ" sz="1400" dirty="0"/>
              <a:t>Obr.9. 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</a:t>
            </a:r>
            <a:r>
              <a:rPr lang="cs-CZ" sz="1400" dirty="0">
                <a:hlinkClick r:id="rId9"/>
              </a:rPr>
              <a:t>://</a:t>
            </a:r>
            <a:r>
              <a:rPr lang="cs-CZ" sz="1400" dirty="0" smtClean="0">
                <a:hlinkClick r:id="rId9"/>
              </a:rPr>
              <a:t>www.mototest.cz/files/articles/355-laurin-klement-355/l-k1-jpg.jpg</a:t>
            </a:r>
            <a:endParaRPr lang="cs-CZ" sz="1400" dirty="0" smtClean="0"/>
          </a:p>
          <a:p>
            <a:r>
              <a:rPr lang="cs-CZ" sz="1400" dirty="0"/>
              <a:t>Obr.10. 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</a:t>
            </a:r>
            <a:r>
              <a:rPr lang="cs-CZ" sz="1400" dirty="0">
                <a:hlinkClick r:id="rId10"/>
              </a:rPr>
              <a:t>://</a:t>
            </a:r>
            <a:r>
              <a:rPr lang="cs-CZ" sz="1400" dirty="0" smtClean="0">
                <a:hlinkClick r:id="rId10"/>
              </a:rPr>
              <a:t>www.classicmotor.cz/magazin/moto/23-rijna-se-mozna-proda-nejdrazsi-motocykl-a-bude-to-brough</a:t>
            </a:r>
            <a:endParaRPr lang="cs-CZ" sz="1400" dirty="0" smtClean="0"/>
          </a:p>
          <a:p>
            <a:r>
              <a:rPr lang="cs-CZ" sz="1400" dirty="0"/>
              <a:t>Obr.11.</a:t>
            </a:r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cs.jawa-club.com/graphics/gallery/full/2_08-jawa-500-rumpal.jpg</a:t>
            </a:r>
            <a:endParaRPr lang="cs-CZ" sz="1400" dirty="0" smtClean="0"/>
          </a:p>
          <a:p>
            <a:r>
              <a:rPr lang="cs-CZ" sz="1400" dirty="0" smtClean="0"/>
              <a:t>Obr.12,</a:t>
            </a:r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www.ovelhanegra.com.br/XXCentury/images/Ariel-500-SquareFour-1930.jpg</a:t>
            </a:r>
            <a:endParaRPr lang="cs-CZ" sz="1400" dirty="0" smtClean="0"/>
          </a:p>
          <a:p>
            <a:r>
              <a:rPr lang="cs-CZ" sz="1400" dirty="0" smtClean="0"/>
              <a:t>Obr.13.</a:t>
            </a:r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zabytkowe-motocykle.eu/storage/photo_gallery/ogar-ii/1/img1688_l.JPG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Literatura</a:t>
            </a:r>
            <a:r>
              <a:rPr lang="cs-CZ" sz="1400" dirty="0" smtClean="0"/>
              <a:t>:</a:t>
            </a:r>
          </a:p>
          <a:p>
            <a:r>
              <a:rPr lang="cs-CZ" sz="1400" dirty="0"/>
              <a:t>Dočkal, J.,: Seřizování a opravy motocyklů Jawa,  SNTL, Praha 1971</a:t>
            </a:r>
          </a:p>
          <a:p>
            <a:r>
              <a:rPr lang="cs-CZ" sz="1400" dirty="0"/>
              <a:t>Husák, P.: Upravujeme motocykl pro závod, SNTL, Praha 1972</a:t>
            </a:r>
          </a:p>
          <a:p>
            <a:endParaRPr lang="cs-CZ" sz="12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11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1100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14691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559</Words>
  <Application>Microsoft Office PowerPoint</Application>
  <PresentationFormat>Předvádění na obrazovce (4:3)</PresentationFormat>
  <Paragraphs>138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1_Motiv systému Office</vt:lpstr>
      <vt:lpstr>Název:             Technický vývoj motocyklů 1. Autor:                    Mgr. Jaromír Kittel</vt:lpstr>
      <vt:lpstr>Technický vývoj motocyklů do konce II. Světové války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Znáš tohoto muže?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Technický vývoj motocyklů</dc:title>
  <dc:creator>Kittel</dc:creator>
  <cp:lastModifiedBy>Kittel</cp:lastModifiedBy>
  <cp:revision>21</cp:revision>
  <dcterms:created xsi:type="dcterms:W3CDTF">2013-03-22T15:54:43Z</dcterms:created>
  <dcterms:modified xsi:type="dcterms:W3CDTF">2013-03-23T19:33:29Z</dcterms:modified>
</cp:coreProperties>
</file>