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42BDD-007B-4BDA-B875-04056D11FFED}" type="datetimeFigureOut">
              <a:rPr lang="cs-CZ" smtClean="0"/>
              <a:pPr/>
              <a:t>7. 4. 2013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D2006-6DB5-4B6A-A507-85454F7F0A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rebic_podklasteri_bazilika_velka_apsida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hyperlink" Target="http://cs.wikipedia.org/wiki/Soubor:Bazilika_svat%C3%A9ho_Prokopa_v_T%C5%99eb%C3%AD%C4%8Di_-_interi%C3%A9r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hyperlink" Target="http://cs.wikipedia.org/wiki/Soubor:Trebic_podklasteri_bazilika_krypta.jpg" TargetMode="External"/><Relationship Id="rId2" Type="http://schemas.openxmlformats.org/officeDocument/2006/relationships/hyperlink" Target="http://cs.wikipedia.org/wiki/Soubor:Trebic_podklasteri_bazilika_opatska_kapl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http://cs.wikipedia.org/wiki/Soubor:Bazilika-Prokopa2007.JPG" TargetMode="External"/><Relationship Id="rId10" Type="http://schemas.openxmlformats.org/officeDocument/2006/relationships/image" Target="../media/image17.jpeg"/><Relationship Id="rId4" Type="http://schemas.openxmlformats.org/officeDocument/2006/relationships/image" Target="../media/image13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cs.wikipedia.org/wiki/Soubor:New_(Rear)_synagogue_in_T%C5%99eb%C3%AD%C4%8D,_Z%C3%A1most%C3%AD.jp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http://cs.wikipedia.org/wiki/Soubor:Old_synagogue_in_T%C5%99eb%C3%AD%C4%8D,_Z%C3%A1most%C3%AD_-_exterior.jpg.jpg" TargetMode="Externa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3.jpeg"/><Relationship Id="rId3" Type="http://schemas.openxmlformats.org/officeDocument/2006/relationships/image" Target="../media/image26.jpeg"/><Relationship Id="rId7" Type="http://schemas.openxmlformats.org/officeDocument/2006/relationships/image" Target="../media/image29.jpeg"/><Relationship Id="rId12" Type="http://schemas.openxmlformats.org/officeDocument/2006/relationships/hyperlink" Target="http://cs.wikipedia.org/wiki/Soubor:T%C5%99eb%C3%AD%C4%8Dsk%C3%A1_%C5%BEidovsk%C3%A1_%C4%8Dtvr%C5%A5_-_d%C5%AFm_%C4%8D%C3%ADslo_25_.jpg" TargetMode="External"/><Relationship Id="rId2" Type="http://schemas.openxmlformats.org/officeDocument/2006/relationships/hyperlink" Target="http://cs.wikipedia.org/wiki/Soubor:Town_hall_in_T%C5%99eb%C3%AD%C4%8D,_Jewish_quarter.jp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2.jpeg"/><Relationship Id="rId5" Type="http://schemas.openxmlformats.org/officeDocument/2006/relationships/hyperlink" Target="http://cs.wikipedia.org/wiki/Soubor:Reconstrued_house_in_jewish_city_in_T%C5%99eb%C3%AD%C4%8D,_Czech_Republic.jpg" TargetMode="External"/><Relationship Id="rId10" Type="http://schemas.openxmlformats.org/officeDocument/2006/relationships/hyperlink" Target="http://cs.wikipedia.org/wiki/Soubor:Trebic_zamosti_krankenhaus.jpg" TargetMode="External"/><Relationship Id="rId4" Type="http://schemas.openxmlformats.org/officeDocument/2006/relationships/image" Target="../media/image27.jpeg"/><Relationship Id="rId9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%C5%BDidovsk%C3%BD_h%C5%99bitov_v_T%C5%99eb%C3%AD%C4%8Di_-_pam%C3%A1tn%C3%ADk_ob%C4%9Btem_prvn%C3%AD_sv%C4%9Btov%C3%A9_v%C3%A1lky.jpg" TargetMode="External"/><Relationship Id="rId3" Type="http://schemas.openxmlformats.org/officeDocument/2006/relationships/image" Target="../media/image34.jpeg"/><Relationship Id="rId7" Type="http://schemas.openxmlformats.org/officeDocument/2006/relationships/image" Target="../media/image36.jpeg"/><Relationship Id="rId2" Type="http://schemas.openxmlformats.org/officeDocument/2006/relationships/hyperlink" Target="http://cs.wikipedia.org/wiki/Soubor:Trebic_Jewish_Cemetery1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%C5%BDidovsk%C3%BD_h%C5%99bitov_v_T%C5%99eb%C3%AD%C4%8Di_-_nov%C3%A1_%C4%8D%C3%A1st.JPG" TargetMode="External"/><Relationship Id="rId11" Type="http://schemas.openxmlformats.org/officeDocument/2006/relationships/image" Target="../media/image38.jpeg"/><Relationship Id="rId5" Type="http://schemas.openxmlformats.org/officeDocument/2006/relationships/image" Target="../media/image35.jpeg"/><Relationship Id="rId10" Type="http://schemas.openxmlformats.org/officeDocument/2006/relationships/hyperlink" Target="http://cs.wikipedia.org/wiki/Soubor:Trebic_podklasteri_jewish_cemetery_from_east.jpg" TargetMode="External"/><Relationship Id="rId4" Type="http://schemas.openxmlformats.org/officeDocument/2006/relationships/hyperlink" Target="http://cs.wikipedia.org/wiki/Soubor:Trebic_podklasteri_jewish_cemetery.jpg" TargetMode="External"/><Relationship Id="rId9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T%C5%99eb%C3%AD%C4%8Dsk%C3%BD_%C5%BEidovsk%C3%BD_h%C5%99bitov" TargetMode="External"/><Relationship Id="rId3" Type="http://schemas.openxmlformats.org/officeDocument/2006/relationships/hyperlink" Target="http://cs.wikipedia.org/wiki/T%C5%99eb%C3%AD%C4%8D" TargetMode="External"/><Relationship Id="rId7" Type="http://schemas.openxmlformats.org/officeDocument/2006/relationships/hyperlink" Target="http://commons.wikimedia.org/wiki/Category:Jewish_Quarter_(T%C5%99eb%C3%AD%C4%8D)?uselang=cs" TargetMode="External"/><Relationship Id="rId2" Type="http://schemas.openxmlformats.org/officeDocument/2006/relationships/hyperlink" Target="http://cs.wikipedia.org/wiki/Nov%C3%A9_M%C4%9Bsto_(Praha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T%C5%99eb%C3%AD%C4%8Dsk%C3%A1_%C5%BEidovsk%C3%A1_%C4%8Dtvr%C5%A5" TargetMode="External"/><Relationship Id="rId5" Type="http://schemas.openxmlformats.org/officeDocument/2006/relationships/hyperlink" Target="http://commons.wikimedia.org/wiki/Category:Basilica_of_Saint_Procopius_in_T%C5%99eb%C3%AD%C4%8D?uselang=cs" TargetMode="External"/><Relationship Id="rId4" Type="http://schemas.openxmlformats.org/officeDocument/2006/relationships/hyperlink" Target="http://commons.wikimedia.org/wiki/T%C5%99eb%C3%AD%C4%8Dhttp:/cs.wikipedia.org/wiki/Bazilika_svat%C3%A9ho_Prokopa" TargetMode="External"/><Relationship Id="rId9" Type="http://schemas.openxmlformats.org/officeDocument/2006/relationships/hyperlink" Target="http://cs.wikipedia.org/wiki/P%C5%99edn%C3%AD_synagog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36815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TŘEBÍČ – BAZILIKA SV. PROKOPA       A ŽIDOVSKÁ ČTVRŤ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924944"/>
            <a:ext cx="8712968" cy="3672408"/>
          </a:xfrm>
        </p:spPr>
        <p:txBody>
          <a:bodyPr>
            <a:noAutofit/>
          </a:bodyPr>
          <a:lstStyle/>
          <a:p>
            <a:pPr lvl="1" algn="l"/>
            <a:r>
              <a:rPr lang="cs-CZ" sz="21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- bazilika sv. Prokopa </a:t>
            </a:r>
            <a:r>
              <a:rPr lang="cs-CZ" sz="2000" dirty="0" smtClean="0">
                <a:solidFill>
                  <a:schemeClr val="tx1"/>
                </a:solidFill>
              </a:rPr>
              <a:t>je </a:t>
            </a:r>
            <a:r>
              <a:rPr lang="cs-CZ" sz="2000" dirty="0" err="1" smtClean="0">
                <a:solidFill>
                  <a:schemeClr val="tx1"/>
                </a:solidFill>
              </a:rPr>
              <a:t>románsko</a:t>
            </a:r>
            <a:r>
              <a:rPr lang="cs-CZ" sz="2000" dirty="0" smtClean="0">
                <a:solidFill>
                  <a:schemeClr val="tx1"/>
                </a:solidFill>
              </a:rPr>
              <a:t> – gotický křesťanský kostel (původně zasvěcen 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 sv. Benediktovi r. 1104) </a:t>
            </a:r>
          </a:p>
          <a:p>
            <a:pPr algn="l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 první zmínky jsou už z r. 1101, kdy byl založen benediktinský klášter</a:t>
            </a:r>
          </a:p>
          <a:p>
            <a:pPr algn="l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 na stavbě se mísí </a:t>
            </a:r>
            <a:r>
              <a:rPr lang="cs-CZ" sz="2000" b="1" dirty="0" smtClean="0">
                <a:solidFill>
                  <a:schemeClr val="tx1"/>
                </a:solidFill>
              </a:rPr>
              <a:t>prvky románského a gotického slohu </a:t>
            </a:r>
            <a:r>
              <a:rPr lang="cs-CZ" sz="2000" dirty="0" smtClean="0">
                <a:solidFill>
                  <a:schemeClr val="tx1"/>
                </a:solidFill>
              </a:rPr>
              <a:t>ovlivněného Francií           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 a Porýním</a:t>
            </a:r>
          </a:p>
          <a:p>
            <a:pPr algn="l">
              <a:buFontTx/>
              <a:buChar char="-"/>
            </a:pPr>
            <a:r>
              <a:rPr lang="cs-CZ" sz="2000" b="1" dirty="0" smtClean="0">
                <a:solidFill>
                  <a:schemeClr val="tx1"/>
                </a:solidFill>
              </a:rPr>
              <a:t> židovská čtvrť v Třebíči – </a:t>
            </a:r>
            <a:r>
              <a:rPr lang="cs-CZ" sz="2000" b="1" dirty="0" err="1" smtClean="0">
                <a:solidFill>
                  <a:schemeClr val="tx1"/>
                </a:solidFill>
              </a:rPr>
              <a:t>Zámostí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je jedna z nejzachovalejších židovských čtvrtí           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 v Evropě, je jedinou památkou mimo území Izraele na seznamu UNESCO </a:t>
            </a:r>
          </a:p>
          <a:p>
            <a:pPr algn="l">
              <a:buFontTx/>
              <a:buChar char="-"/>
            </a:pPr>
            <a:r>
              <a:rPr lang="cs-CZ" sz="2000" b="1" dirty="0" smtClean="0">
                <a:solidFill>
                  <a:schemeClr val="tx1"/>
                </a:solidFill>
              </a:rPr>
              <a:t> obě památky jsou na seznamu UNESCO od r. 2003 </a:t>
            </a:r>
          </a:p>
          <a:p>
            <a:pPr algn="l">
              <a:buFontTx/>
              <a:buChar char="-"/>
            </a:pPr>
            <a:r>
              <a:rPr lang="cs-CZ" sz="2000" dirty="0" smtClean="0">
                <a:solidFill>
                  <a:schemeClr val="tx1"/>
                </a:solidFill>
              </a:rPr>
              <a:t> ukazují na unikátní soužití odlišných kultur – křesťanské a židovské</a:t>
            </a: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16388" name="Picture 4" descr="http://upload.wikimedia.org/wikipedia/commons/thumb/6/6f/T%C5%99eb%C3%AD%C4%8D_Basilika_Jihlava_Ghetto.jpg/120px-T%C5%99eb%C3%AD%C4%8D_Basilika_Jihlava_Ghet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700808"/>
            <a:ext cx="2268252" cy="1512168"/>
          </a:xfrm>
          <a:prstGeom prst="rect">
            <a:avLst/>
          </a:prstGeom>
          <a:noFill/>
        </p:spPr>
      </p:pic>
      <p:pic>
        <p:nvPicPr>
          <p:cNvPr id="16394" name="Picture 10" descr="Trebic podklasteri bazilika velka apsid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700808"/>
            <a:ext cx="1738123" cy="1512168"/>
          </a:xfrm>
          <a:prstGeom prst="rect">
            <a:avLst/>
          </a:prstGeom>
          <a:noFill/>
        </p:spPr>
      </p:pic>
      <p:pic>
        <p:nvPicPr>
          <p:cNvPr id="16404" name="Picture 20" descr="Bazilika svatého Prokopa Třebíč 2009-08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700808"/>
            <a:ext cx="2016224" cy="1512168"/>
          </a:xfrm>
          <a:prstGeom prst="rect">
            <a:avLst/>
          </a:prstGeom>
          <a:noFill/>
        </p:spPr>
      </p:pic>
      <p:pic>
        <p:nvPicPr>
          <p:cNvPr id="16406" name="Picture 22" descr="Bazilika svatého Prokopa Třebíč 2009-08 (3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700808"/>
            <a:ext cx="2016224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>
            <a:normAutofit/>
          </a:bodyPr>
          <a:lstStyle/>
          <a:p>
            <a:r>
              <a:rPr lang="cs-CZ" dirty="0" smtClean="0"/>
              <a:t>TŘEBÍČ – BAZILIKA SV. PROKOPA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068960"/>
            <a:ext cx="8640960" cy="35283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dirty="0" smtClean="0"/>
              <a:t>- hlavní loď a chór </a:t>
            </a:r>
            <a:r>
              <a:rPr lang="cs-CZ" sz="2000" b="1" dirty="0" smtClean="0"/>
              <a:t>baziliky sv. Prokopa </a:t>
            </a:r>
            <a:r>
              <a:rPr lang="cs-CZ" sz="2000" dirty="0" smtClean="0"/>
              <a:t>kryjí </a:t>
            </a:r>
            <a:r>
              <a:rPr lang="cs-CZ" sz="2000" b="1" dirty="0" smtClean="0"/>
              <a:t>osmidílné kupolovité klenby                     </a:t>
            </a:r>
          </a:p>
          <a:p>
            <a:pPr>
              <a:buNone/>
            </a:pPr>
            <a:r>
              <a:rPr lang="cs-CZ" sz="2000" b="1" dirty="0" smtClean="0"/>
              <a:t>  s hvězdicovitě vedenými masivními žebry, oblouky </a:t>
            </a:r>
            <a:r>
              <a:rPr lang="cs-CZ" sz="2000" dirty="0" smtClean="0"/>
              <a:t>uvnitř jsou </a:t>
            </a:r>
            <a:r>
              <a:rPr lang="cs-CZ" sz="2000" b="1" dirty="0" smtClean="0"/>
              <a:t>goticky lomené           </a:t>
            </a:r>
          </a:p>
          <a:p>
            <a:pPr>
              <a:buNone/>
            </a:pPr>
            <a:r>
              <a:rPr lang="cs-CZ" sz="2000" b="1" dirty="0" smtClean="0"/>
              <a:t>  </a:t>
            </a:r>
            <a:r>
              <a:rPr lang="cs-CZ" sz="2000" dirty="0" smtClean="0"/>
              <a:t>i v </a:t>
            </a:r>
            <a:r>
              <a:rPr lang="cs-CZ" sz="2000" b="1" dirty="0" smtClean="0"/>
              <a:t>arkádách</a:t>
            </a:r>
            <a:r>
              <a:rPr lang="cs-CZ" sz="2000" dirty="0" smtClean="0"/>
              <a:t> oddělující lodi</a:t>
            </a:r>
          </a:p>
          <a:p>
            <a:pPr>
              <a:buNone/>
            </a:pPr>
            <a:r>
              <a:rPr lang="cs-CZ" sz="2000" dirty="0" smtClean="0"/>
              <a:t>- </a:t>
            </a:r>
            <a:r>
              <a:rPr lang="cs-CZ" sz="2000" b="1" dirty="0" smtClean="0"/>
              <a:t>hlavní portál </a:t>
            </a:r>
            <a:r>
              <a:rPr lang="cs-CZ" sz="2000" dirty="0" smtClean="0"/>
              <a:t>je vystavěn </a:t>
            </a:r>
            <a:r>
              <a:rPr lang="cs-CZ" sz="2000" b="1" dirty="0" smtClean="0"/>
              <a:t>v románském slohu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-  chór prosvětlují </a:t>
            </a:r>
            <a:r>
              <a:rPr lang="cs-CZ" sz="2000" b="1" dirty="0" smtClean="0"/>
              <a:t>rozetová okna s románskou kružbou </a:t>
            </a:r>
            <a:r>
              <a:rPr lang="cs-CZ" sz="2000" dirty="0" smtClean="0"/>
              <a:t>v závěru baziliky</a:t>
            </a:r>
          </a:p>
        </p:txBody>
      </p:sp>
      <p:pic>
        <p:nvPicPr>
          <p:cNvPr id="4" name="Picture 26" descr="Bazilika svatého Prokopa v Třebíči, klenba nad kněžiště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1920213" cy="1440160"/>
          </a:xfrm>
          <a:prstGeom prst="rect">
            <a:avLst/>
          </a:prstGeom>
          <a:noFill/>
        </p:spPr>
      </p:pic>
      <p:pic>
        <p:nvPicPr>
          <p:cNvPr id="5" name="Picture 24" descr="Bazilika svatého Prokopa v Třebíči, klenba nad kněžištěm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196752"/>
            <a:ext cx="1361306" cy="1815075"/>
          </a:xfrm>
          <a:prstGeom prst="rect">
            <a:avLst/>
          </a:prstGeom>
          <a:noFill/>
        </p:spPr>
      </p:pic>
      <p:pic>
        <p:nvPicPr>
          <p:cNvPr id="6" name="Picture 48" descr="Marieaprokopbaztri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196752"/>
            <a:ext cx="1920213" cy="1440160"/>
          </a:xfrm>
          <a:prstGeom prst="rect">
            <a:avLst/>
          </a:prstGeom>
          <a:noFill/>
        </p:spPr>
      </p:pic>
      <p:pic>
        <p:nvPicPr>
          <p:cNvPr id="7" name="Picture 46" descr="Round window of chevet of Saint Procopius Basilica in Třebíč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4509120"/>
            <a:ext cx="2160240" cy="1440160"/>
          </a:xfrm>
          <a:prstGeom prst="rect">
            <a:avLst/>
          </a:prstGeom>
          <a:noFill/>
        </p:spPr>
      </p:pic>
      <p:pic>
        <p:nvPicPr>
          <p:cNvPr id="8" name="Picture 28" descr="Circular window of chevet of Saint Procopius Basilica in Třebíč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509120"/>
            <a:ext cx="2160240" cy="1440160"/>
          </a:xfrm>
          <a:prstGeom prst="rect">
            <a:avLst/>
          </a:prstGeom>
          <a:noFill/>
        </p:spPr>
      </p:pic>
      <p:pic>
        <p:nvPicPr>
          <p:cNvPr id="9" name="Picture 12" descr="http://upload.wikimedia.org/wikipedia/commons/thumb/8/82/Bazilika_svat%C3%A9ho_Prokopa_v_T%C5%99eb%C3%AD%C4%8Di_-_interi%C3%A9r.jpg/220px-Bazilika_svat%C3%A9ho_Prokopa_v_T%C5%99eb%C3%AD%C4%8Di_-_interi%C3%A9r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196752"/>
            <a:ext cx="1800200" cy="1440160"/>
          </a:xfrm>
          <a:prstGeom prst="rect">
            <a:avLst/>
          </a:prstGeom>
          <a:noFill/>
        </p:spPr>
      </p:pic>
      <p:pic>
        <p:nvPicPr>
          <p:cNvPr id="10" name="Picture 36" descr="Zámek - býv. klášter s bazilikou sv. Prokopa Třebíč, 9. května 1, Třebíč 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68344" y="1196752"/>
            <a:ext cx="1256531" cy="1799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dirty="0" smtClean="0"/>
              <a:t>TŘEBÍČ – BAZILIKA SV. PROKOPA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420888"/>
            <a:ext cx="8640960" cy="417646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000" b="1" dirty="0" smtClean="0"/>
              <a:t>- opatská kaple </a:t>
            </a:r>
            <a:r>
              <a:rPr lang="cs-CZ" sz="2000" dirty="0" smtClean="0"/>
              <a:t>s dochovanými </a:t>
            </a:r>
            <a:r>
              <a:rPr lang="cs-CZ" sz="2000" b="1" dirty="0" smtClean="0"/>
              <a:t>nástěnnými malbami </a:t>
            </a:r>
            <a:r>
              <a:rPr lang="cs-CZ" sz="2000" dirty="0" smtClean="0"/>
              <a:t>z 2. </a:t>
            </a:r>
            <a:r>
              <a:rPr lang="cs-CZ" sz="2000" dirty="0" err="1" smtClean="0"/>
              <a:t>pol</a:t>
            </a:r>
            <a:r>
              <a:rPr lang="cs-CZ" sz="2000" dirty="0" smtClean="0"/>
              <a:t>. 13. stol. s biblickými </a:t>
            </a:r>
          </a:p>
          <a:p>
            <a:pPr>
              <a:buNone/>
            </a:pPr>
            <a:r>
              <a:rPr lang="cs-CZ" sz="2000" dirty="0" smtClean="0"/>
              <a:t>  náměty, dnes slouží jako sakristie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b="1" dirty="0" smtClean="0"/>
              <a:t>- severní předsíň </a:t>
            </a:r>
            <a:r>
              <a:rPr lang="cs-CZ" sz="2000" dirty="0" smtClean="0"/>
              <a:t>je postavena </a:t>
            </a:r>
            <a:r>
              <a:rPr lang="cs-CZ" sz="2000" b="1" dirty="0" smtClean="0"/>
              <a:t>v románském slohu</a:t>
            </a:r>
            <a:r>
              <a:rPr lang="cs-CZ" sz="2000" dirty="0" smtClean="0"/>
              <a:t>, stavbu drží čtyři rohové a tři</a:t>
            </a:r>
          </a:p>
          <a:p>
            <a:pPr>
              <a:buNone/>
            </a:pPr>
            <a:r>
              <a:rPr lang="cs-CZ" sz="2000" dirty="0" smtClean="0"/>
              <a:t>  </a:t>
            </a:r>
            <a:r>
              <a:rPr lang="cs-CZ" sz="2000" b="1" dirty="0" smtClean="0"/>
              <a:t>opěrné pilíře</a:t>
            </a:r>
            <a:r>
              <a:rPr lang="cs-CZ" sz="2000" dirty="0" smtClean="0"/>
              <a:t>, zeď </a:t>
            </a:r>
            <a:r>
              <a:rPr lang="cs-CZ" sz="2000" b="1" dirty="0" smtClean="0"/>
              <a:t>nad arkádami </a:t>
            </a:r>
            <a:r>
              <a:rPr lang="cs-CZ" sz="2000" dirty="0" smtClean="0"/>
              <a:t>zdobí </a:t>
            </a:r>
            <a:r>
              <a:rPr lang="cs-CZ" sz="2000" b="1" dirty="0" smtClean="0"/>
              <a:t>sdružená okna </a:t>
            </a:r>
            <a:r>
              <a:rPr lang="cs-CZ" sz="2000" dirty="0" smtClean="0"/>
              <a:t>zakončená půlkruhem,</a:t>
            </a:r>
          </a:p>
          <a:p>
            <a:pPr>
              <a:buNone/>
            </a:pPr>
            <a:r>
              <a:rPr lang="cs-CZ" sz="2000" dirty="0" smtClean="0"/>
              <a:t>  uprostřed </a:t>
            </a:r>
            <a:r>
              <a:rPr lang="cs-CZ" sz="2000" b="1" dirty="0" smtClean="0"/>
              <a:t>se sloupkem </a:t>
            </a:r>
          </a:p>
          <a:p>
            <a:pPr>
              <a:buNone/>
            </a:pPr>
            <a:r>
              <a:rPr lang="cs-CZ" sz="2000" b="1" dirty="0" smtClean="0"/>
              <a:t>- krypta </a:t>
            </a:r>
            <a:r>
              <a:rPr lang="cs-CZ" sz="2000" dirty="0" smtClean="0"/>
              <a:t>je pod chórem a částečně pod bočními loděmi, </a:t>
            </a:r>
            <a:r>
              <a:rPr lang="cs-CZ" sz="2000" b="1" dirty="0" smtClean="0"/>
              <a:t>zakončena</a:t>
            </a:r>
            <a:r>
              <a:rPr lang="cs-CZ" sz="2000" dirty="0" smtClean="0"/>
              <a:t> je polygonální</a:t>
            </a:r>
          </a:p>
          <a:p>
            <a:pPr>
              <a:buNone/>
            </a:pPr>
            <a:r>
              <a:rPr lang="cs-CZ" sz="2000" b="1" dirty="0" smtClean="0"/>
              <a:t>  apsidou, klenba je křížová s klínovými žebry</a:t>
            </a:r>
            <a:r>
              <a:rPr lang="cs-CZ" sz="2000" dirty="0" smtClean="0"/>
              <a:t>, pilíře jsou osmiboké, </a:t>
            </a:r>
            <a:r>
              <a:rPr lang="cs-CZ" sz="2000" b="1" dirty="0" smtClean="0"/>
              <a:t>hlavice</a:t>
            </a:r>
            <a:r>
              <a:rPr lang="cs-CZ" sz="2000" dirty="0" smtClean="0"/>
              <a:t> mají </a:t>
            </a:r>
          </a:p>
          <a:p>
            <a:pPr>
              <a:buNone/>
            </a:pPr>
            <a:r>
              <a:rPr lang="cs-CZ" sz="2000" dirty="0" smtClean="0"/>
              <a:t>  </a:t>
            </a:r>
            <a:r>
              <a:rPr lang="cs-CZ" sz="2000" b="1" dirty="0" smtClean="0"/>
              <a:t>rostlinné motivy</a:t>
            </a:r>
          </a:p>
          <a:p>
            <a:pPr>
              <a:buNone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/>
          </a:p>
        </p:txBody>
      </p:sp>
      <p:pic>
        <p:nvPicPr>
          <p:cNvPr id="4" name="Picture 14" descr="http://upload.wikimedia.org/wikipedia/commons/thumb/e/e1/Trebic_podklasteri_bazilika_opatska_kaple.jpg/220px-Trebic_podklasteri_bazilika_opatska_kap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124744"/>
            <a:ext cx="1591444" cy="1193583"/>
          </a:xfrm>
          <a:prstGeom prst="rect">
            <a:avLst/>
          </a:prstGeom>
          <a:noFill/>
        </p:spPr>
      </p:pic>
      <p:pic>
        <p:nvPicPr>
          <p:cNvPr id="5" name="Picture 32" descr="Fresko in St Prokop-Basili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124744"/>
            <a:ext cx="1584176" cy="1188132"/>
          </a:xfrm>
          <a:prstGeom prst="rect">
            <a:avLst/>
          </a:prstGeom>
          <a:noFill/>
        </p:spPr>
      </p:pic>
      <p:pic>
        <p:nvPicPr>
          <p:cNvPr id="6" name="Picture 16" descr="http://upload.wikimedia.org/wikipedia/commons/thumb/3/35/Bazilika-Prokopa2007.JPG/220px-Bazilika-Prokopa2007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3212976"/>
            <a:ext cx="1656183" cy="1242139"/>
          </a:xfrm>
          <a:prstGeom prst="rect">
            <a:avLst/>
          </a:prstGeom>
          <a:noFill/>
        </p:spPr>
      </p:pic>
      <p:pic>
        <p:nvPicPr>
          <p:cNvPr id="7" name="Picture 18" descr="http://upload.wikimedia.org/wikipedia/commons/thumb/d/d5/Trebic_podklasteri_bazilika_krypta.jpg/220px-Trebic_podklasteri_bazilika_krypt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3212976"/>
            <a:ext cx="1632181" cy="1224136"/>
          </a:xfrm>
          <a:prstGeom prst="rect">
            <a:avLst/>
          </a:prstGeom>
          <a:noFill/>
        </p:spPr>
      </p:pic>
      <p:pic>
        <p:nvPicPr>
          <p:cNvPr id="8" name="Picture 38" descr="Window of chevet of Saint Procopius Basilica in Třebíč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3212976"/>
            <a:ext cx="1836204" cy="1224136"/>
          </a:xfrm>
          <a:prstGeom prst="rect">
            <a:avLst/>
          </a:prstGeom>
          <a:noFill/>
        </p:spPr>
      </p:pic>
      <p:pic>
        <p:nvPicPr>
          <p:cNvPr id="9" name="Picture 40" descr="Trebic50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3212976"/>
            <a:ext cx="918102" cy="1224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dirty="0" smtClean="0"/>
              <a:t>TŘEBÍČ – ŽIDOVSKÁ ČTVRŤ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789040"/>
            <a:ext cx="8784976" cy="280831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300" dirty="0" smtClean="0"/>
              <a:t>- </a:t>
            </a:r>
            <a:r>
              <a:rPr lang="cs-CZ" sz="2300" b="1" dirty="0" smtClean="0"/>
              <a:t>třebíčská židovská čtvrť </a:t>
            </a:r>
            <a:r>
              <a:rPr lang="cs-CZ" sz="2300" dirty="0" smtClean="0"/>
              <a:t>je urbanisticky nejzachovalejší čtvrtí v Evropě</a:t>
            </a:r>
          </a:p>
          <a:p>
            <a:pPr>
              <a:buNone/>
            </a:pPr>
            <a:r>
              <a:rPr lang="cs-CZ" sz="2300" b="1" dirty="0" smtClean="0"/>
              <a:t>- židovské ghetto </a:t>
            </a:r>
            <a:r>
              <a:rPr lang="cs-CZ" sz="2300" dirty="0" smtClean="0"/>
              <a:t>se vyvíjelo od </a:t>
            </a:r>
            <a:r>
              <a:rPr lang="cs-CZ" sz="2300" dirty="0" err="1" smtClean="0"/>
              <a:t>poč</a:t>
            </a:r>
            <a:r>
              <a:rPr lang="cs-CZ" sz="2300" dirty="0" smtClean="0"/>
              <a:t>. 12.stol., domy většinou nemají dvorky, </a:t>
            </a:r>
          </a:p>
          <a:p>
            <a:pPr>
              <a:buNone/>
            </a:pPr>
            <a:r>
              <a:rPr lang="cs-CZ" sz="2300" dirty="0" smtClean="0"/>
              <a:t>  hospodářské stavby, ani zahrady</a:t>
            </a:r>
          </a:p>
          <a:p>
            <a:pPr>
              <a:buNone/>
            </a:pPr>
            <a:r>
              <a:rPr lang="cs-CZ" sz="2300" dirty="0" smtClean="0"/>
              <a:t>- </a:t>
            </a:r>
            <a:r>
              <a:rPr lang="cs-CZ" sz="2300" b="1" dirty="0" smtClean="0"/>
              <a:t>Zadní (Nová) synagoga</a:t>
            </a:r>
            <a:r>
              <a:rPr lang="cs-CZ" sz="2300" dirty="0" smtClean="0"/>
              <a:t> je z let 1669, nyní slouží jako výstavní a koncertní</a:t>
            </a:r>
          </a:p>
          <a:p>
            <a:pPr>
              <a:buNone/>
            </a:pPr>
            <a:r>
              <a:rPr lang="cs-CZ" sz="2300" dirty="0" smtClean="0"/>
              <a:t>  sál</a:t>
            </a:r>
          </a:p>
          <a:p>
            <a:pPr>
              <a:buNone/>
            </a:pPr>
            <a:r>
              <a:rPr lang="cs-CZ" sz="2300" dirty="0" smtClean="0"/>
              <a:t>- </a:t>
            </a:r>
            <a:r>
              <a:rPr lang="cs-CZ" sz="2300" b="1" dirty="0" smtClean="0"/>
              <a:t>Přední (Stará) synagoga </a:t>
            </a:r>
            <a:r>
              <a:rPr lang="cs-CZ" sz="2300" dirty="0" smtClean="0"/>
              <a:t>z let 1639-42, slouží Církvi československé husitské</a:t>
            </a:r>
          </a:p>
          <a:p>
            <a:pPr>
              <a:buNone/>
            </a:pPr>
            <a:endParaRPr lang="cs-CZ" sz="2200" dirty="0" smtClean="0"/>
          </a:p>
        </p:txBody>
      </p:sp>
      <p:pic>
        <p:nvPicPr>
          <p:cNvPr id="3080" name="Picture 8" descr="http://upload.wikimedia.org/wikipedia/commons/thumb/2/2f/New_%28Rear%29_synagogue_in_T%C5%99eb%C3%AD%C4%8D%2C_Z%C3%A1most%C3%AD.jpg.jpg/220px-New_%28Rear%29_synagogue_in_T%C5%99eb%C3%AD%C4%8D%2C_Z%C3%A1most%C3%AD.jp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96752"/>
            <a:ext cx="3072339" cy="2304256"/>
          </a:xfrm>
          <a:prstGeom prst="rect">
            <a:avLst/>
          </a:prstGeom>
          <a:noFill/>
        </p:spPr>
      </p:pic>
      <p:pic>
        <p:nvPicPr>
          <p:cNvPr id="3098" name="Picture 26" descr="Třebíč Ghetto - Davidsster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1752" y="1556793"/>
            <a:ext cx="1283310" cy="1080120"/>
          </a:xfrm>
          <a:prstGeom prst="rect">
            <a:avLst/>
          </a:prstGeom>
          <a:noFill/>
        </p:spPr>
      </p:pic>
      <p:pic>
        <p:nvPicPr>
          <p:cNvPr id="6" name="Picture 2" descr="Old synagogue in Třebíč, Zámostí - exterior.jpg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1196752"/>
            <a:ext cx="3064169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dirty="0" smtClean="0"/>
              <a:t>TŘEBÍČ – ŽIDOVSKÁ ČTVRŤ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19050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/>
              <a:t>- domy jsou vzájemně propojeny </a:t>
            </a:r>
            <a:r>
              <a:rPr lang="cs-CZ" sz="2200" b="1" dirty="0" smtClean="0"/>
              <a:t>uličkami, průchody , </a:t>
            </a:r>
            <a:r>
              <a:rPr lang="cs-CZ" sz="2200" b="1" dirty="0" err="1" smtClean="0"/>
              <a:t>soutky</a:t>
            </a:r>
            <a:r>
              <a:rPr lang="cs-CZ" sz="2200" b="1" dirty="0" smtClean="0"/>
              <a:t>, uličkami                        </a:t>
            </a:r>
          </a:p>
          <a:p>
            <a:pPr>
              <a:buNone/>
            </a:pPr>
            <a:r>
              <a:rPr lang="cs-CZ" sz="2200" b="1" dirty="0" smtClean="0"/>
              <a:t>  s </a:t>
            </a:r>
            <a:r>
              <a:rPr lang="cs-CZ" sz="2200" b="1" dirty="0" err="1" smtClean="0"/>
              <a:t>prampouchy</a:t>
            </a:r>
            <a:r>
              <a:rPr lang="cs-CZ" sz="2200" b="1" dirty="0" smtClean="0"/>
              <a:t> </a:t>
            </a:r>
          </a:p>
          <a:p>
            <a:pPr>
              <a:buNone/>
            </a:pPr>
            <a:r>
              <a:rPr lang="cs-CZ" sz="2200" dirty="0" smtClean="0"/>
              <a:t>- stavěny jsou v </a:t>
            </a:r>
            <a:r>
              <a:rPr lang="cs-CZ" sz="2200" b="1" dirty="0" smtClean="0"/>
              <a:t>renesančním a barokním slohu</a:t>
            </a:r>
          </a:p>
          <a:p>
            <a:pPr>
              <a:buNone/>
            </a:pPr>
            <a:r>
              <a:rPr lang="cs-CZ" sz="2200" dirty="0" smtClean="0"/>
              <a:t>- zachovalo se </a:t>
            </a:r>
            <a:r>
              <a:rPr lang="cs-CZ" sz="2200" b="1" dirty="0" smtClean="0"/>
              <a:t>123 domů, 2 synagogy a židovský hřbitov  </a:t>
            </a:r>
            <a:endParaRPr lang="cs-CZ" sz="2200" b="1" dirty="0"/>
          </a:p>
        </p:txBody>
      </p:sp>
      <p:pic>
        <p:nvPicPr>
          <p:cNvPr id="4" name="Picture 12" descr="http://upload.wikimedia.org/wikipedia/commons/thumb/6/60/Trebic_zamosti_public_passage_doors.jpg/120px-Trebic_zamosti_public_passage_do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2544282" cy="2016224"/>
          </a:xfrm>
          <a:prstGeom prst="rect">
            <a:avLst/>
          </a:prstGeom>
          <a:noFill/>
        </p:spPr>
      </p:pic>
      <p:pic>
        <p:nvPicPr>
          <p:cNvPr id="5" name="Picture 30" descr="Jude town Treb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700808"/>
            <a:ext cx="1512168" cy="2016224"/>
          </a:xfrm>
          <a:prstGeom prst="rect">
            <a:avLst/>
          </a:prstGeom>
          <a:noFill/>
        </p:spPr>
      </p:pic>
      <p:pic>
        <p:nvPicPr>
          <p:cNvPr id="6" name="Picture 14" descr="http://upload.wikimedia.org/wikipedia/commons/thumb/3/3e/Trebic_zamosti_public_passage_school.jpg/90px-Trebic_zamosti_public_passage_scho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700808"/>
            <a:ext cx="1512168" cy="2016224"/>
          </a:xfrm>
          <a:prstGeom prst="rect">
            <a:avLst/>
          </a:prstGeom>
          <a:noFill/>
        </p:spPr>
      </p:pic>
      <p:pic>
        <p:nvPicPr>
          <p:cNvPr id="7" name="Picture 22" descr="http://upload.wikimedia.org/wikipedia/commons/thumb/7/70/Diaphragm_arch%2C_stairs_and_stanchion_in_jewish_city_in_T%C5%99eb%C3%AD%C4%8D%2C_Czech_Republic.jpg/80px-Diaphragm_arch%2C_stairs_and_stanchion_in_jewish_city_in_T%C5%99eb%C3%AD%C4%8D%2C_Czech_Republi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700808"/>
            <a:ext cx="1344150" cy="2016224"/>
          </a:xfrm>
          <a:prstGeom prst="rect">
            <a:avLst/>
          </a:prstGeom>
          <a:noFill/>
        </p:spPr>
      </p:pic>
      <p:pic>
        <p:nvPicPr>
          <p:cNvPr id="8" name="Picture 24" descr="http://upload.wikimedia.org/wikipedia/commons/thumb/8/8a/Diaphragm_arches_in_jewish_city_in_T%C5%99eb%C3%AD%C4%8D%2C_Czech_Republic.jpg/80px-Diaphragm_arches_in_jewish_city_in_T%C5%99eb%C3%AD%C4%8D%2C_Czech_Republi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1700808"/>
            <a:ext cx="1344150" cy="201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dirty="0" smtClean="0"/>
              <a:t>TŘEBÍČ – ŽIDOVSKÁ ČTVRŤ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79512" y="4149080"/>
            <a:ext cx="8784976" cy="2448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/>
              <a:t>- </a:t>
            </a:r>
            <a:r>
              <a:rPr lang="cs-CZ" sz="2200" b="1" dirty="0" smtClean="0"/>
              <a:t>radnice je barokní </a:t>
            </a:r>
            <a:r>
              <a:rPr lang="cs-CZ" sz="2200" dirty="0" smtClean="0"/>
              <a:t>ze 17. stol. , mnohé </a:t>
            </a:r>
            <a:r>
              <a:rPr lang="cs-CZ" sz="2200" b="1" dirty="0" smtClean="0"/>
              <a:t>domy</a:t>
            </a:r>
            <a:r>
              <a:rPr lang="cs-CZ" sz="2200" dirty="0" smtClean="0"/>
              <a:t> byly </a:t>
            </a:r>
            <a:r>
              <a:rPr lang="cs-CZ" sz="2200" b="1" dirty="0" smtClean="0"/>
              <a:t>rekonstruovány </a:t>
            </a:r>
          </a:p>
          <a:p>
            <a:pPr>
              <a:buNone/>
            </a:pPr>
            <a:r>
              <a:rPr lang="cs-CZ" sz="2200" dirty="0" smtClean="0"/>
              <a:t>- </a:t>
            </a:r>
            <a:r>
              <a:rPr lang="cs-CZ" sz="2200" b="1" dirty="0" smtClean="0"/>
              <a:t>renesanční domy s rohovými podloubími a nárožními sloupy</a:t>
            </a:r>
          </a:p>
          <a:p>
            <a:pPr>
              <a:buNone/>
            </a:pPr>
            <a:r>
              <a:rPr lang="cs-CZ" sz="2200" dirty="0" smtClean="0"/>
              <a:t>- zachován je i </a:t>
            </a:r>
            <a:r>
              <a:rPr lang="cs-CZ" sz="2200" b="1" dirty="0" smtClean="0"/>
              <a:t>chudobinec </a:t>
            </a:r>
            <a:r>
              <a:rPr lang="cs-CZ" sz="2200" dirty="0" smtClean="0"/>
              <a:t>a</a:t>
            </a:r>
            <a:r>
              <a:rPr lang="cs-CZ" sz="2200" b="1" dirty="0" smtClean="0"/>
              <a:t> nemocnice</a:t>
            </a:r>
            <a:r>
              <a:rPr lang="cs-CZ" sz="2200" dirty="0" smtClean="0"/>
              <a:t> (později činžovní dům) </a:t>
            </a:r>
          </a:p>
          <a:p>
            <a:pPr>
              <a:buNone/>
            </a:pPr>
            <a:r>
              <a:rPr lang="cs-CZ" sz="2200" b="1" dirty="0" smtClean="0"/>
              <a:t>- barokní dům </a:t>
            </a:r>
            <a:r>
              <a:rPr lang="cs-CZ" sz="2200" dirty="0" smtClean="0"/>
              <a:t>s balkónem na kamenných krakorcích má empírovou fasádu    </a:t>
            </a:r>
          </a:p>
          <a:p>
            <a:pPr>
              <a:buNone/>
            </a:pPr>
            <a:r>
              <a:rPr lang="cs-CZ" sz="2200" dirty="0" smtClean="0"/>
              <a:t>  s pilastry </a:t>
            </a:r>
          </a:p>
        </p:txBody>
      </p:sp>
      <p:pic>
        <p:nvPicPr>
          <p:cNvPr id="9" name="Picture 4" descr="http://upload.wikimedia.org/wikipedia/commons/thumb/b/b0/Town_hall_in_T%C5%99eb%C3%AD%C4%8D%2C_Jewish_quarter.jpg.jpg/220px-Town_hall_in_T%C5%99eb%C3%AD%C4%8D%2C_Jewish_quarter.jp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68760"/>
            <a:ext cx="1536168" cy="1152128"/>
          </a:xfrm>
          <a:prstGeom prst="rect">
            <a:avLst/>
          </a:prstGeom>
          <a:noFill/>
        </p:spPr>
      </p:pic>
      <p:pic>
        <p:nvPicPr>
          <p:cNvPr id="10" name="Picture 28" descr="Jüdisches Rathaus Trebitsc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268760"/>
            <a:ext cx="1536171" cy="1152128"/>
          </a:xfrm>
          <a:prstGeom prst="rect">
            <a:avLst/>
          </a:prstGeom>
          <a:noFill/>
        </p:spPr>
      </p:pic>
      <p:pic>
        <p:nvPicPr>
          <p:cNvPr id="11" name="Picture 2" descr="http://upload.wikimedia.org/wikipedia/commons/thumb/d/d2/Reconstrued_house_in_jewish_city_in_T%C5%99eb%C3%AD%C4%8D%2C_Czech_Republic.jpg/220px-Reconstrued_house_in_jewish_city_in_T%C5%99eb%C3%AD%C4%8D%2C_Czech_Republic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268760"/>
            <a:ext cx="1724272" cy="1152128"/>
          </a:xfrm>
          <a:prstGeom prst="rect">
            <a:avLst/>
          </a:prstGeom>
          <a:noFill/>
        </p:spPr>
      </p:pic>
      <p:pic>
        <p:nvPicPr>
          <p:cNvPr id="12" name="Picture 18" descr="http://upload.wikimedia.org/wikipedia/commons/thumb/d/d0/T%C5%99eb%C3%AD%C4%8D_Ghetto_%27Entry%27.jpg/120px-T%C5%99eb%C3%AD%C4%8D_Ghetto_%27Entry%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1268760"/>
            <a:ext cx="1728192" cy="1152128"/>
          </a:xfrm>
          <a:prstGeom prst="rect">
            <a:avLst/>
          </a:prstGeom>
          <a:noFill/>
        </p:spPr>
      </p:pic>
      <p:pic>
        <p:nvPicPr>
          <p:cNvPr id="13" name="Picture 20" descr="http://upload.wikimedia.org/wikipedia/commons/thumb/6/6b/Typically_house_n_T%C5%99eb%C3%AD%C4%8D%2C_Jewish_quarter.jpg.jpg/120px-Typically_house_n_T%C5%99eb%C3%AD%C4%8D%2C_Jewish_quarter.jpg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1268760"/>
            <a:ext cx="1536171" cy="1152128"/>
          </a:xfrm>
          <a:prstGeom prst="rect">
            <a:avLst/>
          </a:prstGeom>
          <a:noFill/>
        </p:spPr>
      </p:pic>
      <p:pic>
        <p:nvPicPr>
          <p:cNvPr id="14" name="Picture 32" descr="Armenhaus Trebitsch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7704" y="2780928"/>
            <a:ext cx="1632181" cy="1224136"/>
          </a:xfrm>
          <a:prstGeom prst="rect">
            <a:avLst/>
          </a:prstGeom>
          <a:noFill/>
        </p:spPr>
      </p:pic>
      <p:pic>
        <p:nvPicPr>
          <p:cNvPr id="15" name="Picture 10" descr="http://upload.wikimedia.org/wikipedia/commons/thumb/b/b3/Trebic_zamosti_krankenhaus.jpg/220px-Trebic_zamosti_krankenhaus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2780928"/>
            <a:ext cx="1556707" cy="1224136"/>
          </a:xfrm>
          <a:prstGeom prst="rect">
            <a:avLst/>
          </a:prstGeom>
          <a:noFill/>
        </p:spPr>
      </p:pic>
      <p:pic>
        <p:nvPicPr>
          <p:cNvPr id="16" name="Picture 6" descr="http://upload.wikimedia.org/wikipedia/commons/thumb/a/a2/T%C5%99eb%C3%AD%C4%8Dsk%C3%A1_%C5%BEidovsk%C3%A1_%C4%8Dtvr%C5%A5_-_d%C5%AFm_%C4%8D%C3%ADslo_25_.jpg/220px-T%C5%99eb%C3%AD%C4%8Dsk%C3%A1_%C5%BEidovsk%C3%A1_%C4%8Dtvr%C5%A5_-_d%C5%AFm_%C4%8D%C3%ADslo_25_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24128" y="2780928"/>
            <a:ext cx="1402657" cy="1224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</a:bodyPr>
          <a:lstStyle/>
          <a:p>
            <a:r>
              <a:rPr lang="cs-CZ" dirty="0" smtClean="0"/>
              <a:t>TŘEBÍČ – ŽIDOVSKÁ ČTVRŤ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56992"/>
            <a:ext cx="8229600" cy="31683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b="1" dirty="0" smtClean="0"/>
              <a:t>- židovský hřbitov </a:t>
            </a:r>
            <a:r>
              <a:rPr lang="cs-CZ" sz="2000" dirty="0" smtClean="0"/>
              <a:t>byl založen na počátku 17. stol.</a:t>
            </a:r>
          </a:p>
          <a:p>
            <a:pPr>
              <a:buNone/>
            </a:pPr>
            <a:r>
              <a:rPr lang="cs-CZ" sz="2000" dirty="0" smtClean="0"/>
              <a:t>- patří mezi nejlépe dochované a největší židovské hřbitovy v Evropě</a:t>
            </a:r>
          </a:p>
          <a:p>
            <a:pPr>
              <a:buNone/>
            </a:pPr>
            <a:r>
              <a:rPr lang="cs-CZ" sz="2000" dirty="0" smtClean="0"/>
              <a:t>- je zde umístěno 2600 náhrobků, nejstarší je z r. 1625</a:t>
            </a:r>
          </a:p>
          <a:p>
            <a:pPr>
              <a:buNone/>
            </a:pPr>
            <a:r>
              <a:rPr lang="cs-CZ" sz="2000" b="1" dirty="0" smtClean="0"/>
              <a:t>- obřadní síň </a:t>
            </a:r>
            <a:r>
              <a:rPr lang="cs-CZ" sz="2000" dirty="0" smtClean="0"/>
              <a:t>pochází z r. 1903</a:t>
            </a:r>
          </a:p>
          <a:p>
            <a:pPr>
              <a:buNone/>
            </a:pPr>
            <a:r>
              <a:rPr lang="cs-CZ" sz="2000" dirty="0" smtClean="0"/>
              <a:t>- židovský hřbitov má </a:t>
            </a:r>
            <a:r>
              <a:rPr lang="cs-CZ" sz="2000" b="1" dirty="0" smtClean="0"/>
              <a:t>starou a novou část</a:t>
            </a:r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FontTx/>
              <a:buChar char="-"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- v nové části </a:t>
            </a:r>
            <a:r>
              <a:rPr lang="cs-CZ" sz="2000" dirty="0" smtClean="0"/>
              <a:t>stojí </a:t>
            </a:r>
            <a:r>
              <a:rPr lang="cs-CZ" sz="2000" b="1" dirty="0" smtClean="0"/>
              <a:t>památník obětem 1. světové války </a:t>
            </a:r>
            <a:r>
              <a:rPr lang="cs-CZ" sz="2000" dirty="0" smtClean="0"/>
              <a:t>a 2. světové války </a:t>
            </a:r>
            <a:endParaRPr lang="cs-CZ" sz="2000" dirty="0"/>
          </a:p>
        </p:txBody>
      </p:sp>
      <p:pic>
        <p:nvPicPr>
          <p:cNvPr id="4" name="Picture 2" descr="Trebic Jewish Cemetery1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52736"/>
            <a:ext cx="1675861" cy="2232248"/>
          </a:xfrm>
          <a:prstGeom prst="rect">
            <a:avLst/>
          </a:prstGeom>
          <a:noFill/>
        </p:spPr>
      </p:pic>
      <p:pic>
        <p:nvPicPr>
          <p:cNvPr id="5" name="Picture 4" descr="http://upload.wikimedia.org/wikipedia/commons/thumb/6/68/Trebic_podklasteri_jewish_cemetery.jpg/220px-Trebic_podklasteri_jewish_cemeter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1412776"/>
            <a:ext cx="2095500" cy="1571626"/>
          </a:xfrm>
          <a:prstGeom prst="rect">
            <a:avLst/>
          </a:prstGeom>
          <a:noFill/>
        </p:spPr>
      </p:pic>
      <p:pic>
        <p:nvPicPr>
          <p:cNvPr id="6" name="Picture 6" descr="http://upload.wikimedia.org/wikipedia/commons/thumb/f/f4/%C5%BDidovsk%C3%BD_h%C5%99bitov_v_T%C5%99eb%C3%AD%C4%8Di_-_nov%C3%A1_%C4%8D%C3%A1st.JPG/220px-%C5%BDidovsk%C3%BD_h%C5%99bitov_v_T%C5%99eb%C3%AD%C4%8Di_-_nov%C3%A1_%C4%8D%C3%A1st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1412776"/>
            <a:ext cx="2095500" cy="1571626"/>
          </a:xfrm>
          <a:prstGeom prst="rect">
            <a:avLst/>
          </a:prstGeom>
          <a:noFill/>
        </p:spPr>
      </p:pic>
      <p:pic>
        <p:nvPicPr>
          <p:cNvPr id="7" name="Picture 8" descr="http://upload.wikimedia.org/wikipedia/commons/thumb/c/c1/%C5%BDidovsk%C3%BD_h%C5%99bitov_v_T%C5%99eb%C3%AD%C4%8Di_-_pam%C3%A1tn%C3%ADk_ob%C4%9Btem_prvn%C3%AD_sv%C4%9Btov%C3%A9_v%C3%A1lky.jpg/220px-%C5%BDidovsk%C3%BD_h%C5%99bitov_v_T%C5%99eb%C3%AD%C4%8Di_-_pam%C3%A1tn%C3%ADk_ob%C4%9Btem_prvn%C3%AD_sv%C4%9Btov%C3%A9_v%C3%A1lky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4149080"/>
            <a:ext cx="1387453" cy="1835223"/>
          </a:xfrm>
          <a:prstGeom prst="rect">
            <a:avLst/>
          </a:prstGeom>
          <a:noFill/>
        </p:spPr>
      </p:pic>
      <p:pic>
        <p:nvPicPr>
          <p:cNvPr id="8" name="Picture 10" descr="http://upload.wikimedia.org/wikipedia/commons/thumb/a/a0/Trebic_podklasteri_jewish_cemetery_from_east.jpg/220px-Trebic_podklasteri_jewish_cemetery_from_east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60232" y="1412776"/>
            <a:ext cx="2112235" cy="1584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</a:rPr>
              <a:t>Použitá literatura a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</a:pPr>
            <a:r>
              <a:rPr lang="cs-CZ" sz="2000" dirty="0" smtClean="0">
                <a:latin typeface="Times New Roman" pitchFamily="18" charset="0"/>
              </a:rPr>
              <a:t>Muk</a:t>
            </a:r>
            <a:r>
              <a:rPr lang="cs-CZ" sz="2000" dirty="0" smtClean="0">
                <a:latin typeface="Times New Roman" pitchFamily="18" charset="0"/>
              </a:rPr>
              <a:t>, Jan; </a:t>
            </a:r>
            <a:r>
              <a:rPr lang="cs-CZ" sz="2000" dirty="0" err="1" smtClean="0">
                <a:latin typeface="Times New Roman" pitchFamily="18" charset="0"/>
              </a:rPr>
              <a:t>Šamánková</a:t>
            </a:r>
            <a:r>
              <a:rPr lang="cs-CZ" sz="2000" dirty="0" smtClean="0">
                <a:latin typeface="Times New Roman" pitchFamily="18" charset="0"/>
              </a:rPr>
              <a:t>, Eva: ABC kulturních památek Československa, 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latin typeface="Times New Roman" pitchFamily="18" charset="0"/>
              </a:rPr>
              <a:t>                                             Panorama, Praha,1985, vydání první</a:t>
            </a:r>
            <a:endParaRPr lang="cs-CZ" sz="2000" u="sng" dirty="0" smtClean="0">
              <a:hlinkClick r:id="rId2"/>
            </a:endParaRPr>
          </a:p>
          <a:p>
            <a:pPr>
              <a:buNone/>
            </a:pPr>
            <a:r>
              <a:rPr lang="cs-CZ" sz="2000" u="sng" dirty="0" smtClean="0">
                <a:hlinkClick r:id="rId3"/>
              </a:rPr>
              <a:t>h</a:t>
            </a:r>
            <a:r>
              <a:rPr lang="cs-CZ" sz="2000" u="sng" dirty="0" smtClean="0">
                <a:hlinkClick r:id="rId3"/>
              </a:rPr>
              <a:t>ttp</a:t>
            </a:r>
            <a:r>
              <a:rPr lang="cs-CZ" sz="2000" u="sng" dirty="0" smtClean="0">
                <a:hlinkClick r:id="rId3"/>
              </a:rPr>
              <a:t>://cs.wikipedia.org/wiki/T%C5%99eb%C3%AD%C4%8D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4"/>
              </a:rPr>
              <a:t>http://commons.wikimedia.org/wiki/T%C5%99eb%C3%AD%C4%8Dhttp://cs.wikipedia.org/wiki/Bazilika_svat%C3%A9ho_Prokopa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5"/>
              </a:rPr>
              <a:t>http://commons.wikimedia.org/wiki/Category:Basilica_of_Saint_Procopius_in_T%C5%99eb%C3%AD%C4%8D?uselang=cs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6"/>
              </a:rPr>
              <a:t>http://cs.wikipedia.org/wiki/T%C5%99eb%C3%AD%C4%8Dsk%C3%A1_%C5%BEidovsk%C3%A1_%C4%8Dtvr%C5%A5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7"/>
              </a:rPr>
              <a:t>http://commons.wikimedia.org/wiki/Category:Jewish_Quarter_(T%C5%99eb%C3%AD%C4%8D)?uselang=cs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8"/>
              </a:rPr>
              <a:t>http://cs.wikipedia.org/wiki/T%C5%99eb%C3%AD%C4%8Dsk%C3%BD_%C5%BEidovsk%C3%BD_h%C5%99bitov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9"/>
              </a:rPr>
              <a:t>http://cs.wikipedia.org/wiki/P%C5%99edn%C3%AD_synagoga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 </a:t>
            </a:r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550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TŘEBÍČ – BAZILIKA SV. PROKOPA       A ŽIDOVSKÁ ČTVRŤ</vt:lpstr>
      <vt:lpstr>TŘEBÍČ – BAZILIKA SV. PROKOPA           </vt:lpstr>
      <vt:lpstr>TŘEBÍČ – BAZILIKA SV. PROKOPA           </vt:lpstr>
      <vt:lpstr>TŘEBÍČ – ŽIDOVSKÁ ČTVRŤ</vt:lpstr>
      <vt:lpstr>TŘEBÍČ – ŽIDOVSKÁ ČTVRŤ</vt:lpstr>
      <vt:lpstr>TŘEBÍČ – ŽIDOVSKÁ ČTVRŤ</vt:lpstr>
      <vt:lpstr>TŘEBÍČ – ŽIDOVSKÁ ČTVRŤ</vt:lpstr>
      <vt:lpstr>Použitá literatura a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TŘEBÍČ – BAZILIKA SV. PROKOPA       A ŽIDOVSKÁ ČTVRŤ</dc:title>
  <dc:creator>Uzivatel</dc:creator>
  <cp:lastModifiedBy>Uzivatel</cp:lastModifiedBy>
  <cp:revision>44</cp:revision>
  <dcterms:created xsi:type="dcterms:W3CDTF">2013-04-01T15:05:19Z</dcterms:created>
  <dcterms:modified xsi:type="dcterms:W3CDTF">2013-04-07T13:59:03Z</dcterms:modified>
</cp:coreProperties>
</file>