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78" r:id="rId2"/>
    <p:sldId id="280" r:id="rId3"/>
    <p:sldId id="256" r:id="rId4"/>
    <p:sldId id="258" r:id="rId5"/>
    <p:sldId id="257" r:id="rId6"/>
    <p:sldId id="275" r:id="rId7"/>
    <p:sldId id="259" r:id="rId8"/>
    <p:sldId id="260" r:id="rId9"/>
    <p:sldId id="263" r:id="rId10"/>
    <p:sldId id="265" r:id="rId11"/>
    <p:sldId id="272" r:id="rId12"/>
    <p:sldId id="273" r:id="rId13"/>
    <p:sldId id="271" r:id="rId14"/>
    <p:sldId id="277" r:id="rId15"/>
    <p:sldId id="27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5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>
              <a:solidFill>
                <a:schemeClr val="tx1"/>
              </a:solidFill>
            </a:rPr>
            <a:t>VY_32_INOVACE_09_INF_11</a:t>
          </a:r>
          <a:endParaRPr lang="cs-CZ" sz="2000" dirty="0">
            <a:solidFill>
              <a:schemeClr val="tx1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chemeClr val="tx1"/>
              </a:solidFill>
            </a:rPr>
            <a:t>Mgr. Marcel Bednařík</a:t>
          </a:r>
          <a:endParaRPr lang="cs-CZ" sz="2000" dirty="0">
            <a:solidFill>
              <a:schemeClr val="tx1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b="0" dirty="0" err="1" smtClean="0">
              <a:solidFill>
                <a:schemeClr val="tx1"/>
              </a:solidFill>
            </a:rPr>
            <a:t>Inf</a:t>
          </a:r>
          <a:r>
            <a:rPr lang="cs-CZ" sz="2000" b="0" dirty="0" smtClean="0">
              <a:solidFill>
                <a:schemeClr val="tx1"/>
              </a:solidFill>
            </a:rPr>
            <a:t> – 5.B – Internet</a:t>
          </a:r>
          <a:endParaRPr lang="cs-CZ" sz="2000" b="0" dirty="0">
            <a:solidFill>
              <a:schemeClr val="tx1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535C4F0-4030-496B-AE79-365FAA3242C1}" type="presOf" srcId="{4C35D32F-0EAB-4CD7-82EE-45574DC2A586}" destId="{8BEBB6EC-1DAA-4CAC-8A25-BC0FCBD5DBD5}" srcOrd="0" destOrd="0" presId="urn:microsoft.com/office/officeart/2005/8/layout/target3"/>
    <dgm:cxn modelId="{8DFD5F24-99B4-48C5-98D5-0C4ECDF76E19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21B4F996-3176-4C5E-A42A-192FE74358C4}" type="presOf" srcId="{D1D4F407-5343-4D3F-B5B9-D407B03CAEB4}" destId="{AED2198E-93D5-4001-81B4-73124B309672}" srcOrd="1" destOrd="0" presId="urn:microsoft.com/office/officeart/2005/8/layout/target3"/>
    <dgm:cxn modelId="{7267B8EA-9420-4BC2-A2EA-B97A36B3371A}" type="presOf" srcId="{B651F6E3-6281-48DB-9319-2AEAFDAE7572}" destId="{619D679B-A015-4ECF-8348-D1034C574F40}" srcOrd="0" destOrd="0" presId="urn:microsoft.com/office/officeart/2005/8/layout/target3"/>
    <dgm:cxn modelId="{01A9EDA2-5F15-4621-8501-F808F4BA9E22}" type="presOf" srcId="{D8197B8C-B260-4A16-BDF4-0947B075E274}" destId="{25B08C86-7E15-44DC-BE7F-FFB55DD49D12}" srcOrd="0" destOrd="0" presId="urn:microsoft.com/office/officeart/2005/8/layout/target3"/>
    <dgm:cxn modelId="{C540FF31-B5C3-4070-9723-9903B38EE4EC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C4BB08F-A258-414F-9824-0DCCC27B1326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FAB917D-C67B-46C9-84A4-F212D267F46F}" type="presOf" srcId="{D1D4F407-5343-4D3F-B5B9-D407B03CAEB4}" destId="{D005CE8C-CC26-4C3E-AC11-E15060ECD759}" srcOrd="0" destOrd="0" presId="urn:microsoft.com/office/officeart/2005/8/layout/target3"/>
    <dgm:cxn modelId="{C14D1B24-BC39-417E-8293-BEFFF9EBFF5D}" type="presOf" srcId="{B651F6E3-6281-48DB-9319-2AEAFDAE7572}" destId="{6BB5E863-4638-4E1D-BFDE-399D028AC4ED}" srcOrd="1" destOrd="0" presId="urn:microsoft.com/office/officeart/2005/8/layout/target3"/>
    <dgm:cxn modelId="{B50D9AE9-A05A-4CF1-B63A-85010D97CFFF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9E0C040-84D6-448E-A27A-B0569AF81C84}" type="presOf" srcId="{D1B46980-6531-4606-95E6-44980827E919}" destId="{2BE915AB-18AA-4053-B92C-3BFC9ED204BB}" srcOrd="1" destOrd="0" presId="urn:microsoft.com/office/officeart/2005/8/layout/target3"/>
    <dgm:cxn modelId="{DB7911D9-4D40-4DA2-BEED-65A1BD803B29}" type="presParOf" srcId="{333A1088-737F-45CB-B68E-254E46348037}" destId="{F5ABB229-8D3B-4694-996A-96F23CF14429}" srcOrd="0" destOrd="0" presId="urn:microsoft.com/office/officeart/2005/8/layout/target3"/>
    <dgm:cxn modelId="{35803C2F-2002-4975-A213-94DDEA6B2C47}" type="presParOf" srcId="{333A1088-737F-45CB-B68E-254E46348037}" destId="{F41139FD-01EE-4571-8B17-4FB00FC51163}" srcOrd="1" destOrd="0" presId="urn:microsoft.com/office/officeart/2005/8/layout/target3"/>
    <dgm:cxn modelId="{00F0FFC3-1049-49B0-932B-46BE81730A6E}" type="presParOf" srcId="{333A1088-737F-45CB-B68E-254E46348037}" destId="{D005CE8C-CC26-4C3E-AC11-E15060ECD759}" srcOrd="2" destOrd="0" presId="urn:microsoft.com/office/officeart/2005/8/layout/target3"/>
    <dgm:cxn modelId="{B9DFB6B5-7144-4728-B741-A765A0BE0A17}" type="presParOf" srcId="{333A1088-737F-45CB-B68E-254E46348037}" destId="{2C702D82-9B77-49B7-9568-BB8EB47C3372}" srcOrd="3" destOrd="0" presId="urn:microsoft.com/office/officeart/2005/8/layout/target3"/>
    <dgm:cxn modelId="{E59E8578-DC94-4BA3-9D0F-90A11ACFE5C4}" type="presParOf" srcId="{333A1088-737F-45CB-B68E-254E46348037}" destId="{A52A0455-90FF-4808-ABD0-F02540D31D5A}" srcOrd="4" destOrd="0" presId="urn:microsoft.com/office/officeart/2005/8/layout/target3"/>
    <dgm:cxn modelId="{B59B2833-0555-4635-8E20-ECF5BAF69B7F}" type="presParOf" srcId="{333A1088-737F-45CB-B68E-254E46348037}" destId="{6140AFEC-043D-4C43-A2F9-D0F5331DF3A3}" srcOrd="5" destOrd="0" presId="urn:microsoft.com/office/officeart/2005/8/layout/target3"/>
    <dgm:cxn modelId="{1CC10E06-1487-4A0D-9833-40D23957D5D6}" type="presParOf" srcId="{333A1088-737F-45CB-B68E-254E46348037}" destId="{9358AC05-5D7D-4327-9F80-1AD486AEA664}" srcOrd="6" destOrd="0" presId="urn:microsoft.com/office/officeart/2005/8/layout/target3"/>
    <dgm:cxn modelId="{10A7169B-4A25-49AF-A1B1-D6EBC073C502}" type="presParOf" srcId="{333A1088-737F-45CB-B68E-254E46348037}" destId="{313FC574-E1CD-4FB4-B054-0B805CE0447D}" srcOrd="7" destOrd="0" presId="urn:microsoft.com/office/officeart/2005/8/layout/target3"/>
    <dgm:cxn modelId="{E38578F6-3DD8-49D3-96B8-1500832A0BCE}" type="presParOf" srcId="{333A1088-737F-45CB-B68E-254E46348037}" destId="{619D679B-A015-4ECF-8348-D1034C574F40}" srcOrd="8" destOrd="0" presId="urn:microsoft.com/office/officeart/2005/8/layout/target3"/>
    <dgm:cxn modelId="{B7A9691C-D550-4AC5-ADAA-9811407B28D2}" type="presParOf" srcId="{333A1088-737F-45CB-B68E-254E46348037}" destId="{322283A8-4A27-4CDA-BAE3-F381106A9174}" srcOrd="9" destOrd="0" presId="urn:microsoft.com/office/officeart/2005/8/layout/target3"/>
    <dgm:cxn modelId="{C09BC22A-803E-4B3B-A180-B36E63DCAE56}" type="presParOf" srcId="{333A1088-737F-45CB-B68E-254E46348037}" destId="{FFC9F71D-1B4F-4AD9-A4A6-86ADEFC8AF5C}" srcOrd="10" destOrd="0" presId="urn:microsoft.com/office/officeart/2005/8/layout/target3"/>
    <dgm:cxn modelId="{1856DC9C-1FA8-4FF4-9822-38DD96668B2D}" type="presParOf" srcId="{333A1088-737F-45CB-B68E-254E46348037}" destId="{25B08C86-7E15-44DC-BE7F-FFB55DD49D12}" srcOrd="11" destOrd="0" presId="urn:microsoft.com/office/officeart/2005/8/layout/target3"/>
    <dgm:cxn modelId="{2BB925D4-2520-4266-9B36-CD8A645124A0}" type="presParOf" srcId="{333A1088-737F-45CB-B68E-254E46348037}" destId="{76644BE8-9D7C-4C09-B250-3D10AF48CBB7}" srcOrd="12" destOrd="0" presId="urn:microsoft.com/office/officeart/2005/8/layout/target3"/>
    <dgm:cxn modelId="{2E218E8C-119D-42F6-94B0-5999487047D0}" type="presParOf" srcId="{333A1088-737F-45CB-B68E-254E46348037}" destId="{EE85B701-7295-41C0-BA7A-34D3756A2AE6}" srcOrd="13" destOrd="0" presId="urn:microsoft.com/office/officeart/2005/8/layout/target3"/>
    <dgm:cxn modelId="{0159A42F-E09E-408A-84E2-7F955F78B0E4}" type="presParOf" srcId="{333A1088-737F-45CB-B68E-254E46348037}" destId="{8BEBB6EC-1DAA-4CAC-8A25-BC0FCBD5DBD5}" srcOrd="14" destOrd="0" presId="urn:microsoft.com/office/officeart/2005/8/layout/target3"/>
    <dgm:cxn modelId="{AF6F4C84-8484-4F77-92E2-8E8AF1D143B8}" type="presParOf" srcId="{333A1088-737F-45CB-B68E-254E46348037}" destId="{AED2198E-93D5-4001-81B4-73124B309672}" srcOrd="15" destOrd="0" presId="urn:microsoft.com/office/officeart/2005/8/layout/target3"/>
    <dgm:cxn modelId="{8CF446FF-B5DC-4D31-BBEE-FB2B8C3835A4}" type="presParOf" srcId="{333A1088-737F-45CB-B68E-254E46348037}" destId="{2BE915AB-18AA-4053-B92C-3BFC9ED204BB}" srcOrd="16" destOrd="0" presId="urn:microsoft.com/office/officeart/2005/8/layout/target3"/>
    <dgm:cxn modelId="{D1DC307C-DE5E-4EB7-BCE2-B5424D7C274C}" type="presParOf" srcId="{333A1088-737F-45CB-B68E-254E46348037}" destId="{6BB5E863-4638-4E1D-BFDE-399D028AC4ED}" srcOrd="17" destOrd="0" presId="urn:microsoft.com/office/officeart/2005/8/layout/target3"/>
    <dgm:cxn modelId="{643EB5A1-46E9-4214-A430-2D80E8D3775C}" type="presParOf" srcId="{333A1088-737F-45CB-B68E-254E46348037}" destId="{5A5FFA88-C948-4069-8E93-59FA12366E83}" srcOrd="18" destOrd="0" presId="urn:microsoft.com/office/officeart/2005/8/layout/target3"/>
    <dgm:cxn modelId="{D6BD1591-CE51-4E8C-BCA5-32015A074F89}" type="presParOf" srcId="{333A1088-737F-45CB-B68E-254E46348037}" destId="{890E4F0B-2866-4A3F-A3C7-2A14B1797930}" srcOrd="19" destOrd="0" presId="urn:microsoft.com/office/officeart/2005/8/layout/target3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EAE7F8-C32E-4476-9945-163AE6BB8978}" type="datetimeFigureOut">
              <a:rPr lang="cs-CZ" smtClean="0"/>
              <a:pPr/>
              <a:t>12.1.2012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786CC31-15D5-41C2-89BE-803FF2CF699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5D79E-9F8A-4650-9FB7-D5EB02B6B8F8}" type="datetimeFigureOut">
              <a:rPr lang="cs-CZ" smtClean="0"/>
              <a:pPr/>
              <a:t>12.1.2012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9DE5DF-0902-410E-BB31-09427AF931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5D79E-9F8A-4650-9FB7-D5EB02B6B8F8}" type="datetimeFigureOut">
              <a:rPr lang="cs-CZ" smtClean="0"/>
              <a:pPr/>
              <a:t>12.1.2012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9DE5DF-0902-410E-BB31-09427AF931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5D79E-9F8A-4650-9FB7-D5EB02B6B8F8}" type="datetimeFigureOut">
              <a:rPr lang="cs-CZ" smtClean="0"/>
              <a:pPr/>
              <a:t>12.1.2012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9DE5DF-0902-410E-BB31-09427AF931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5D79E-9F8A-4650-9FB7-D5EB02B6B8F8}" type="datetimeFigureOut">
              <a:rPr lang="cs-CZ" smtClean="0"/>
              <a:pPr/>
              <a:t>12.1.2012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9DE5DF-0902-410E-BB31-09427AF931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5D79E-9F8A-4650-9FB7-D5EB02B6B8F8}" type="datetimeFigureOut">
              <a:rPr lang="cs-CZ" smtClean="0"/>
              <a:pPr/>
              <a:t>12.1.2012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9DE5DF-0902-410E-BB31-09427AF931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5D79E-9F8A-4650-9FB7-D5EB02B6B8F8}" type="datetimeFigureOut">
              <a:rPr lang="cs-CZ" smtClean="0"/>
              <a:pPr/>
              <a:t>12.1.2012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9DE5DF-0902-410E-BB31-09427AF931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5D79E-9F8A-4650-9FB7-D5EB02B6B8F8}" type="datetimeFigureOut">
              <a:rPr lang="cs-CZ" smtClean="0"/>
              <a:pPr/>
              <a:t>12.1.2012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9DE5DF-0902-410E-BB31-09427AF931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5D79E-9F8A-4650-9FB7-D5EB02B6B8F8}" type="datetimeFigureOut">
              <a:rPr lang="cs-CZ" smtClean="0"/>
              <a:pPr/>
              <a:t>12.1.2012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9DE5DF-0902-410E-BB31-09427AF931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5D79E-9F8A-4650-9FB7-D5EB02B6B8F8}" type="datetimeFigureOut">
              <a:rPr lang="cs-CZ" smtClean="0"/>
              <a:pPr/>
              <a:t>12.1.2012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9DE5DF-0902-410E-BB31-09427AF931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5D79E-9F8A-4650-9FB7-D5EB02B6B8F8}" type="datetimeFigureOut">
              <a:rPr lang="cs-CZ" smtClean="0"/>
              <a:pPr/>
              <a:t>12.1.2012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9DE5DF-0902-410E-BB31-09427AF931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5D79E-9F8A-4650-9FB7-D5EB02B6B8F8}" type="datetimeFigureOut">
              <a:rPr lang="cs-CZ" smtClean="0"/>
              <a:pPr/>
              <a:t>12.1.2012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9DE5DF-0902-410E-BB31-09427AF931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45D79E-9F8A-4650-9FB7-D5EB02B6B8F8}" type="datetimeFigureOut">
              <a:rPr lang="cs-CZ" smtClean="0"/>
              <a:pPr/>
              <a:t>12.1.2012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9DE5DF-0902-410E-BB31-09427AF931D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eznam.cz/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nternetprovsechny.cz/wifi/poskytovatel/93" TargetMode="External"/><Relationship Id="rId2" Type="http://schemas.openxmlformats.org/officeDocument/2006/relationships/hyperlink" Target="http://www.internetprovsechny.cz/wifi/poskytovatel/814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internetprovsechny.cz/wifi/poskytovatel/866" TargetMode="External"/><Relationship Id="rId4" Type="http://schemas.openxmlformats.org/officeDocument/2006/relationships/hyperlink" Target="http://www.internetprovsechny.cz/wifi/poskytovatel/692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media2.picsearch.com/is?LIwqLew7KVzl4H_l6vd07OOn8vzKEDsZnivm5i1aEp" TargetMode="External"/><Relationship Id="rId2" Type="http://schemas.openxmlformats.org/officeDocument/2006/relationships/hyperlink" Target="http://cs.wikipedia.org/wiki/Internet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army-technology.com/contractor_images/btdefence/3-defence-network.jpg" TargetMode="External"/><Relationship Id="rId5" Type="http://schemas.openxmlformats.org/officeDocument/2006/relationships/hyperlink" Target="http://3.bp.blogspot.com/_k2eyFIEQ3fk/THzBoljqTPI/AAAAAAAAABk/IUUY1vuAnw0/s1600/metro_network.gif" TargetMode="External"/><Relationship Id="rId4" Type="http://schemas.openxmlformats.org/officeDocument/2006/relationships/hyperlink" Target="http://www.vogelnet.cz/pics/internet.gi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88137032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vyuková</a:t>
            </a:r>
            <a:r>
              <a:rPr lang="cs-CZ" dirty="0" smtClean="0"/>
              <a:t> prezentace, seznámení s pojmem Internet, intranet, hypertextový odkaz, historií vzniku internetu, s podmínkami pro připojení na internet a službami, které nám i-</a:t>
            </a:r>
            <a:r>
              <a:rPr lang="cs-CZ" dirty="0" err="1" smtClean="0"/>
              <a:t>net</a:t>
            </a:r>
            <a:r>
              <a:rPr lang="cs-CZ" dirty="0" smtClean="0"/>
              <a:t> nabízí</a:t>
            </a:r>
          </a:p>
          <a:p>
            <a:r>
              <a:rPr lang="cs-CZ" dirty="0" smtClean="0"/>
              <a:t>možno využít  při výkladu nového učiva nebo jeho opakování</a:t>
            </a:r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Informatika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Internet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857884" y="2857496"/>
            <a:ext cx="2867025" cy="349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TextovéPole 7"/>
          <p:cNvSpPr txBox="1"/>
          <p:nvPr/>
        </p:nvSpPr>
        <p:spPr>
          <a:xfrm>
            <a:off x="7858148" y="6357958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Internet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1714513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dirty="0" smtClean="0"/>
              <a:t>= název vznikl spojením dvou slov:</a:t>
            </a:r>
          </a:p>
          <a:p>
            <a:r>
              <a:rPr lang="cs-CZ" dirty="0" smtClean="0"/>
              <a:t>předpony </a:t>
            </a:r>
            <a:r>
              <a:rPr lang="cs-CZ" b="1" dirty="0" err="1" smtClean="0"/>
              <a:t>inter</a:t>
            </a:r>
            <a:r>
              <a:rPr lang="cs-CZ" b="1" dirty="0" smtClean="0"/>
              <a:t> </a:t>
            </a:r>
            <a:r>
              <a:rPr lang="cs-CZ" dirty="0" smtClean="0"/>
              <a:t>(česky mezi) </a:t>
            </a:r>
          </a:p>
          <a:p>
            <a:r>
              <a:rPr lang="cs-CZ" dirty="0" smtClean="0"/>
              <a:t>anglického slova </a:t>
            </a:r>
            <a:r>
              <a:rPr lang="cs-CZ" b="1" dirty="0" err="1" smtClean="0"/>
              <a:t>net</a:t>
            </a:r>
            <a:r>
              <a:rPr lang="cs-CZ" b="1" dirty="0" smtClean="0"/>
              <a:t> </a:t>
            </a:r>
            <a:r>
              <a:rPr lang="cs-CZ" dirty="0" smtClean="0"/>
              <a:t>(česky síť). </a:t>
            </a:r>
          </a:p>
          <a:p>
            <a:pPr algn="ctr">
              <a:buNone/>
            </a:pPr>
            <a:r>
              <a:rPr lang="cs-CZ" b="1" dirty="0" smtClean="0"/>
              <a:t> = mezinárodní síť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28662" y="3071810"/>
            <a:ext cx="7500990" cy="35826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7858148" y="6357958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43768" y="214290"/>
            <a:ext cx="1757705" cy="21431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Internet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86320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vznikl propojením počítačů.</a:t>
            </a:r>
          </a:p>
          <a:p>
            <a:r>
              <a:rPr lang="cs-CZ" dirty="0" smtClean="0"/>
              <a:t>každý počítač připojený k Internetu má  své označení, adresu :</a:t>
            </a:r>
          </a:p>
          <a:p>
            <a:pPr>
              <a:buNone/>
            </a:pPr>
            <a:r>
              <a:rPr lang="cs-CZ" dirty="0" smtClean="0"/>
              <a:t>                 –  číslo = IP adresa, př. 72.77.254.2</a:t>
            </a:r>
          </a:p>
          <a:p>
            <a:pPr marL="0" lvl="4" indent="0">
              <a:buNone/>
            </a:pPr>
            <a:r>
              <a:rPr lang="cs-CZ" sz="3200" dirty="0" smtClean="0"/>
              <a:t>                 –  jméno, název = doménová   adresa           (pro snadnější zapamatování, př. </a:t>
            </a:r>
            <a:r>
              <a:rPr lang="cs-CZ" sz="3200" dirty="0" smtClean="0">
                <a:hlinkClick r:id="rId3"/>
              </a:rPr>
              <a:t>www.seznam.</a:t>
            </a:r>
            <a:r>
              <a:rPr lang="cs-CZ" sz="3200" dirty="0" err="1" smtClean="0">
                <a:hlinkClick r:id="rId3"/>
              </a:rPr>
              <a:t>cz</a:t>
            </a:r>
            <a:r>
              <a:rPr lang="cs-CZ" sz="3200" dirty="0" smtClean="0"/>
              <a:t>)</a:t>
            </a:r>
          </a:p>
          <a:p>
            <a:pPr lvl="4">
              <a:buNone/>
            </a:pPr>
            <a:endParaRPr lang="cs-CZ" dirty="0" smtClean="0"/>
          </a:p>
          <a:p>
            <a:r>
              <a:rPr lang="cs-CZ" dirty="0" smtClean="0"/>
              <a:t>nikomu nepatří</a:t>
            </a:r>
          </a:p>
          <a:p>
            <a:r>
              <a:rPr lang="cs-CZ" dirty="0" smtClean="0"/>
              <a:t>řídí se dohodnutými pravidly</a:t>
            </a:r>
          </a:p>
          <a:p>
            <a:r>
              <a:rPr lang="cs-CZ" dirty="0" smtClean="0"/>
              <a:t>může šířit i „závadné“ informace!!</a:t>
            </a:r>
          </a:p>
          <a:p>
            <a:r>
              <a:rPr lang="cs-CZ" dirty="0" smtClean="0"/>
              <a:t>anonymita !!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78676" y="642918"/>
            <a:ext cx="8336728" cy="58807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7858148" y="6357958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Internet-historie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43510"/>
          </a:xfrm>
        </p:spPr>
        <p:txBody>
          <a:bodyPr>
            <a:normAutofit/>
          </a:bodyPr>
          <a:lstStyle/>
          <a:p>
            <a:r>
              <a:rPr lang="cs-CZ" dirty="0" smtClean="0"/>
              <a:t>1969 – vytvořena experimentální síť ARPANET, první pokusy  s přepojováním 4 uzlů, počítačů </a:t>
            </a:r>
          </a:p>
          <a:p>
            <a:r>
              <a:rPr lang="cs-CZ" dirty="0" smtClean="0"/>
              <a:t>1987 – vzniká pojem „Internet“</a:t>
            </a:r>
          </a:p>
          <a:p>
            <a:r>
              <a:rPr lang="cs-CZ" dirty="0" smtClean="0"/>
              <a:t>1991 – vznik WWW = přenos textu, grafických informací, videa, …</a:t>
            </a:r>
          </a:p>
          <a:p>
            <a:r>
              <a:rPr lang="cs-CZ" dirty="0" smtClean="0"/>
              <a:t>1992 -  oficiálně připojena Česká republika </a:t>
            </a:r>
          </a:p>
          <a:p>
            <a:r>
              <a:rPr lang="cs-CZ" dirty="0" smtClean="0"/>
              <a:t>1993 – první WWW prohlížeč</a:t>
            </a:r>
          </a:p>
          <a:p>
            <a:r>
              <a:rPr lang="cs-CZ" dirty="0" smtClean="0"/>
              <a:t>2010 - přes 2 miliardy uživatelů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00166" y="2405984"/>
            <a:ext cx="6357982" cy="44520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Intranet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0"/>
            <a:ext cx="8686800" cy="521497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= vnitřní síť, </a:t>
            </a:r>
            <a:r>
              <a:rPr lang="cs-CZ" dirty="0" err="1" smtClean="0"/>
              <a:t>síť</a:t>
            </a:r>
            <a:r>
              <a:rPr lang="cs-CZ" dirty="0" smtClean="0"/>
              <a:t> využívá malá skupina uživatelů (firma, škola, nemocnice,..).</a:t>
            </a:r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929586" y="6072206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Pro připojení na I-</a:t>
            </a:r>
            <a:r>
              <a:rPr lang="cs-CZ" dirty="0" err="1" smtClean="0"/>
              <a:t>net</a:t>
            </a:r>
            <a:r>
              <a:rPr lang="cs-CZ" dirty="0" smtClean="0"/>
              <a:t> musím mít: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arenR"/>
            </a:pPr>
            <a:r>
              <a:rPr lang="cs-CZ" dirty="0" smtClean="0"/>
              <a:t>HW (PC, notebook, </a:t>
            </a:r>
            <a:r>
              <a:rPr lang="cs-CZ" dirty="0" err="1" smtClean="0"/>
              <a:t>netbook</a:t>
            </a:r>
            <a:r>
              <a:rPr lang="cs-CZ" dirty="0" smtClean="0"/>
              <a:t>,..)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SW (webový prohlížeč)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Připojení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Poskytovatele připojení (</a:t>
            </a:r>
            <a:r>
              <a:rPr lang="cs-CZ" dirty="0" err="1" smtClean="0"/>
              <a:t>provider</a:t>
            </a:r>
            <a:r>
              <a:rPr lang="cs-CZ" dirty="0" smtClean="0"/>
              <a:t>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2.)Webový prohlížeč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44" y="1357298"/>
            <a:ext cx="9144000" cy="44053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7858148" y="6357958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obr.5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3.)Připojení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500066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400" dirty="0" smtClean="0"/>
              <a:t>   </a:t>
            </a:r>
            <a:r>
              <a:rPr lang="cs-CZ" sz="4000" dirty="0" smtClean="0"/>
              <a:t>E</a:t>
            </a:r>
            <a:r>
              <a:rPr lang="cs-CZ" sz="3600" dirty="0" smtClean="0"/>
              <a:t>xistuje několik možností pro připojení počítače k Internetu.:</a:t>
            </a:r>
          </a:p>
          <a:p>
            <a:pPr>
              <a:buNone/>
            </a:pPr>
            <a:endParaRPr lang="cs-CZ" sz="3600" dirty="0" smtClean="0"/>
          </a:p>
          <a:p>
            <a:pPr marL="534988" indent="-534988"/>
            <a:r>
              <a:rPr lang="cs-CZ" sz="3600" dirty="0" smtClean="0"/>
              <a:t>telefonní linka -ADSL(modem)</a:t>
            </a:r>
          </a:p>
          <a:p>
            <a:pPr marL="534988" indent="-534988"/>
            <a:r>
              <a:rPr lang="cs-CZ" sz="3600" dirty="0" smtClean="0"/>
              <a:t>kabelová přípojka(</a:t>
            </a:r>
            <a:r>
              <a:rPr lang="cs-CZ" sz="3600" dirty="0" err="1" smtClean="0"/>
              <a:t>kabelováTV</a:t>
            </a:r>
            <a:r>
              <a:rPr lang="cs-CZ" sz="3600" dirty="0" smtClean="0"/>
              <a:t>)</a:t>
            </a:r>
          </a:p>
          <a:p>
            <a:pPr marL="534988" indent="-534988"/>
            <a:r>
              <a:rPr lang="cs-CZ" sz="3600" dirty="0" smtClean="0"/>
              <a:t>bezdrátová síť – satelit, mobil, </a:t>
            </a:r>
            <a:r>
              <a:rPr lang="cs-CZ" sz="3600" dirty="0" err="1" smtClean="0"/>
              <a:t>WiFi</a:t>
            </a:r>
            <a:endParaRPr lang="cs-CZ" sz="3600" dirty="0" smtClean="0"/>
          </a:p>
          <a:p>
            <a:pPr marL="534988" indent="-534988"/>
            <a:r>
              <a:rPr lang="cs-CZ" sz="3600" dirty="0" smtClean="0"/>
              <a:t>……….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4.)Poskytovatel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4768865"/>
          </a:xfrm>
        </p:spPr>
        <p:txBody>
          <a:bodyPr/>
          <a:lstStyle/>
          <a:p>
            <a:r>
              <a:rPr lang="cs-CZ" dirty="0" smtClean="0"/>
              <a:t>Zprostředkovatele připojení k Internetu označujeme </a:t>
            </a:r>
            <a:r>
              <a:rPr lang="cs-CZ" dirty="0" err="1" smtClean="0"/>
              <a:t>Provider</a:t>
            </a:r>
            <a:endParaRPr lang="cs-CZ" dirty="0" smtClean="0"/>
          </a:p>
          <a:p>
            <a:endParaRPr lang="cs-CZ" dirty="0"/>
          </a:p>
        </p:txBody>
      </p:sp>
      <p:graphicFrame>
        <p:nvGraphicFramePr>
          <p:cNvPr id="17" name="Tabulka 16"/>
          <p:cNvGraphicFramePr>
            <a:graphicFrameLocks noGrp="1"/>
          </p:cNvGraphicFramePr>
          <p:nvPr/>
        </p:nvGraphicFramePr>
        <p:xfrm>
          <a:off x="2285984" y="2786058"/>
          <a:ext cx="4857784" cy="2108319"/>
        </p:xfrm>
        <a:graphic>
          <a:graphicData uri="http://schemas.openxmlformats.org/drawingml/2006/table">
            <a:tbl>
              <a:tblPr/>
              <a:tblGrid>
                <a:gridCol w="4857784"/>
              </a:tblGrid>
              <a:tr h="506335"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/>
                        <a:t>Poskytovatelé připojení</a:t>
                      </a:r>
                      <a:endParaRPr lang="cs-CZ" sz="2400" dirty="0"/>
                    </a:p>
                  </a:txBody>
                  <a:tcPr marL="17368" marR="17368" marT="17368" marB="1736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3897">
                <a:tc>
                  <a:txBody>
                    <a:bodyPr/>
                    <a:lstStyle/>
                    <a:p>
                      <a:pPr algn="l"/>
                      <a:r>
                        <a:rPr lang="cs-CZ" sz="2400" dirty="0">
                          <a:hlinkClick r:id="rId2"/>
                        </a:rPr>
                        <a:t>Dat, s.r.o.</a:t>
                      </a:r>
                      <a:endParaRPr lang="cs-CZ" sz="2400" dirty="0"/>
                    </a:p>
                  </a:txBody>
                  <a:tcPr marL="17368" marR="17368" marT="17368" marB="1736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3897">
                <a:tc>
                  <a:txBody>
                    <a:bodyPr/>
                    <a:lstStyle/>
                    <a:p>
                      <a:pPr algn="l"/>
                      <a:r>
                        <a:rPr lang="cs-CZ" sz="2400" dirty="0" err="1">
                          <a:hlinkClick r:id="rId3"/>
                        </a:rPr>
                        <a:t>dataq</a:t>
                      </a:r>
                      <a:endParaRPr lang="cs-CZ" sz="2400" dirty="0"/>
                    </a:p>
                  </a:txBody>
                  <a:tcPr marL="17368" marR="17368" marT="17368" marB="1736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3897">
                <a:tc>
                  <a:txBody>
                    <a:bodyPr/>
                    <a:lstStyle/>
                    <a:p>
                      <a:pPr algn="l"/>
                      <a:r>
                        <a:rPr lang="cs-CZ" sz="2400" dirty="0">
                          <a:hlinkClick r:id="rId4"/>
                        </a:rPr>
                        <a:t>Internet </a:t>
                      </a:r>
                      <a:r>
                        <a:rPr lang="cs-CZ" sz="2400" dirty="0" err="1">
                          <a:hlinkClick r:id="rId4"/>
                        </a:rPr>
                        <a:t>Ostrožsko</a:t>
                      </a:r>
                      <a:endParaRPr lang="cs-CZ" sz="2400" dirty="0"/>
                    </a:p>
                  </a:txBody>
                  <a:tcPr marL="17368" marR="17368" marT="17368" marB="1736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3897">
                <a:tc>
                  <a:txBody>
                    <a:bodyPr/>
                    <a:lstStyle/>
                    <a:p>
                      <a:pPr algn="l"/>
                      <a:r>
                        <a:rPr lang="cs-CZ" sz="2400" dirty="0">
                          <a:hlinkClick r:id="rId5"/>
                        </a:rPr>
                        <a:t>KAZA </a:t>
                      </a:r>
                      <a:r>
                        <a:rPr lang="cs-CZ" sz="2400" dirty="0" err="1" smtClean="0">
                          <a:hlinkClick r:id="rId5"/>
                        </a:rPr>
                        <a:t>computers</a:t>
                      </a:r>
                      <a:r>
                        <a:rPr lang="cs-CZ" sz="2400" dirty="0" smtClean="0"/>
                        <a:t>,….</a:t>
                      </a:r>
                      <a:endParaRPr lang="cs-CZ" sz="2400" dirty="0"/>
                    </a:p>
                  </a:txBody>
                  <a:tcPr marL="17368" marR="17368" marT="17368" marB="1736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Služby Internetu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Prohlížení www stránek(prohlížeče)</a:t>
            </a:r>
          </a:p>
          <a:p>
            <a:r>
              <a:rPr lang="cs-CZ" dirty="0" smtClean="0"/>
              <a:t>Přenos dat(text, multimedia, </a:t>
            </a:r>
            <a:r>
              <a:rPr lang="cs-CZ" dirty="0" err="1" smtClean="0"/>
              <a:t>fotogalerie</a:t>
            </a:r>
            <a:r>
              <a:rPr lang="cs-CZ" dirty="0" smtClean="0"/>
              <a:t>,..)</a:t>
            </a:r>
          </a:p>
          <a:p>
            <a:r>
              <a:rPr lang="cs-CZ" dirty="0" smtClean="0"/>
              <a:t>E- pošta(e-mail,,…)</a:t>
            </a:r>
          </a:p>
          <a:p>
            <a:r>
              <a:rPr lang="cs-CZ" dirty="0" smtClean="0"/>
              <a:t>E-komunikace( </a:t>
            </a:r>
            <a:r>
              <a:rPr lang="cs-CZ" dirty="0" err="1" smtClean="0"/>
              <a:t>Skype</a:t>
            </a:r>
            <a:r>
              <a:rPr lang="cs-CZ" dirty="0" smtClean="0"/>
              <a:t>       )       </a:t>
            </a:r>
          </a:p>
          <a:p>
            <a:r>
              <a:rPr lang="cs-CZ" dirty="0" smtClean="0"/>
              <a:t>E-obchod,bankovnictví</a:t>
            </a:r>
          </a:p>
          <a:p>
            <a:r>
              <a:rPr lang="cs-CZ" dirty="0" smtClean="0"/>
              <a:t>Sociální sítě(</a:t>
            </a:r>
            <a:r>
              <a:rPr lang="cs-CZ" dirty="0" err="1" smtClean="0"/>
              <a:t>Facebook</a:t>
            </a:r>
            <a:r>
              <a:rPr lang="cs-CZ" dirty="0" smtClean="0"/>
              <a:t>, </a:t>
            </a:r>
            <a:r>
              <a:rPr lang="cs-CZ" dirty="0" err="1" smtClean="0"/>
              <a:t>Twitter</a:t>
            </a:r>
            <a:r>
              <a:rPr lang="cs-CZ" dirty="0" smtClean="0"/>
              <a:t>      )           </a:t>
            </a:r>
            <a:endParaRPr lang="cs-CZ" dirty="0"/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9124" y="3429000"/>
            <a:ext cx="400045" cy="4000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29322" y="4643446"/>
            <a:ext cx="328835" cy="414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57224" y="4643422"/>
            <a:ext cx="6680237" cy="22145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Pohyb po Internetu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43510"/>
          </a:xfrm>
        </p:spPr>
        <p:txBody>
          <a:bodyPr/>
          <a:lstStyle/>
          <a:p>
            <a:r>
              <a:rPr lang="cs-CZ" dirty="0" smtClean="0"/>
              <a:t>Webová stránka obsahuje text, obrázky, foto, video.</a:t>
            </a:r>
          </a:p>
          <a:p>
            <a:r>
              <a:rPr lang="cs-CZ" dirty="0" smtClean="0"/>
              <a:t>Často obsahuje </a:t>
            </a:r>
            <a:r>
              <a:rPr lang="cs-CZ" dirty="0" err="1" smtClean="0"/>
              <a:t>tzv.odkazy</a:t>
            </a:r>
            <a:r>
              <a:rPr lang="cs-CZ" dirty="0" smtClean="0"/>
              <a:t> na jiné místo, jiné webové stránky =  </a:t>
            </a:r>
            <a:r>
              <a:rPr lang="cs-CZ" b="1" u="sng" dirty="0" smtClean="0">
                <a:solidFill>
                  <a:srgbClr val="0070C0"/>
                </a:solidFill>
              </a:rPr>
              <a:t>hypertextový odkaz (</a:t>
            </a:r>
            <a:r>
              <a:rPr lang="cs-CZ" b="1" dirty="0" smtClean="0">
                <a:solidFill>
                  <a:srgbClr val="0070C0"/>
                </a:solidFill>
              </a:rPr>
              <a:t>text,obr., foto, ….)</a:t>
            </a:r>
          </a:p>
          <a:p>
            <a:pPr>
              <a:buNone/>
            </a:pPr>
            <a:r>
              <a:rPr lang="cs-CZ" dirty="0" smtClean="0"/>
              <a:t>(po najetí myši se změní podoba kurzoru,barva)</a:t>
            </a:r>
            <a:endParaRPr lang="cs-CZ" dirty="0"/>
          </a:p>
        </p:txBody>
      </p:sp>
      <p:pic>
        <p:nvPicPr>
          <p:cNvPr id="5" name="Picture 8"/>
          <p:cNvPicPr>
            <a:picLocks noChangeAspect="1" noChangeArrowheads="1"/>
          </p:cNvPicPr>
          <p:nvPr/>
        </p:nvPicPr>
        <p:blipFill>
          <a:blip r:embed="rId3" cstate="print"/>
          <a:srcRect l="32000" r="35999"/>
          <a:stretch>
            <a:fillRect/>
          </a:stretch>
        </p:blipFill>
        <p:spPr bwMode="auto">
          <a:xfrm>
            <a:off x="5500694" y="5857892"/>
            <a:ext cx="571504" cy="836411"/>
          </a:xfrm>
          <a:prstGeom prst="rect">
            <a:avLst/>
          </a:prstGeom>
          <a:noFill/>
          <a:ln w="38100">
            <a:solidFill>
              <a:srgbClr val="00B050"/>
            </a:solidFill>
            <a:miter lim="800000"/>
            <a:headEnd/>
            <a:tailEnd/>
          </a:ln>
          <a:effectLst/>
        </p:spPr>
      </p:pic>
      <p:pic>
        <p:nvPicPr>
          <p:cNvPr id="7" name="Picture 8"/>
          <p:cNvPicPr>
            <a:picLocks noChangeAspect="1" noChangeArrowheads="1"/>
          </p:cNvPicPr>
          <p:nvPr/>
        </p:nvPicPr>
        <p:blipFill>
          <a:blip r:embed="rId3" cstate="print"/>
          <a:srcRect l="64001"/>
          <a:stretch>
            <a:fillRect/>
          </a:stretch>
        </p:blipFill>
        <p:spPr bwMode="auto">
          <a:xfrm>
            <a:off x="3071802" y="5143512"/>
            <a:ext cx="642922" cy="836411"/>
          </a:xfrm>
          <a:prstGeom prst="rect">
            <a:avLst/>
          </a:prstGeom>
          <a:noFill/>
          <a:ln w="38100">
            <a:solidFill>
              <a:srgbClr val="00B050"/>
            </a:solidFill>
            <a:miter lim="800000"/>
            <a:headEnd/>
            <a:tailEnd/>
          </a:ln>
          <a:effectLst/>
        </p:spPr>
      </p:pic>
      <p:sp>
        <p:nvSpPr>
          <p:cNvPr id="8" name="TextovéPole 7"/>
          <p:cNvSpPr txBox="1"/>
          <p:nvPr/>
        </p:nvSpPr>
        <p:spPr>
          <a:xfrm>
            <a:off x="7858148" y="6357958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obr.6</a:t>
            </a:r>
            <a:endParaRPr lang="cs-CZ" dirty="0"/>
          </a:p>
        </p:txBody>
      </p:sp>
      <p:cxnSp>
        <p:nvCxnSpPr>
          <p:cNvPr id="10" name="Přímá spojovací šipka 9"/>
          <p:cNvCxnSpPr/>
          <p:nvPr/>
        </p:nvCxnSpPr>
        <p:spPr>
          <a:xfrm rot="10800000">
            <a:off x="3714744" y="5429264"/>
            <a:ext cx="1714512" cy="428628"/>
          </a:xfrm>
          <a:prstGeom prst="straightConnector1">
            <a:avLst/>
          </a:prstGeom>
          <a:ln w="28575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Zdroje,citace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/>
          </a:bodyPr>
          <a:lstStyle/>
          <a:p>
            <a:r>
              <a:rPr lang="cs-CZ" sz="1600" i="1" dirty="0" err="1" smtClean="0"/>
              <a:t>Wikipedia</a:t>
            </a:r>
            <a:r>
              <a:rPr lang="cs-CZ" sz="1600" i="1" dirty="0" smtClean="0"/>
              <a:t> : Otevřená encyklopedie</a:t>
            </a:r>
            <a:r>
              <a:rPr lang="cs-CZ" sz="1600" dirty="0" smtClean="0"/>
              <a:t> [online].  [cit. 2011-12-25]. Internet. Dostupné na </a:t>
            </a:r>
            <a:r>
              <a:rPr lang="cs-CZ" sz="1600" dirty="0" smtClean="0">
                <a:hlinkClick r:id="rId2"/>
              </a:rPr>
              <a:t>http://cs.wikipedia.org/wiki/Internet</a:t>
            </a:r>
            <a:endParaRPr lang="cs-CZ" sz="1500" dirty="0" smtClean="0"/>
          </a:p>
          <a:p>
            <a:r>
              <a:rPr lang="en-US" sz="1800" dirty="0" smtClean="0"/>
              <a:t>[</a:t>
            </a:r>
            <a:r>
              <a:rPr lang="cs-CZ" sz="1800" dirty="0" smtClean="0"/>
              <a:t>obr.</a:t>
            </a:r>
            <a:r>
              <a:rPr lang="en-US" sz="1400" dirty="0" smtClean="0"/>
              <a:t>1] </a:t>
            </a:r>
            <a:r>
              <a:rPr lang="cs-CZ" sz="1600" dirty="0" smtClean="0"/>
              <a:t>[cit. 201</a:t>
            </a:r>
            <a:r>
              <a:rPr lang="en-US" sz="1600" dirty="0" smtClean="0"/>
              <a:t>1</a:t>
            </a:r>
            <a:r>
              <a:rPr lang="cs-CZ" sz="1600" dirty="0" smtClean="0"/>
              <a:t>-12-25]. Dostupný  na WWW:</a:t>
            </a:r>
          </a:p>
          <a:p>
            <a:r>
              <a:rPr lang="cs-CZ" sz="1600" dirty="0" smtClean="0">
                <a:hlinkClick r:id="rId3"/>
              </a:rPr>
              <a:t>http://media2.picsearch.com/</a:t>
            </a:r>
            <a:r>
              <a:rPr lang="cs-CZ" sz="1600" dirty="0" err="1" smtClean="0">
                <a:hlinkClick r:id="rId3"/>
              </a:rPr>
              <a:t>is</a:t>
            </a:r>
            <a:r>
              <a:rPr lang="cs-CZ" sz="1600" dirty="0" smtClean="0">
                <a:hlinkClick r:id="rId3"/>
              </a:rPr>
              <a:t>?LIwqLew7KVzl4H_l6vd07OOn8vzKEDsZnivm5i1aEp</a:t>
            </a:r>
            <a:endParaRPr lang="cs-CZ" sz="1600" dirty="0" smtClean="0"/>
          </a:p>
          <a:p>
            <a:r>
              <a:rPr lang="en-US" sz="1600" dirty="0" smtClean="0"/>
              <a:t> [</a:t>
            </a:r>
            <a:r>
              <a:rPr lang="cs-CZ" sz="1600" dirty="0" smtClean="0"/>
              <a:t>obr.</a:t>
            </a:r>
            <a:r>
              <a:rPr lang="en-US" sz="1600" dirty="0" smtClean="0"/>
              <a:t>2] </a:t>
            </a:r>
            <a:r>
              <a:rPr lang="cs-CZ" sz="1600" dirty="0" smtClean="0"/>
              <a:t>[cit. 201</a:t>
            </a:r>
            <a:r>
              <a:rPr lang="en-US" sz="1600" dirty="0" smtClean="0"/>
              <a:t>1</a:t>
            </a:r>
            <a:r>
              <a:rPr lang="cs-CZ" sz="1600" dirty="0" smtClean="0"/>
              <a:t>-12-25]. Dostupný na WWW:</a:t>
            </a:r>
            <a:r>
              <a:rPr lang="cs-CZ" sz="1800" dirty="0" smtClean="0">
                <a:hlinkClick r:id="rId4"/>
              </a:rPr>
              <a:t>http://www.</a:t>
            </a:r>
            <a:r>
              <a:rPr lang="cs-CZ" sz="1800" dirty="0" err="1" smtClean="0">
                <a:hlinkClick r:id="rId4"/>
              </a:rPr>
              <a:t>vogelnet.cz</a:t>
            </a:r>
            <a:r>
              <a:rPr lang="cs-CZ" sz="1800" dirty="0" smtClean="0">
                <a:hlinkClick r:id="rId4"/>
              </a:rPr>
              <a:t>/</a:t>
            </a:r>
            <a:r>
              <a:rPr lang="cs-CZ" sz="1800" dirty="0" err="1" smtClean="0">
                <a:hlinkClick r:id="rId4"/>
              </a:rPr>
              <a:t>pics</a:t>
            </a:r>
            <a:r>
              <a:rPr lang="cs-CZ" sz="1800" dirty="0" smtClean="0">
                <a:hlinkClick r:id="rId4"/>
              </a:rPr>
              <a:t>/internet.</a:t>
            </a:r>
            <a:r>
              <a:rPr lang="cs-CZ" sz="1800" dirty="0" err="1" smtClean="0">
                <a:hlinkClick r:id="rId4"/>
              </a:rPr>
              <a:t>gif</a:t>
            </a:r>
            <a:endParaRPr lang="cs-CZ" sz="1800" dirty="0" smtClean="0"/>
          </a:p>
          <a:p>
            <a:r>
              <a:rPr lang="en-US" sz="1600" dirty="0" smtClean="0"/>
              <a:t>[</a:t>
            </a:r>
            <a:r>
              <a:rPr lang="cs-CZ" sz="1600" dirty="0" smtClean="0"/>
              <a:t>obr.3</a:t>
            </a:r>
            <a:r>
              <a:rPr lang="en-US" sz="1600" dirty="0" smtClean="0"/>
              <a:t>] </a:t>
            </a:r>
            <a:r>
              <a:rPr lang="cs-CZ" sz="1600" dirty="0" smtClean="0"/>
              <a:t>[cit. 201</a:t>
            </a:r>
            <a:r>
              <a:rPr lang="en-US" sz="1600" dirty="0" smtClean="0"/>
              <a:t>1</a:t>
            </a:r>
            <a:r>
              <a:rPr lang="cs-CZ" sz="1600" dirty="0" smtClean="0"/>
              <a:t>-12-25]. Dostupný na WWW: </a:t>
            </a:r>
            <a:r>
              <a:rPr lang="cs-CZ" sz="1400" dirty="0" smtClean="0">
                <a:hlinkClick r:id="rId5"/>
              </a:rPr>
              <a:t>http://3.bp.blogspot.com/_k2eyFIEQ3fk/</a:t>
            </a:r>
            <a:r>
              <a:rPr lang="cs-CZ" sz="1400" dirty="0" err="1" smtClean="0">
                <a:hlinkClick r:id="rId5"/>
              </a:rPr>
              <a:t>THzBoljqTPI</a:t>
            </a:r>
            <a:r>
              <a:rPr lang="cs-CZ" sz="1400" dirty="0" smtClean="0">
                <a:hlinkClick r:id="rId5"/>
              </a:rPr>
              <a:t>/</a:t>
            </a:r>
            <a:r>
              <a:rPr lang="cs-CZ" sz="1400" dirty="0" err="1" smtClean="0">
                <a:hlinkClick r:id="rId5"/>
              </a:rPr>
              <a:t>AAAAAAAAABk</a:t>
            </a:r>
            <a:r>
              <a:rPr lang="cs-CZ" sz="1400" dirty="0" smtClean="0">
                <a:hlinkClick r:id="rId5"/>
              </a:rPr>
              <a:t>/IUUY1vuAnw0/s1600/metro_network.</a:t>
            </a:r>
            <a:r>
              <a:rPr lang="cs-CZ" sz="1400" dirty="0" err="1" smtClean="0">
                <a:hlinkClick r:id="rId5"/>
              </a:rPr>
              <a:t>gif</a:t>
            </a:r>
            <a:endParaRPr lang="cs-CZ" sz="1400" dirty="0" smtClean="0"/>
          </a:p>
          <a:p>
            <a:r>
              <a:rPr lang="en-US" sz="1600" dirty="0" smtClean="0"/>
              <a:t>[</a:t>
            </a:r>
            <a:r>
              <a:rPr lang="cs-CZ" sz="1600" dirty="0" smtClean="0"/>
              <a:t>obr.4</a:t>
            </a:r>
            <a:r>
              <a:rPr lang="en-US" sz="1600" dirty="0" smtClean="0"/>
              <a:t>] </a:t>
            </a:r>
            <a:r>
              <a:rPr lang="cs-CZ" sz="1600" dirty="0" smtClean="0"/>
              <a:t>[cit. 201</a:t>
            </a:r>
            <a:r>
              <a:rPr lang="en-US" sz="1600" dirty="0" smtClean="0"/>
              <a:t>1</a:t>
            </a:r>
            <a:r>
              <a:rPr lang="cs-CZ" sz="1600" dirty="0" smtClean="0"/>
              <a:t>-12-25]. Dostupný  na WWW</a:t>
            </a:r>
            <a:r>
              <a:rPr lang="cs-CZ" sz="1800" dirty="0" smtClean="0"/>
              <a:t>: </a:t>
            </a:r>
            <a:r>
              <a:rPr lang="cs-CZ" sz="1600" dirty="0" smtClean="0">
                <a:hlinkClick r:id="rId6"/>
              </a:rPr>
              <a:t>http://www.</a:t>
            </a:r>
            <a:r>
              <a:rPr lang="cs-CZ" sz="1600" dirty="0" err="1" smtClean="0">
                <a:hlinkClick r:id="rId6"/>
              </a:rPr>
              <a:t>army</a:t>
            </a:r>
            <a:r>
              <a:rPr lang="cs-CZ" sz="1600" dirty="0" smtClean="0">
                <a:hlinkClick r:id="rId6"/>
              </a:rPr>
              <a:t>-technology.</a:t>
            </a:r>
            <a:r>
              <a:rPr lang="cs-CZ" sz="1600" dirty="0" err="1" smtClean="0">
                <a:hlinkClick r:id="rId6"/>
              </a:rPr>
              <a:t>com</a:t>
            </a:r>
            <a:r>
              <a:rPr lang="cs-CZ" sz="1600" dirty="0" smtClean="0">
                <a:hlinkClick r:id="rId6"/>
              </a:rPr>
              <a:t>/</a:t>
            </a:r>
            <a:r>
              <a:rPr lang="cs-CZ" sz="1600" dirty="0" err="1" smtClean="0">
                <a:hlinkClick r:id="rId6"/>
              </a:rPr>
              <a:t>contractor</a:t>
            </a:r>
            <a:r>
              <a:rPr lang="cs-CZ" sz="1600" dirty="0" smtClean="0">
                <a:hlinkClick r:id="rId6"/>
              </a:rPr>
              <a:t>_</a:t>
            </a:r>
            <a:r>
              <a:rPr lang="cs-CZ" sz="1600" dirty="0" err="1" smtClean="0">
                <a:hlinkClick r:id="rId6"/>
              </a:rPr>
              <a:t>images</a:t>
            </a:r>
            <a:r>
              <a:rPr lang="cs-CZ" sz="1600" dirty="0" smtClean="0">
                <a:hlinkClick r:id="rId6"/>
              </a:rPr>
              <a:t>/</a:t>
            </a:r>
            <a:r>
              <a:rPr lang="cs-CZ" sz="1600" dirty="0" err="1" smtClean="0">
                <a:hlinkClick r:id="rId6"/>
              </a:rPr>
              <a:t>btdefence</a:t>
            </a:r>
            <a:r>
              <a:rPr lang="cs-CZ" sz="1600" dirty="0" smtClean="0">
                <a:hlinkClick r:id="rId6"/>
              </a:rPr>
              <a:t>/3-</a:t>
            </a:r>
            <a:r>
              <a:rPr lang="cs-CZ" sz="1600" dirty="0" err="1" smtClean="0">
                <a:hlinkClick r:id="rId6"/>
              </a:rPr>
              <a:t>defence</a:t>
            </a:r>
            <a:r>
              <a:rPr lang="cs-CZ" sz="1600" dirty="0" smtClean="0">
                <a:hlinkClick r:id="rId6"/>
              </a:rPr>
              <a:t>-network.</a:t>
            </a:r>
            <a:r>
              <a:rPr lang="cs-CZ" sz="1600" dirty="0" err="1" smtClean="0">
                <a:hlinkClick r:id="rId6"/>
              </a:rPr>
              <a:t>jpg</a:t>
            </a:r>
            <a:endParaRPr lang="cs-CZ" sz="1400" dirty="0" smtClean="0"/>
          </a:p>
          <a:p>
            <a:r>
              <a:rPr lang="en-US" sz="1600" dirty="0" smtClean="0"/>
              <a:t>[</a:t>
            </a:r>
            <a:r>
              <a:rPr lang="cs-CZ" sz="1600" dirty="0" smtClean="0"/>
              <a:t>obr.5,6</a:t>
            </a:r>
            <a:r>
              <a:rPr lang="en-US" sz="1600" dirty="0" smtClean="0"/>
              <a:t>] </a:t>
            </a:r>
            <a:r>
              <a:rPr lang="cs-CZ" sz="1600" dirty="0" smtClean="0"/>
              <a:t>[cit. 201</a:t>
            </a:r>
            <a:r>
              <a:rPr lang="en-US" sz="1600" dirty="0" smtClean="0"/>
              <a:t>1</a:t>
            </a:r>
            <a:r>
              <a:rPr lang="cs-CZ" sz="1600" dirty="0" smtClean="0"/>
              <a:t>-12-25]. archiv autora</a:t>
            </a:r>
            <a:r>
              <a:rPr lang="en-US" sz="1600" dirty="0" smtClean="0"/>
              <a:t/>
            </a:r>
            <a:br>
              <a:rPr lang="en-US" sz="1600" dirty="0" smtClean="0"/>
            </a:br>
            <a:endParaRPr lang="cs-CZ" sz="1400" dirty="0" smtClean="0"/>
          </a:p>
          <a:p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811</TotalTime>
  <Words>491</Words>
  <Application>Microsoft Office PowerPoint</Application>
  <PresentationFormat>Předvádění na obrazovce (4:3)</PresentationFormat>
  <Paragraphs>82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Snímek 1</vt:lpstr>
      <vt:lpstr>Anotace</vt:lpstr>
      <vt:lpstr>Informatika</vt:lpstr>
      <vt:lpstr>Internet</vt:lpstr>
      <vt:lpstr>Internet</vt:lpstr>
      <vt:lpstr>Snímek 6</vt:lpstr>
      <vt:lpstr>Internet-historie</vt:lpstr>
      <vt:lpstr>Intranet</vt:lpstr>
      <vt:lpstr>Pro připojení na I-net musím mít: </vt:lpstr>
      <vt:lpstr>2.)Webový prohlížeč</vt:lpstr>
      <vt:lpstr>3.)Připojení</vt:lpstr>
      <vt:lpstr>4.)Poskytovatel</vt:lpstr>
      <vt:lpstr>Služby Internetu</vt:lpstr>
      <vt:lpstr>Pohyb po Internetu</vt:lpstr>
      <vt:lpstr>Zdroje,citace</vt:lpstr>
    </vt:vector>
  </TitlesOfParts>
  <Company>ZŠ Uh.Ostroh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Informatika</dc:title>
  <dc:creator>ZŠ Uh.Ostroh</dc:creator>
  <cp:lastModifiedBy>ZŠ</cp:lastModifiedBy>
  <cp:revision>87</cp:revision>
  <dcterms:created xsi:type="dcterms:W3CDTF">2011-12-20T06:53:36Z</dcterms:created>
  <dcterms:modified xsi:type="dcterms:W3CDTF">2012-01-12T20:08:39Z</dcterms:modified>
</cp:coreProperties>
</file>