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8" r:id="rId2"/>
    <p:sldId id="280" r:id="rId3"/>
    <p:sldId id="256" r:id="rId4"/>
    <p:sldId id="258" r:id="rId5"/>
    <p:sldId id="257" r:id="rId6"/>
    <p:sldId id="281" r:id="rId7"/>
    <p:sldId id="283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7" r:id="rId18"/>
    <p:sldId id="274" r:id="rId19"/>
    <p:sldId id="273" r:id="rId20"/>
    <p:sldId id="282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6.A – Internet-připojení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7579FE-F939-4638-AD67-4EB56CF3146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C8B948-C39B-4C55-BB74-C6678EF70D86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50DF2A-D937-45F7-B059-437631F8C19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B0EC73-4D2A-4CAF-AE6F-73FDADDCBE7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89E85E1-6C3E-4E6F-A39D-9EE49EFCE92A}" type="presOf" srcId="{B651F6E3-6281-48DB-9319-2AEAFDAE7572}" destId="{6BB5E863-4638-4E1D-BFDE-399D028AC4ED}" srcOrd="1" destOrd="0" presId="urn:microsoft.com/office/officeart/2005/8/layout/target3"/>
    <dgm:cxn modelId="{D33A576E-08E0-4B04-9A0C-7D21DDE12B75}" type="presOf" srcId="{B651F6E3-6281-48DB-9319-2AEAFDAE7572}" destId="{619D679B-A015-4ECF-8348-D1034C574F40}" srcOrd="0" destOrd="0" presId="urn:microsoft.com/office/officeart/2005/8/layout/target3"/>
    <dgm:cxn modelId="{DA5D10A3-DD5F-4A9E-8BF9-C366F7556491}" type="presOf" srcId="{D1D4F407-5343-4D3F-B5B9-D407B03CAEB4}" destId="{AED2198E-93D5-4001-81B4-73124B309672}" srcOrd="1" destOrd="0" presId="urn:microsoft.com/office/officeart/2005/8/layout/target3"/>
    <dgm:cxn modelId="{06D78997-B434-4D4C-B43E-356ECC936FBB}" type="presOf" srcId="{D1B46980-6531-4606-95E6-44980827E919}" destId="{2BE915AB-18AA-4053-B92C-3BFC9ED204BB}" srcOrd="1" destOrd="0" presId="urn:microsoft.com/office/officeart/2005/8/layout/target3"/>
    <dgm:cxn modelId="{A2AEF755-E333-475F-83A9-6EB5FCBC6B23}" type="presOf" srcId="{757F3AB3-0718-4624-B441-E567A8F0AB56}" destId="{333A1088-737F-45CB-B68E-254E46348037}" srcOrd="0" destOrd="0" presId="urn:microsoft.com/office/officeart/2005/8/layout/target3"/>
    <dgm:cxn modelId="{939F6EA2-4C6F-45E5-8C52-D899824B44B1}" type="presOf" srcId="{D1B46980-6531-4606-95E6-44980827E919}" destId="{6140AFEC-043D-4C43-A2F9-D0F5331DF3A3}" srcOrd="0" destOrd="0" presId="urn:microsoft.com/office/officeart/2005/8/layout/target3"/>
    <dgm:cxn modelId="{2C0E0EAD-B20D-48C2-AC58-1E12E3520C68}" type="presOf" srcId="{D8197B8C-B260-4A16-BDF4-0947B075E274}" destId="{25B08C86-7E15-44DC-BE7F-FFB55DD49D12}" srcOrd="0" destOrd="0" presId="urn:microsoft.com/office/officeart/2005/8/layout/target3"/>
    <dgm:cxn modelId="{CD8B67B6-5858-42BD-BBAC-A01179890C4C}" type="presParOf" srcId="{333A1088-737F-45CB-B68E-254E46348037}" destId="{F5ABB229-8D3B-4694-996A-96F23CF14429}" srcOrd="0" destOrd="0" presId="urn:microsoft.com/office/officeart/2005/8/layout/target3"/>
    <dgm:cxn modelId="{38550110-5C1E-481C-8B2D-05315103A93A}" type="presParOf" srcId="{333A1088-737F-45CB-B68E-254E46348037}" destId="{F41139FD-01EE-4571-8B17-4FB00FC51163}" srcOrd="1" destOrd="0" presId="urn:microsoft.com/office/officeart/2005/8/layout/target3"/>
    <dgm:cxn modelId="{02119429-7392-40A5-8D6D-9F5C16078C35}" type="presParOf" srcId="{333A1088-737F-45CB-B68E-254E46348037}" destId="{D005CE8C-CC26-4C3E-AC11-E15060ECD759}" srcOrd="2" destOrd="0" presId="urn:microsoft.com/office/officeart/2005/8/layout/target3"/>
    <dgm:cxn modelId="{845E13D9-8C5B-4547-938A-8CCFFF8618A0}" type="presParOf" srcId="{333A1088-737F-45CB-B68E-254E46348037}" destId="{2C702D82-9B77-49B7-9568-BB8EB47C3372}" srcOrd="3" destOrd="0" presId="urn:microsoft.com/office/officeart/2005/8/layout/target3"/>
    <dgm:cxn modelId="{E4E5C131-0162-47AE-A4A8-A69289938188}" type="presParOf" srcId="{333A1088-737F-45CB-B68E-254E46348037}" destId="{A52A0455-90FF-4808-ABD0-F02540D31D5A}" srcOrd="4" destOrd="0" presId="urn:microsoft.com/office/officeart/2005/8/layout/target3"/>
    <dgm:cxn modelId="{713E2308-5F9F-43A7-9EA9-36C78EC87D28}" type="presParOf" srcId="{333A1088-737F-45CB-B68E-254E46348037}" destId="{6140AFEC-043D-4C43-A2F9-D0F5331DF3A3}" srcOrd="5" destOrd="0" presId="urn:microsoft.com/office/officeart/2005/8/layout/target3"/>
    <dgm:cxn modelId="{E32E292B-ECCA-4A58-8023-3D18B91DDCCB}" type="presParOf" srcId="{333A1088-737F-45CB-B68E-254E46348037}" destId="{9358AC05-5D7D-4327-9F80-1AD486AEA664}" srcOrd="6" destOrd="0" presId="urn:microsoft.com/office/officeart/2005/8/layout/target3"/>
    <dgm:cxn modelId="{92899828-7447-4BFC-BFC8-0B769BCDA541}" type="presParOf" srcId="{333A1088-737F-45CB-B68E-254E46348037}" destId="{313FC574-E1CD-4FB4-B054-0B805CE0447D}" srcOrd="7" destOrd="0" presId="urn:microsoft.com/office/officeart/2005/8/layout/target3"/>
    <dgm:cxn modelId="{BDE21A45-98A1-43A3-B781-3C2D83931FFC}" type="presParOf" srcId="{333A1088-737F-45CB-B68E-254E46348037}" destId="{619D679B-A015-4ECF-8348-D1034C574F40}" srcOrd="8" destOrd="0" presId="urn:microsoft.com/office/officeart/2005/8/layout/target3"/>
    <dgm:cxn modelId="{1B240C4E-993F-4384-8C3C-FFBA11AA5919}" type="presParOf" srcId="{333A1088-737F-45CB-B68E-254E46348037}" destId="{322283A8-4A27-4CDA-BAE3-F381106A9174}" srcOrd="9" destOrd="0" presId="urn:microsoft.com/office/officeart/2005/8/layout/target3"/>
    <dgm:cxn modelId="{D8631DCC-C216-4D4D-AACA-02FDE88EACBB}" type="presParOf" srcId="{333A1088-737F-45CB-B68E-254E46348037}" destId="{FFC9F71D-1B4F-4AD9-A4A6-86ADEFC8AF5C}" srcOrd="10" destOrd="0" presId="urn:microsoft.com/office/officeart/2005/8/layout/target3"/>
    <dgm:cxn modelId="{DFCED1A2-20ED-48C7-953C-CF41D5AF66EA}" type="presParOf" srcId="{333A1088-737F-45CB-B68E-254E46348037}" destId="{25B08C86-7E15-44DC-BE7F-FFB55DD49D12}" srcOrd="11" destOrd="0" presId="urn:microsoft.com/office/officeart/2005/8/layout/target3"/>
    <dgm:cxn modelId="{20406DCE-94C6-41DA-876D-AFFE802C235B}" type="presParOf" srcId="{333A1088-737F-45CB-B68E-254E46348037}" destId="{76644BE8-9D7C-4C09-B250-3D10AF48CBB7}" srcOrd="12" destOrd="0" presId="urn:microsoft.com/office/officeart/2005/8/layout/target3"/>
    <dgm:cxn modelId="{B37148A1-0F3A-4774-8C85-0EC08DC04001}" type="presParOf" srcId="{333A1088-737F-45CB-B68E-254E46348037}" destId="{EE85B701-7295-41C0-BA7A-34D3756A2AE6}" srcOrd="13" destOrd="0" presId="urn:microsoft.com/office/officeart/2005/8/layout/target3"/>
    <dgm:cxn modelId="{66B78CB9-E1B9-4C5E-B9C9-0CA197BAF7B8}" type="presParOf" srcId="{333A1088-737F-45CB-B68E-254E46348037}" destId="{8BEBB6EC-1DAA-4CAC-8A25-BC0FCBD5DBD5}" srcOrd="14" destOrd="0" presId="urn:microsoft.com/office/officeart/2005/8/layout/target3"/>
    <dgm:cxn modelId="{AD81D53C-8BD9-462A-9FA1-8C1DAC282E28}" type="presParOf" srcId="{333A1088-737F-45CB-B68E-254E46348037}" destId="{AED2198E-93D5-4001-81B4-73124B309672}" srcOrd="15" destOrd="0" presId="urn:microsoft.com/office/officeart/2005/8/layout/target3"/>
    <dgm:cxn modelId="{0C23B1EF-604D-4EFF-A5D5-F9F9A021DAE7}" type="presParOf" srcId="{333A1088-737F-45CB-B68E-254E46348037}" destId="{2BE915AB-18AA-4053-B92C-3BFC9ED204BB}" srcOrd="16" destOrd="0" presId="urn:microsoft.com/office/officeart/2005/8/layout/target3"/>
    <dgm:cxn modelId="{E211B4D9-977E-4241-88F4-286163FA5D1D}" type="presParOf" srcId="{333A1088-737F-45CB-B68E-254E46348037}" destId="{6BB5E863-4638-4E1D-BFDE-399D028AC4ED}" srcOrd="17" destOrd="0" presId="urn:microsoft.com/office/officeart/2005/8/layout/target3"/>
    <dgm:cxn modelId="{A007DC52-88D3-4832-8F19-B6757219410A}" type="presParOf" srcId="{333A1088-737F-45CB-B68E-254E46348037}" destId="{5A5FFA88-C948-4069-8E93-59FA12366E83}" srcOrd="18" destOrd="0" presId="urn:microsoft.com/office/officeart/2005/8/layout/target3"/>
    <dgm:cxn modelId="{50154FD8-06AD-4F41-8CB5-1B472D23587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F2FB92-8BAF-4BFF-BE69-38F1769E006D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3C5D2-5C51-430E-8F95-8E6A382DB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ip.cz/" TargetMode="External"/><Relationship Id="rId2" Type="http://schemas.openxmlformats.org/officeDocument/2006/relationships/hyperlink" Target="http://www.skolstvi.uhostroh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olstvi.uhostroh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ternetprovsechny.cz/wifi/poskytovatel/353" TargetMode="External"/><Relationship Id="rId3" Type="http://schemas.openxmlformats.org/officeDocument/2006/relationships/hyperlink" Target="http://www.internetprovsechny.cz/wifi/poskytovatel/93" TargetMode="External"/><Relationship Id="rId7" Type="http://schemas.openxmlformats.org/officeDocument/2006/relationships/hyperlink" Target="http://www.internetprovsechny.cz/wifi/poskytovatel/314" TargetMode="External"/><Relationship Id="rId2" Type="http://schemas.openxmlformats.org/officeDocument/2006/relationships/hyperlink" Target="http://www.internetprovsechny.cz/wifi/poskytovatel/8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ternetprovsechny.cz/wifi/poskytovatel/251" TargetMode="External"/><Relationship Id="rId5" Type="http://schemas.openxmlformats.org/officeDocument/2006/relationships/hyperlink" Target="http://www.internetprovsechny.cz/wifi/poskytovatel/866" TargetMode="External"/><Relationship Id="rId4" Type="http://schemas.openxmlformats.org/officeDocument/2006/relationships/hyperlink" Target="http://www.internetprovsechny.cz/wifi/poskytovatel/692" TargetMode="External"/><Relationship Id="rId9" Type="http://schemas.openxmlformats.org/officeDocument/2006/relationships/hyperlink" Target="http://www.internetprovsechny.cz/wifi/poskytovatel/819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LIwqLew7KVzl4H_l6vd07OOn8vzKEDsZnivm5i1aEpA" TargetMode="External"/><Relationship Id="rId2" Type="http://schemas.openxmlformats.org/officeDocument/2006/relationships/hyperlink" Target="http://cs.wikipedia.org/wiki/Intern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finotes.com/images/wireless-networks.jpg" TargetMode="External"/><Relationship Id="rId5" Type="http://schemas.openxmlformats.org/officeDocument/2006/relationships/hyperlink" Target="http://3.bp.blogspot.com/_k2eyFIEQ3fk/THzBoljqTPI/AAAAAAAAABk/IUUY1vuAnw0/s1600/metro_network.gif" TargetMode="External"/><Relationship Id="rId4" Type="http://schemas.openxmlformats.org/officeDocument/2006/relationships/hyperlink" Target="http://upload.wikimedia.org/wikipedia/commons/a/ad/Interne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výkladová prezentace, seznámení s pojmem Internet</a:t>
            </a:r>
            <a:r>
              <a:rPr lang="cs-CZ" dirty="0" smtClean="0"/>
              <a:t>, IP </a:t>
            </a:r>
            <a:r>
              <a:rPr lang="cs-CZ" dirty="0" smtClean="0"/>
              <a:t>adresa, DNS adresa, webový prohlížeč, s podmínkami pro připojení na internet, možnostmi připojení a službami, které nám i-</a:t>
            </a:r>
            <a:r>
              <a:rPr lang="cs-CZ" dirty="0" err="1" smtClean="0"/>
              <a:t>net</a:t>
            </a:r>
            <a:r>
              <a:rPr lang="cs-CZ" dirty="0" smtClean="0"/>
              <a:t> nabízí, žáci zjistí,co ovlivňuje kvalitu připojení</a:t>
            </a:r>
          </a:p>
          <a:p>
            <a:r>
              <a:rPr lang="cs-CZ" dirty="0" smtClean="0"/>
              <a:t>možno využít  při výkladu nového učiva, opakování</a:t>
            </a:r>
          </a:p>
          <a:p>
            <a:r>
              <a:rPr lang="cs-CZ" dirty="0" smtClean="0"/>
              <a:t>ve cvičení žáci zjistí IP adresu svého PC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Internet - připojení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85728"/>
            <a:ext cx="2867025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429520" y="350043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073457">
            <a:off x="1545016" y="1867090"/>
            <a:ext cx="5952802" cy="554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001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= mezinárodní síť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4383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214290"/>
            <a:ext cx="1757705" cy="2143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dirty="0" smtClean="0"/>
              <a:t>vznikl propojením počítačových sítí, uzlů.</a:t>
            </a:r>
          </a:p>
          <a:p>
            <a:r>
              <a:rPr lang="cs-CZ" dirty="0" smtClean="0"/>
              <a:t>uzlem může být počítač, server. </a:t>
            </a:r>
          </a:p>
          <a:p>
            <a:r>
              <a:rPr lang="cs-CZ" dirty="0" smtClean="0"/>
              <a:t>každý počítač připojený k Internetu má  svoji číselnou adresu = IP adresu.</a:t>
            </a:r>
          </a:p>
          <a:p>
            <a:r>
              <a:rPr lang="cs-CZ" dirty="0" smtClean="0"/>
              <a:t>protokol  IPv4  =  4 skupiny číslic, 0 až 255,             př.  80.251.252.146)</a:t>
            </a:r>
          </a:p>
          <a:p>
            <a:r>
              <a:rPr lang="cs-CZ" dirty="0" smtClean="0"/>
              <a:t>IPv6  = internetový protokol verze 6, v současné době nahrazuje nevyhovující IPv4.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Protokol IPv6 poskytne mnohem větší prostor adres, které v protokolu IPv4 docházejí.</a:t>
            </a:r>
          </a:p>
          <a:p>
            <a:r>
              <a:rPr lang="cs-CZ" dirty="0" smtClean="0"/>
              <a:t>lepší "práce" s vysokorychlostními daty. </a:t>
            </a:r>
          </a:p>
          <a:p>
            <a:r>
              <a:rPr lang="cs-CZ" dirty="0" smtClean="0"/>
              <a:t>pro snadnější zapamatování se místo IP adres používají doménová jména,doménová adresa = DNS,př.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skolstvi.uhostroh.cz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zjisti IP svého PC na 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mojeip.cz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Doménová 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5400" b="1" dirty="0" smtClean="0">
              <a:hlinkClick r:id="rId2"/>
            </a:endParaRPr>
          </a:p>
          <a:p>
            <a:pPr algn="ctr">
              <a:buNone/>
            </a:pPr>
            <a:endParaRPr lang="cs-CZ" sz="5400" b="1" dirty="0" smtClean="0">
              <a:hlinkClick r:id="rId2"/>
            </a:endParaRPr>
          </a:p>
          <a:p>
            <a:pPr algn="ctr">
              <a:buNone/>
            </a:pPr>
            <a:r>
              <a:rPr lang="cs-CZ" sz="5400" b="1" dirty="0" smtClean="0">
                <a:hlinkClick r:id="rId2"/>
              </a:rPr>
              <a:t>www.</a:t>
            </a:r>
            <a:r>
              <a:rPr lang="cs-CZ" sz="5400" b="1" dirty="0" err="1" smtClean="0">
                <a:hlinkClick r:id="rId2"/>
              </a:rPr>
              <a:t>skolstvi.uhostroh.cz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714620"/>
            <a:ext cx="3000396" cy="919401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cs-CZ" sz="2400" dirty="0" err="1" smtClean="0"/>
              <a:t>Wide</a:t>
            </a:r>
            <a:r>
              <a:rPr lang="cs-CZ" sz="2400" dirty="0" smtClean="0"/>
              <a:t> Web = světová počítačová síť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4744" y="1571612"/>
            <a:ext cx="4071966" cy="919401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Doména druhé úrovně = výstižný název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4712732"/>
            <a:ext cx="4786346" cy="214526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Doména první úrovně, vrcholová = charakterizuje zaměření serveru</a:t>
            </a:r>
          </a:p>
          <a:p>
            <a:r>
              <a:rPr lang="cs-CZ" sz="2400" dirty="0" smtClean="0"/>
              <a:t>vzdělávací  = .</a:t>
            </a:r>
            <a:r>
              <a:rPr lang="cs-CZ" sz="2400" dirty="0" err="1" smtClean="0"/>
              <a:t>edu</a:t>
            </a:r>
            <a:endParaRPr lang="cs-CZ" sz="2400" dirty="0" smtClean="0"/>
          </a:p>
          <a:p>
            <a:r>
              <a:rPr lang="cs-CZ" sz="2400" dirty="0" smtClean="0"/>
              <a:t>komerční,firemní   = .</a:t>
            </a:r>
            <a:r>
              <a:rPr lang="cs-CZ" sz="2400" dirty="0" err="1" smtClean="0"/>
              <a:t>com</a:t>
            </a:r>
            <a:endParaRPr lang="cs-CZ" sz="2400" dirty="0" smtClean="0"/>
          </a:p>
          <a:p>
            <a:r>
              <a:rPr lang="cs-CZ" sz="2400" dirty="0" smtClean="0"/>
              <a:t>stát = .</a:t>
            </a:r>
            <a:r>
              <a:rPr lang="cs-CZ" sz="2400" dirty="0" err="1" smtClean="0"/>
              <a:t>cz</a:t>
            </a:r>
            <a:r>
              <a:rPr lang="cs-CZ" sz="2400" dirty="0" smtClean="0"/>
              <a:t>                    (</a:t>
            </a:r>
            <a:r>
              <a:rPr lang="cs-CZ" sz="2400" dirty="0" err="1" smtClean="0"/>
              <a:t>aaadomeny.cz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6" idx="2"/>
          </p:cNvCxnSpPr>
          <p:nvPr/>
        </p:nvCxnSpPr>
        <p:spPr>
          <a:xfrm rot="5400000">
            <a:off x="4692371" y="2799271"/>
            <a:ext cx="1366615" cy="75009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785786" y="3643314"/>
            <a:ext cx="714380" cy="5000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7500958" y="4286256"/>
            <a:ext cx="571504" cy="4286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připojení na I-</a:t>
            </a:r>
            <a:r>
              <a:rPr lang="cs-CZ" dirty="0" err="1" smtClean="0"/>
              <a:t>net</a:t>
            </a:r>
            <a:r>
              <a:rPr lang="cs-CZ" dirty="0" smtClean="0"/>
              <a:t> musím mít: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HW (PC, notebook, </a:t>
            </a:r>
            <a:r>
              <a:rPr lang="cs-CZ" dirty="0" err="1" smtClean="0"/>
              <a:t>netbook</a:t>
            </a:r>
            <a:r>
              <a:rPr lang="cs-CZ" dirty="0" smtClean="0"/>
              <a:t>,..)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SW  = webový prohlížeč(</a:t>
            </a:r>
            <a:r>
              <a:rPr lang="cs-CZ" dirty="0" err="1" smtClean="0"/>
              <a:t>browser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Připojení(drát, bez drátu)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Poskytovatele připojení  = Internet </a:t>
            </a:r>
            <a:r>
              <a:rPr lang="cs-CZ" dirty="0" err="1" smtClean="0"/>
              <a:t>service</a:t>
            </a:r>
            <a:r>
              <a:rPr lang="cs-CZ" dirty="0" smtClean="0"/>
              <a:t> </a:t>
            </a:r>
            <a:r>
              <a:rPr lang="cs-CZ" dirty="0" err="1" smtClean="0"/>
              <a:t>provider</a:t>
            </a:r>
            <a:r>
              <a:rPr lang="cs-CZ" dirty="0" smtClean="0"/>
              <a:t> (ISP)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2.)Webové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6863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b="1" dirty="0" err="1" smtClean="0"/>
              <a:t>browser</a:t>
            </a:r>
            <a:r>
              <a:rPr lang="cs-CZ" b="1" dirty="0" smtClean="0"/>
              <a:t> [</a:t>
            </a:r>
            <a:r>
              <a:rPr lang="cs-CZ" b="1" dirty="0" err="1" smtClean="0"/>
              <a:t>brauzr</a:t>
            </a:r>
            <a:r>
              <a:rPr lang="cs-CZ" b="1" dirty="0" smtClean="0"/>
              <a:t>] </a:t>
            </a:r>
            <a:r>
              <a:rPr lang="cs-CZ" dirty="0" smtClean="0"/>
              <a:t>je počítačový program, který slouží k prohlížení webových stránek(WWW). </a:t>
            </a:r>
          </a:p>
          <a:p>
            <a:r>
              <a:rPr lang="cs-CZ" dirty="0" smtClean="0"/>
              <a:t>Pro zobrazení některých zvláštních součástí stránky, jako jsou </a:t>
            </a:r>
            <a:r>
              <a:rPr lang="cs-CZ" dirty="0" err="1" smtClean="0"/>
              <a:t>Flash</a:t>
            </a:r>
            <a:r>
              <a:rPr lang="cs-CZ" dirty="0" smtClean="0"/>
              <a:t> animace nebo Java </a:t>
            </a:r>
            <a:r>
              <a:rPr lang="cs-CZ" dirty="0" err="1" smtClean="0"/>
              <a:t>applety</a:t>
            </a:r>
            <a:r>
              <a:rPr lang="cs-CZ" dirty="0" smtClean="0"/>
              <a:t>, je třeba prohlížeč doplnit o specializované zásuvné moduly. </a:t>
            </a:r>
          </a:p>
          <a:p>
            <a:r>
              <a:rPr lang="cs-CZ" dirty="0" smtClean="0"/>
              <a:t>Mezi nejznámější,nejužívanější webové prohlížeče patří grafické  - Windows Internet Explorer,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r>
              <a:rPr lang="cs-CZ" dirty="0" smtClean="0"/>
              <a:t>, Safari, </a:t>
            </a:r>
            <a:r>
              <a:rPr lang="cs-CZ" dirty="0" err="1" smtClean="0"/>
              <a:t>Google</a:t>
            </a:r>
            <a:r>
              <a:rPr lang="cs-CZ" dirty="0" smtClean="0"/>
              <a:t> Chrome, Opera 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Webový prohlížeč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857364"/>
            <a:ext cx="9144000" cy="4405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00958" y="64886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5" y="1459856"/>
            <a:ext cx="6429420" cy="5002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404491"/>
            <a:ext cx="7000924" cy="5453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14364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Google</a:t>
            </a:r>
            <a:r>
              <a:rPr lang="cs-CZ" dirty="0" smtClean="0"/>
              <a:t> Chrome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643050"/>
            <a:ext cx="6824683" cy="470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7824783" cy="416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929586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Safari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857340"/>
            <a:ext cx="6411889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3.)Připojení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472518" cy="514353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400" dirty="0" smtClean="0"/>
              <a:t>     V současnosti existuje několik možností pro připojení počítače k Internetu. Připojení uživatelů je realizováno různými technologiemi, způsoby:</a:t>
            </a:r>
          </a:p>
          <a:p>
            <a:pPr>
              <a:buNone/>
            </a:pPr>
            <a:endParaRPr lang="cs-CZ" sz="4400" dirty="0" smtClean="0"/>
          </a:p>
          <a:p>
            <a:pPr marL="534988" indent="-534988"/>
            <a:r>
              <a:rPr lang="cs-CZ" sz="4400" dirty="0" smtClean="0"/>
              <a:t>telefonní linka - různé varianty DSL -ADSL(modem)</a:t>
            </a:r>
          </a:p>
          <a:p>
            <a:pPr marL="534988" indent="-534988"/>
            <a:r>
              <a:rPr lang="cs-CZ" sz="4400" dirty="0" smtClean="0"/>
              <a:t>kabelová přípojka(</a:t>
            </a:r>
            <a:r>
              <a:rPr lang="cs-CZ" sz="4400" dirty="0" err="1" smtClean="0"/>
              <a:t>kabelováTV</a:t>
            </a:r>
            <a:r>
              <a:rPr lang="cs-CZ" sz="4400" dirty="0" smtClean="0"/>
              <a:t>)</a:t>
            </a:r>
          </a:p>
          <a:p>
            <a:pPr marL="534988" indent="-534988"/>
            <a:r>
              <a:rPr lang="cs-CZ" sz="4400" dirty="0" smtClean="0"/>
              <a:t>bezdrátové sítě </a:t>
            </a:r>
          </a:p>
          <a:p>
            <a:pPr marL="1792288" lvl="3" indent="-534988"/>
            <a:r>
              <a:rPr lang="cs-CZ" sz="4500" dirty="0" smtClean="0"/>
              <a:t>satelitní síť</a:t>
            </a:r>
          </a:p>
          <a:p>
            <a:pPr marL="1792288" lvl="3" indent="-534988"/>
            <a:r>
              <a:rPr lang="cs-CZ" sz="4500" dirty="0" smtClean="0"/>
              <a:t>mobilní telefonní síť</a:t>
            </a:r>
          </a:p>
          <a:p>
            <a:pPr marL="1792288" lvl="3" indent="-534988"/>
            <a:r>
              <a:rPr lang="cs-CZ" sz="4500" dirty="0" err="1" smtClean="0"/>
              <a:t>Wi</a:t>
            </a:r>
            <a:r>
              <a:rPr lang="cs-CZ" sz="4500" dirty="0" smtClean="0"/>
              <a:t>-</a:t>
            </a:r>
            <a:r>
              <a:rPr lang="cs-CZ" sz="4500" dirty="0" err="1" smtClean="0"/>
              <a:t>Fi</a:t>
            </a:r>
            <a:r>
              <a:rPr lang="cs-CZ" sz="4500" dirty="0" smtClean="0"/>
              <a:t> (přes přístupový bod AP=Access Point)</a:t>
            </a:r>
            <a:endParaRPr lang="cs-CZ" sz="3200" dirty="0" smtClean="0"/>
          </a:p>
          <a:p>
            <a:pPr marL="534988" indent="-534988"/>
            <a:r>
              <a:rPr lang="cs-CZ" sz="4400" dirty="0" smtClean="0"/>
              <a:t>pomocí elektrické rozvodné sítě</a:t>
            </a:r>
          </a:p>
          <a:p>
            <a:pPr marL="534988" indent="-534988"/>
            <a:r>
              <a:rPr lang="cs-CZ" sz="4400" dirty="0" smtClean="0"/>
              <a:t> ……….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3500438"/>
            <a:ext cx="7700249" cy="307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21508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1000108"/>
            <a:ext cx="7096125" cy="173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14348" y="78579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7224" y="350043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642910" y="2928934"/>
            <a:ext cx="771530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kvalitě připojení rozhoduje: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543956" cy="469742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agregace (tj. kolik uživatelů sdílí jednu linku)</a:t>
            </a:r>
          </a:p>
          <a:p>
            <a:pPr marL="717550" indent="-717550"/>
            <a:r>
              <a:rPr lang="cs-CZ" dirty="0" smtClean="0"/>
              <a:t>doba odezvy (</a:t>
            </a:r>
            <a:r>
              <a:rPr lang="cs-CZ" dirty="0" err="1" smtClean="0"/>
              <a:t>ms</a:t>
            </a:r>
            <a:r>
              <a:rPr lang="cs-CZ" dirty="0" smtClean="0"/>
              <a:t>, dlouhé odezvy mohou mít     negativní vliv např. při internetové telefonii)</a:t>
            </a:r>
          </a:p>
          <a:p>
            <a:r>
              <a:rPr lang="cs-CZ" dirty="0" smtClean="0"/>
              <a:t>    rychlost připojení (</a:t>
            </a:r>
            <a:r>
              <a:rPr lang="cs-CZ" dirty="0" err="1" smtClean="0"/>
              <a:t>Mbps</a:t>
            </a:r>
            <a:r>
              <a:rPr lang="cs-CZ" dirty="0" smtClean="0"/>
              <a:t>, MB/s)</a:t>
            </a:r>
          </a:p>
          <a:p>
            <a:pPr marL="633413" indent="-633413"/>
            <a:r>
              <a:rPr lang="cs-CZ" dirty="0" smtClean="0"/>
              <a:t>technologie použitá pro připojení, způsob připojení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4.)Poskytovatel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Zprostředkovatele připojení k Internetu označujeme Internet </a:t>
            </a:r>
            <a:r>
              <a:rPr lang="cs-CZ" dirty="0" err="1" smtClean="0"/>
              <a:t>service</a:t>
            </a:r>
            <a:r>
              <a:rPr lang="cs-CZ" dirty="0" smtClean="0"/>
              <a:t> </a:t>
            </a:r>
            <a:r>
              <a:rPr lang="cs-CZ" dirty="0" err="1" smtClean="0"/>
              <a:t>provider</a:t>
            </a:r>
            <a:r>
              <a:rPr lang="cs-CZ" dirty="0" smtClean="0"/>
              <a:t> (ISP).</a:t>
            </a:r>
          </a:p>
          <a:p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285984" y="2786058"/>
          <a:ext cx="4857784" cy="3710303"/>
        </p:xfrm>
        <a:graphic>
          <a:graphicData uri="http://schemas.openxmlformats.org/drawingml/2006/table">
            <a:tbl>
              <a:tblPr/>
              <a:tblGrid>
                <a:gridCol w="4857784"/>
              </a:tblGrid>
              <a:tr h="50633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Poskytovatelé připojení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2"/>
                        </a:rPr>
                        <a:t>Dat, s.r.o.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>
                          <a:hlinkClick r:id="rId3"/>
                        </a:rPr>
                        <a:t>dataq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4"/>
                        </a:rPr>
                        <a:t>Internet </a:t>
                      </a:r>
                      <a:r>
                        <a:rPr lang="cs-CZ" sz="2400" dirty="0" err="1">
                          <a:hlinkClick r:id="rId4"/>
                        </a:rPr>
                        <a:t>Ostrožsko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5"/>
                        </a:rPr>
                        <a:t>KAZA </a:t>
                      </a:r>
                      <a:r>
                        <a:rPr lang="cs-CZ" sz="2400" dirty="0" err="1">
                          <a:hlinkClick r:id="rId5"/>
                        </a:rPr>
                        <a:t>computers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6"/>
                        </a:rPr>
                        <a:t>LM NET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>
                          <a:hlinkClick r:id="rId7"/>
                        </a:rPr>
                        <a:t>NetOpen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>
                          <a:hlinkClick r:id="rId8"/>
                        </a:rPr>
                        <a:t>percival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9"/>
                        </a:rPr>
                        <a:t>SUPRO, spol. s r.o.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714356"/>
            <a:ext cx="8858280" cy="5318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00102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1600" i="1" dirty="0" err="1" smtClean="0"/>
              <a:t>Wikipedia</a:t>
            </a:r>
            <a:r>
              <a:rPr lang="cs-CZ" sz="1600" i="1" dirty="0" smtClean="0"/>
              <a:t> : Otevřená encyklopedie</a:t>
            </a:r>
            <a:r>
              <a:rPr lang="cs-CZ" sz="1600" dirty="0" smtClean="0"/>
              <a:t> [online].  [cit. 2011-12-25]. Internet. Dostupné na </a:t>
            </a:r>
            <a:r>
              <a:rPr lang="cs-CZ" sz="1600" dirty="0" smtClean="0">
                <a:hlinkClick r:id="rId2"/>
              </a:rPr>
              <a:t>http://cs.wikipedia.org/wiki/Internet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1]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  </a:t>
            </a:r>
            <a:r>
              <a:rPr lang="cs-CZ" sz="1600" dirty="0" smtClean="0">
                <a:hlinkClick r:id="rId3"/>
              </a:rPr>
              <a:t>http://media2.picsearch.com/</a:t>
            </a:r>
            <a:r>
              <a:rPr lang="cs-CZ" sz="1600" dirty="0" err="1" smtClean="0">
                <a:hlinkClick r:id="rId3"/>
              </a:rPr>
              <a:t>is</a:t>
            </a:r>
            <a:r>
              <a:rPr lang="cs-CZ" sz="1600" dirty="0" smtClean="0">
                <a:hlinkClick r:id="rId3"/>
              </a:rPr>
              <a:t>?LIwqLew7KVzl4H_l6vd07OOn8vzKEDsZnivm5i1aEpA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2]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  </a:t>
            </a:r>
            <a:r>
              <a:rPr lang="cs-CZ" sz="1600" dirty="0" smtClean="0">
                <a:hlinkClick r:id="rId4"/>
              </a:rPr>
              <a:t>http://upload.wikimedia.org/wikipedia/commons/a/ad/Internet.png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 </a:t>
            </a:r>
            <a:r>
              <a:rPr lang="cs-CZ" sz="1600" dirty="0" smtClean="0">
                <a:hlinkClick r:id="rId5"/>
              </a:rPr>
              <a:t>http://3.bp.blogspot.com/_k2eyFIEQ3fk/</a:t>
            </a:r>
            <a:r>
              <a:rPr lang="cs-CZ" sz="1600" dirty="0" err="1" smtClean="0">
                <a:hlinkClick r:id="rId5"/>
              </a:rPr>
              <a:t>THzBoljqTPI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AAAAAAAAABk</a:t>
            </a:r>
            <a:r>
              <a:rPr lang="cs-CZ" sz="1600" dirty="0" smtClean="0">
                <a:hlinkClick r:id="rId5"/>
              </a:rPr>
              <a:t>/IUUY1vuAnw0/s1600/metro_network.</a:t>
            </a:r>
            <a:r>
              <a:rPr lang="cs-CZ" sz="1600" dirty="0" err="1" smtClean="0">
                <a:hlinkClick r:id="rId5"/>
              </a:rPr>
              <a:t>gif</a:t>
            </a:r>
            <a:endParaRPr lang="cs-CZ" sz="1600" dirty="0" smtClean="0"/>
          </a:p>
          <a:p>
            <a:r>
              <a:rPr lang="en-US" sz="1600" dirty="0" smtClean="0"/>
              <a:t>[ </a:t>
            </a:r>
            <a:r>
              <a:rPr lang="cs-CZ" sz="1600" dirty="0" smtClean="0"/>
              <a:t>obr.4-9,11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archiv autor</a:t>
            </a:r>
          </a:p>
          <a:p>
            <a:r>
              <a:rPr lang="en-US" sz="1600" dirty="0" smtClean="0"/>
              <a:t>[ </a:t>
            </a:r>
            <a:r>
              <a:rPr lang="cs-CZ" sz="1600" dirty="0" smtClean="0"/>
              <a:t>obr.10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 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wifinotes.com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wireless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networks.jpg</a:t>
            </a:r>
            <a:endParaRPr lang="cs-CZ" sz="16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961</TotalTime>
  <Words>606</Words>
  <Application>Microsoft Office PowerPoint</Application>
  <PresentationFormat>Předvádění na obrazovce (4:3)</PresentationFormat>
  <Paragraphs>100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Anotace</vt:lpstr>
      <vt:lpstr>Informatika</vt:lpstr>
      <vt:lpstr>Internet</vt:lpstr>
      <vt:lpstr>Internet</vt:lpstr>
      <vt:lpstr>Snímek 6</vt:lpstr>
      <vt:lpstr>Doménová adresa</vt:lpstr>
      <vt:lpstr>Pro připojení na I-net musím mít: </vt:lpstr>
      <vt:lpstr>2.)Webové prohlížeče</vt:lpstr>
      <vt:lpstr>Webový prohlížeč</vt:lpstr>
      <vt:lpstr>Mozilla Firefox</vt:lpstr>
      <vt:lpstr>Internet Explorer</vt:lpstr>
      <vt:lpstr>Google Chrome</vt:lpstr>
      <vt:lpstr>Opera</vt:lpstr>
      <vt:lpstr>Safari</vt:lpstr>
      <vt:lpstr>3.)Připojení</vt:lpstr>
      <vt:lpstr>Snímek 17</vt:lpstr>
      <vt:lpstr>O kvalitě připojení rozhoduje: </vt:lpstr>
      <vt:lpstr>4.)Poskytovatel</vt:lpstr>
      <vt:lpstr>Snímek 20</vt:lpstr>
      <vt:lpstr>Zdroje,citace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ZŠ</cp:lastModifiedBy>
  <cp:revision>94</cp:revision>
  <dcterms:created xsi:type="dcterms:W3CDTF">2011-12-20T06:53:36Z</dcterms:created>
  <dcterms:modified xsi:type="dcterms:W3CDTF">2012-01-12T20:16:35Z</dcterms:modified>
</cp:coreProperties>
</file>