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9" r:id="rId2"/>
    <p:sldId id="285" r:id="rId3"/>
    <p:sldId id="256" r:id="rId4"/>
    <p:sldId id="257" r:id="rId5"/>
    <p:sldId id="259" r:id="rId6"/>
    <p:sldId id="260" r:id="rId7"/>
    <p:sldId id="276" r:id="rId8"/>
    <p:sldId id="261" r:id="rId9"/>
    <p:sldId id="277" r:id="rId10"/>
    <p:sldId id="263" r:id="rId11"/>
    <p:sldId id="265" r:id="rId12"/>
    <p:sldId id="272" r:id="rId13"/>
    <p:sldId id="273" r:id="rId14"/>
    <p:sldId id="271" r:id="rId15"/>
    <p:sldId id="286" r:id="rId16"/>
    <p:sldId id="287" r:id="rId17"/>
    <p:sldId id="278" r:id="rId18"/>
    <p:sldId id="282" r:id="rId19"/>
    <p:sldId id="284" r:id="rId20"/>
    <p:sldId id="28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VY_32_INOVACE_09_INF_13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Marcel Bednařík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0" dirty="0" err="1" smtClean="0">
              <a:solidFill>
                <a:schemeClr val="tx1"/>
              </a:solidFill>
            </a:rPr>
            <a:t>Inf</a:t>
          </a:r>
          <a:r>
            <a:rPr lang="cs-CZ" sz="2000" b="0" dirty="0" smtClean="0">
              <a:solidFill>
                <a:schemeClr val="tx1"/>
              </a:solidFill>
            </a:rPr>
            <a:t> – 6</a:t>
          </a:r>
          <a:r>
            <a:rPr lang="cs-CZ" sz="2000" b="0" dirty="0" smtClean="0">
              <a:solidFill>
                <a:schemeClr val="tx1"/>
              </a:solidFill>
            </a:rPr>
            <a:t>. B </a:t>
          </a:r>
          <a:r>
            <a:rPr lang="cs-CZ" sz="2000" b="0" dirty="0" smtClean="0">
              <a:solidFill>
                <a:schemeClr val="tx1"/>
              </a:solidFill>
            </a:rPr>
            <a:t>– Internet-služby</a:t>
          </a:r>
          <a:endParaRPr lang="cs-CZ" sz="2000" b="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03AF64E-0579-4608-9071-F81703DBE68F}" type="presOf" srcId="{B651F6E3-6281-48DB-9319-2AEAFDAE7572}" destId="{619D679B-A015-4ECF-8348-D1034C574F40}" srcOrd="0" destOrd="0" presId="urn:microsoft.com/office/officeart/2005/8/layout/target3"/>
    <dgm:cxn modelId="{FE8501AF-2441-4454-96D0-8B6F67D16D01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87E26E9-F355-4C84-8243-393DE6951AFD}" type="presOf" srcId="{4C35D32F-0EAB-4CD7-82EE-45574DC2A586}" destId="{890E4F0B-2866-4A3F-A3C7-2A14B1797930}" srcOrd="1" destOrd="0" presId="urn:microsoft.com/office/officeart/2005/8/layout/target3"/>
    <dgm:cxn modelId="{48307E55-4CDA-4DF4-A6E5-71D35BF90D7A}" type="presOf" srcId="{D1D4F407-5343-4D3F-B5B9-D407B03CAEB4}" destId="{AED2198E-93D5-4001-81B4-73124B309672}" srcOrd="1" destOrd="0" presId="urn:microsoft.com/office/officeart/2005/8/layout/target3"/>
    <dgm:cxn modelId="{803745DB-C362-443C-A19C-55A33F762DBA}" type="presOf" srcId="{4C35D32F-0EAB-4CD7-82EE-45574DC2A586}" destId="{8BEBB6EC-1DAA-4CAC-8A25-BC0FCBD5DBD5}" srcOrd="0" destOrd="0" presId="urn:microsoft.com/office/officeart/2005/8/layout/target3"/>
    <dgm:cxn modelId="{A2B47A37-DCCE-40B8-969F-1562E1EA072B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3C00664-08AA-4E9B-9E87-CF9881979782}" type="presOf" srcId="{D1D4F407-5343-4D3F-B5B9-D407B03CAEB4}" destId="{D005CE8C-CC26-4C3E-AC11-E15060ECD759}" srcOrd="0" destOrd="0" presId="urn:microsoft.com/office/officeart/2005/8/layout/target3"/>
    <dgm:cxn modelId="{FA33A025-0018-40BC-B205-08505E1416B2}" type="presOf" srcId="{B651F6E3-6281-48DB-9319-2AEAFDAE7572}" destId="{6BB5E863-4638-4E1D-BFDE-399D028AC4ED}" srcOrd="1" destOrd="0" presId="urn:microsoft.com/office/officeart/2005/8/layout/target3"/>
    <dgm:cxn modelId="{318BBE4E-5047-455D-BB69-D1AFAEDD4D1F}" type="presOf" srcId="{D8197B8C-B260-4A16-BDF4-0947B075E274}" destId="{25B08C86-7E15-44DC-BE7F-FFB55DD49D12}" srcOrd="0" destOrd="0" presId="urn:microsoft.com/office/officeart/2005/8/layout/target3"/>
    <dgm:cxn modelId="{2EB3A567-339C-4BB5-AB47-4D621F5598B0}" type="presOf" srcId="{D8197B8C-B260-4A16-BDF4-0947B075E274}" destId="{5A5FFA88-C948-4069-8E93-59FA12366E83}" srcOrd="1" destOrd="0" presId="urn:microsoft.com/office/officeart/2005/8/layout/target3"/>
    <dgm:cxn modelId="{F6AE1312-8C67-40E3-BF8F-398150A60A57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F3D268F-B1C3-4BA1-A3F9-7AFB86F15CF6}" type="presParOf" srcId="{333A1088-737F-45CB-B68E-254E46348037}" destId="{F5ABB229-8D3B-4694-996A-96F23CF14429}" srcOrd="0" destOrd="0" presId="urn:microsoft.com/office/officeart/2005/8/layout/target3"/>
    <dgm:cxn modelId="{A42A03F0-F41A-4991-BE14-8B1EDD1898A2}" type="presParOf" srcId="{333A1088-737F-45CB-B68E-254E46348037}" destId="{F41139FD-01EE-4571-8B17-4FB00FC51163}" srcOrd="1" destOrd="0" presId="urn:microsoft.com/office/officeart/2005/8/layout/target3"/>
    <dgm:cxn modelId="{98702C0F-BA74-4E33-A840-6710DADC090F}" type="presParOf" srcId="{333A1088-737F-45CB-B68E-254E46348037}" destId="{D005CE8C-CC26-4C3E-AC11-E15060ECD759}" srcOrd="2" destOrd="0" presId="urn:microsoft.com/office/officeart/2005/8/layout/target3"/>
    <dgm:cxn modelId="{F316B17B-7DFD-4FF9-8420-DD71FB11E367}" type="presParOf" srcId="{333A1088-737F-45CB-B68E-254E46348037}" destId="{2C702D82-9B77-49B7-9568-BB8EB47C3372}" srcOrd="3" destOrd="0" presId="urn:microsoft.com/office/officeart/2005/8/layout/target3"/>
    <dgm:cxn modelId="{5C84B342-3E84-41AE-92F5-3A2ADCC9367A}" type="presParOf" srcId="{333A1088-737F-45CB-B68E-254E46348037}" destId="{A52A0455-90FF-4808-ABD0-F02540D31D5A}" srcOrd="4" destOrd="0" presId="urn:microsoft.com/office/officeart/2005/8/layout/target3"/>
    <dgm:cxn modelId="{C7D9E7D0-F2D6-4267-9B4E-717E0E3835C0}" type="presParOf" srcId="{333A1088-737F-45CB-B68E-254E46348037}" destId="{6140AFEC-043D-4C43-A2F9-D0F5331DF3A3}" srcOrd="5" destOrd="0" presId="urn:microsoft.com/office/officeart/2005/8/layout/target3"/>
    <dgm:cxn modelId="{6DCDDEE7-845B-4F5E-98EF-EA10429E57C4}" type="presParOf" srcId="{333A1088-737F-45CB-B68E-254E46348037}" destId="{9358AC05-5D7D-4327-9F80-1AD486AEA664}" srcOrd="6" destOrd="0" presId="urn:microsoft.com/office/officeart/2005/8/layout/target3"/>
    <dgm:cxn modelId="{789036A8-4A4C-4924-9E69-419FB2BB548A}" type="presParOf" srcId="{333A1088-737F-45CB-B68E-254E46348037}" destId="{313FC574-E1CD-4FB4-B054-0B805CE0447D}" srcOrd="7" destOrd="0" presId="urn:microsoft.com/office/officeart/2005/8/layout/target3"/>
    <dgm:cxn modelId="{839948D8-44F7-4B71-B535-7CCF5E6384C9}" type="presParOf" srcId="{333A1088-737F-45CB-B68E-254E46348037}" destId="{619D679B-A015-4ECF-8348-D1034C574F40}" srcOrd="8" destOrd="0" presId="urn:microsoft.com/office/officeart/2005/8/layout/target3"/>
    <dgm:cxn modelId="{AFAFF2A2-C6C7-420D-87F9-394B53ACC729}" type="presParOf" srcId="{333A1088-737F-45CB-B68E-254E46348037}" destId="{322283A8-4A27-4CDA-BAE3-F381106A9174}" srcOrd="9" destOrd="0" presId="urn:microsoft.com/office/officeart/2005/8/layout/target3"/>
    <dgm:cxn modelId="{BF13B457-0B4A-4C89-A4D0-F693549C5AC7}" type="presParOf" srcId="{333A1088-737F-45CB-B68E-254E46348037}" destId="{FFC9F71D-1B4F-4AD9-A4A6-86ADEFC8AF5C}" srcOrd="10" destOrd="0" presId="urn:microsoft.com/office/officeart/2005/8/layout/target3"/>
    <dgm:cxn modelId="{6A7775A9-1F2C-4EE8-9460-F6C23EE01C0D}" type="presParOf" srcId="{333A1088-737F-45CB-B68E-254E46348037}" destId="{25B08C86-7E15-44DC-BE7F-FFB55DD49D12}" srcOrd="11" destOrd="0" presId="urn:microsoft.com/office/officeart/2005/8/layout/target3"/>
    <dgm:cxn modelId="{F1613955-7080-4B8A-A615-1F234AE065E8}" type="presParOf" srcId="{333A1088-737F-45CB-B68E-254E46348037}" destId="{76644BE8-9D7C-4C09-B250-3D10AF48CBB7}" srcOrd="12" destOrd="0" presId="urn:microsoft.com/office/officeart/2005/8/layout/target3"/>
    <dgm:cxn modelId="{E9FF381E-E804-4238-B959-0EC1094C6F4A}" type="presParOf" srcId="{333A1088-737F-45CB-B68E-254E46348037}" destId="{EE85B701-7295-41C0-BA7A-34D3756A2AE6}" srcOrd="13" destOrd="0" presId="urn:microsoft.com/office/officeart/2005/8/layout/target3"/>
    <dgm:cxn modelId="{49C956B0-E013-4A29-8DA2-D8A9AD64AEE6}" type="presParOf" srcId="{333A1088-737F-45CB-B68E-254E46348037}" destId="{8BEBB6EC-1DAA-4CAC-8A25-BC0FCBD5DBD5}" srcOrd="14" destOrd="0" presId="urn:microsoft.com/office/officeart/2005/8/layout/target3"/>
    <dgm:cxn modelId="{03991E51-E6A0-490B-95A2-4E184A64783B}" type="presParOf" srcId="{333A1088-737F-45CB-B68E-254E46348037}" destId="{AED2198E-93D5-4001-81B4-73124B309672}" srcOrd="15" destOrd="0" presId="urn:microsoft.com/office/officeart/2005/8/layout/target3"/>
    <dgm:cxn modelId="{2BF4F647-572A-4756-A389-6054A4DCCC77}" type="presParOf" srcId="{333A1088-737F-45CB-B68E-254E46348037}" destId="{2BE915AB-18AA-4053-B92C-3BFC9ED204BB}" srcOrd="16" destOrd="0" presId="urn:microsoft.com/office/officeart/2005/8/layout/target3"/>
    <dgm:cxn modelId="{F323C855-AFEF-4473-A3B8-52D065FF7204}" type="presParOf" srcId="{333A1088-737F-45CB-B68E-254E46348037}" destId="{6BB5E863-4638-4E1D-BFDE-399D028AC4ED}" srcOrd="17" destOrd="0" presId="urn:microsoft.com/office/officeart/2005/8/layout/target3"/>
    <dgm:cxn modelId="{16B48465-7C5C-4FFC-948E-B757E36BCA1A}" type="presParOf" srcId="{333A1088-737F-45CB-B68E-254E46348037}" destId="{5A5FFA88-C948-4069-8E93-59FA12366E83}" srcOrd="18" destOrd="0" presId="urn:microsoft.com/office/officeart/2005/8/layout/target3"/>
    <dgm:cxn modelId="{AACF13FC-5926-4962-96E7-8CF317145F9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Marcel Bednařík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tx1"/>
              </a:solidFill>
            </a:rPr>
            <a:t>VY_32_INOVACE_09_INF_13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0" kern="1200" dirty="0" err="1" smtClean="0">
              <a:solidFill>
                <a:schemeClr val="tx1"/>
              </a:solidFill>
            </a:rPr>
            <a:t>Inf</a:t>
          </a:r>
          <a:r>
            <a:rPr lang="cs-CZ" sz="2000" b="0" kern="1200" dirty="0" smtClean="0">
              <a:solidFill>
                <a:schemeClr val="tx1"/>
              </a:solidFill>
            </a:rPr>
            <a:t> – 6</a:t>
          </a:r>
          <a:r>
            <a:rPr lang="cs-CZ" sz="2000" b="0" kern="1200" dirty="0" smtClean="0">
              <a:solidFill>
                <a:schemeClr val="tx1"/>
              </a:solidFill>
            </a:rPr>
            <a:t>. B </a:t>
          </a:r>
          <a:r>
            <a:rPr lang="cs-CZ" sz="2000" b="0" kern="1200" dirty="0" smtClean="0">
              <a:solidFill>
                <a:schemeClr val="tx1"/>
              </a:solidFill>
            </a:rPr>
            <a:t>– Internet-služby</a:t>
          </a:r>
          <a:endParaRPr lang="cs-CZ" sz="2000" b="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5868A-AA44-4D86-BBAF-E4ABB42094B6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83079-BCBD-4287-826B-E202192CC6E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941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znam.cz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ternetprovsechny.cz/wifi/poskytovatel/353" TargetMode="External"/><Relationship Id="rId3" Type="http://schemas.openxmlformats.org/officeDocument/2006/relationships/hyperlink" Target="http://www.internetprovsechny.cz/wifi/poskytovatel/93" TargetMode="External"/><Relationship Id="rId7" Type="http://schemas.openxmlformats.org/officeDocument/2006/relationships/hyperlink" Target="http://www.internetprovsechny.cz/wifi/poskytovatel/314" TargetMode="External"/><Relationship Id="rId2" Type="http://schemas.openxmlformats.org/officeDocument/2006/relationships/hyperlink" Target="http://www.internetprovsechny.cz/wifi/poskytovatel/8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nternetprovsechny.cz/wifi/poskytovatel/251" TargetMode="External"/><Relationship Id="rId5" Type="http://schemas.openxmlformats.org/officeDocument/2006/relationships/hyperlink" Target="http://www.internetprovsechny.cz/wifi/poskytovatel/866" TargetMode="External"/><Relationship Id="rId4" Type="http://schemas.openxmlformats.org/officeDocument/2006/relationships/hyperlink" Target="http://www.internetprovsechny.cz/wifi/poskytovatel/692" TargetMode="External"/><Relationship Id="rId9" Type="http://schemas.openxmlformats.org/officeDocument/2006/relationships/hyperlink" Target="http://www.internetprovsechny.cz/wifi/poskytovatel/819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2.picsearch.com/is?LIwqLew7KVzl4H_l6vd07OOn8vzKEDsZnivm5i1aEpA" TargetMode="External"/><Relationship Id="rId2" Type="http://schemas.openxmlformats.org/officeDocument/2006/relationships/hyperlink" Target="http://cs.wikipedia.org/wiki/Interne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wifinotes.com/images/wireless-networks.jpg" TargetMode="External"/><Relationship Id="rId5" Type="http://schemas.openxmlformats.org/officeDocument/2006/relationships/hyperlink" Target="http://www.army-technology.com/contractor_images/btdefence/3-defence-network.jpg" TargetMode="External"/><Relationship Id="rId4" Type="http://schemas.openxmlformats.org/officeDocument/2006/relationships/hyperlink" Target="http://3.bp.blogspot.com/_k2eyFIEQ3fk/THzBoljqTPI/AAAAAAAAABk/IUUY1vuAnw0/s1600/metro_network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1537382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Výkladová </a:t>
            </a:r>
            <a:r>
              <a:rPr lang="cs-CZ" dirty="0" smtClean="0"/>
              <a:t>prezentace, seznámení s pojmem Internet, intranet, extranet, IP adresa, DNS adresa, webový prohlížeč, webová stránka, hypertextový odkaz, s historií vzniku internetu, s podmínkami pro připojení na internet, možnostmi připojení a službami, které nám i-</a:t>
            </a:r>
            <a:r>
              <a:rPr lang="cs-CZ" dirty="0" err="1" smtClean="0"/>
              <a:t>net</a:t>
            </a:r>
            <a:r>
              <a:rPr lang="cs-CZ" dirty="0" smtClean="0"/>
              <a:t> nabízí, žáci zjistí,co ovlivňuje kvalitu připojení, možnostmi vyhledávání dat, informací</a:t>
            </a:r>
          </a:p>
          <a:p>
            <a:r>
              <a:rPr lang="cs-CZ" dirty="0"/>
              <a:t>M</a:t>
            </a:r>
            <a:r>
              <a:rPr lang="cs-CZ" dirty="0" smtClean="0"/>
              <a:t>ožno </a:t>
            </a:r>
            <a:r>
              <a:rPr lang="cs-CZ" dirty="0" smtClean="0"/>
              <a:t>využít  při výkladu nového učiva, opakování, shrnutí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Informatika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3886200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Internet - služby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3362325"/>
            <a:ext cx="2867025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214290"/>
            <a:ext cx="1757705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vznikl propojením počítačových sítí, uzlů, serverů</a:t>
            </a:r>
          </a:p>
          <a:p>
            <a:r>
              <a:rPr lang="cs-CZ" dirty="0" smtClean="0"/>
              <a:t>každý počítač připojený k Internetu má  označení, svoji IP adresu = číslo(př.  80.251.252.216) </a:t>
            </a:r>
          </a:p>
          <a:p>
            <a:r>
              <a:rPr lang="cs-CZ" dirty="0" smtClean="0"/>
              <a:t>pro snadnější zapamatování se místo IP adres používají doménová jména, DNS = název, jméno</a:t>
            </a:r>
          </a:p>
          <a:p>
            <a:pPr>
              <a:buNone/>
            </a:pPr>
            <a:r>
              <a:rPr lang="cs-CZ" dirty="0" smtClean="0"/>
              <a:t>    (př. </a:t>
            </a:r>
            <a:r>
              <a:rPr lang="cs-CZ" dirty="0" smtClean="0">
                <a:hlinkClick r:id="rId3"/>
              </a:rPr>
              <a:t>www.seznam.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/>
              <a:t>)</a:t>
            </a:r>
          </a:p>
          <a:p>
            <a:r>
              <a:rPr lang="cs-CZ" dirty="0" smtClean="0"/>
              <a:t>řídí se dohodnutými standardy</a:t>
            </a:r>
          </a:p>
          <a:p>
            <a:r>
              <a:rPr lang="cs-CZ" dirty="0" smtClean="0"/>
              <a:t>je rychlý, spolehlivý, svobodný</a:t>
            </a:r>
          </a:p>
          <a:p>
            <a:r>
              <a:rPr lang="cs-CZ" dirty="0" smtClean="0"/>
              <a:t>anonymita, porušování autorských práv!!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 -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77500" lnSpcReduction="20000"/>
          </a:bodyPr>
          <a:lstStyle/>
          <a:p>
            <a:pPr marL="360363" indent="-360363"/>
            <a:r>
              <a:rPr lang="cs-CZ" dirty="0" smtClean="0"/>
              <a:t>1969 – vytvořena experimentální síť ARPANET, první  pokusy s  přepojováním 4 uzlů</a:t>
            </a:r>
          </a:p>
          <a:p>
            <a:r>
              <a:rPr lang="cs-CZ" dirty="0" smtClean="0"/>
              <a:t>1987 – vzniká pojem „Internet“</a:t>
            </a:r>
          </a:p>
          <a:p>
            <a:pPr>
              <a:buNone/>
            </a:pPr>
            <a:r>
              <a:rPr lang="cs-CZ" dirty="0" smtClean="0"/>
              <a:t>               – v síti je propojeno 27 000 počítačů</a:t>
            </a:r>
          </a:p>
          <a:p>
            <a:r>
              <a:rPr lang="cs-CZ" dirty="0" smtClean="0"/>
              <a:t>1989 – návrh vývoje WWW</a:t>
            </a:r>
          </a:p>
          <a:p>
            <a:r>
              <a:rPr lang="cs-CZ" dirty="0" smtClean="0"/>
              <a:t>1991 – nasazení WWW  - přenos grafických informací</a:t>
            </a:r>
          </a:p>
          <a:p>
            <a:pPr marL="360363" indent="-360363"/>
            <a:r>
              <a:rPr lang="cs-CZ" dirty="0" smtClean="0"/>
              <a:t>1992 – oficiálně připojena Česká republika </a:t>
            </a:r>
          </a:p>
          <a:p>
            <a:r>
              <a:rPr lang="cs-CZ" dirty="0" smtClean="0"/>
              <a:t>1993 – první WWW prohlížeč</a:t>
            </a:r>
          </a:p>
          <a:p>
            <a:r>
              <a:rPr lang="cs-CZ" dirty="0" smtClean="0"/>
              <a:t>1994 – vyvinut prohlížeč </a:t>
            </a:r>
            <a:r>
              <a:rPr lang="cs-CZ" dirty="0" err="1" smtClean="0"/>
              <a:t>Netscape</a:t>
            </a:r>
            <a:r>
              <a:rPr lang="cs-CZ" dirty="0" smtClean="0"/>
              <a:t> </a:t>
            </a:r>
            <a:r>
              <a:rPr lang="cs-CZ" dirty="0" err="1" smtClean="0"/>
              <a:t>Navigator</a:t>
            </a:r>
            <a:endParaRPr lang="cs-CZ" dirty="0" smtClean="0"/>
          </a:p>
          <a:p>
            <a:r>
              <a:rPr lang="cs-CZ" dirty="0" smtClean="0"/>
              <a:t>2000 – 250 milionů uživatelů</a:t>
            </a:r>
          </a:p>
          <a:p>
            <a:r>
              <a:rPr lang="cs-CZ" dirty="0" smtClean="0"/>
              <a:t>2010 - přes 2 miliardy uživatelů</a:t>
            </a:r>
          </a:p>
          <a:p>
            <a:r>
              <a:rPr lang="cs-CZ" dirty="0" smtClean="0"/>
              <a:t>2011 - došlo k vyčerpání adres protokolu IPv4</a:t>
            </a:r>
          </a:p>
          <a:p>
            <a:r>
              <a:rPr lang="cs-CZ" dirty="0" smtClean="0"/>
              <a:t>2011 - 8. června mezinárodní den IPv6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Intranet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686800" cy="52149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= vnitřní </a:t>
            </a:r>
            <a:r>
              <a:rPr lang="cs-CZ" dirty="0" smtClean="0"/>
              <a:t>síť („</a:t>
            </a:r>
            <a:r>
              <a:rPr lang="cs-CZ" dirty="0" smtClean="0"/>
              <a:t>soukromá“), tj. jeho využívání je omezeno na malou skupinu uživatelů (firma, školy, nemocnice</a:t>
            </a:r>
            <a:r>
              <a:rPr lang="cs-CZ" dirty="0" smtClean="0"/>
              <a:t>,..)</a:t>
            </a:r>
            <a:endParaRPr lang="cs-CZ" dirty="0" smtClean="0"/>
          </a:p>
          <a:p>
            <a:r>
              <a:rPr lang="cs-CZ" dirty="0" smtClean="0"/>
              <a:t>používá se pro poskytování nástrojů a aplikací:</a:t>
            </a:r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sdílení informací a dat</a:t>
            </a:r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sdílení HW (např. tiskárny)</a:t>
            </a:r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komunikace (chat, e-mail, blogy),</a:t>
            </a:r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……..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512300" y="6488668"/>
            <a:ext cx="3631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http://cs.wikipedia.org/wiki/Intranet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Intranet</a:t>
            </a:r>
            <a:endParaRPr lang="cs-CZ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142984"/>
            <a:ext cx="6936966" cy="527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Extranet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 vznikem intranetu zároveň vznikl i </a:t>
            </a:r>
            <a:r>
              <a:rPr lang="cs-CZ" b="1" dirty="0" err="1" smtClean="0"/>
              <a:t>extranet</a:t>
            </a:r>
            <a:r>
              <a:rPr lang="cs-CZ" dirty="0" smtClean="0"/>
              <a:t>.</a:t>
            </a:r>
          </a:p>
          <a:p>
            <a:r>
              <a:rPr lang="cs-CZ" dirty="0" smtClean="0"/>
              <a:t>Zatímco </a:t>
            </a:r>
            <a:r>
              <a:rPr lang="cs-CZ" dirty="0" smtClean="0"/>
              <a:t>intranety jsou využívány zaměstnanci organizace,firmy, </a:t>
            </a:r>
            <a:r>
              <a:rPr lang="cs-CZ" b="1" dirty="0" smtClean="0"/>
              <a:t>extranet</a:t>
            </a:r>
            <a:r>
              <a:rPr lang="cs-CZ" dirty="0" smtClean="0"/>
              <a:t> umožňuje přístup dalším schváleným osobám - zákazníci, dodavatelé a podobně.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Extranet</a:t>
            </a:r>
            <a:endParaRPr lang="cs-CZ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1428736"/>
            <a:ext cx="5707505" cy="5060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5"/>
          <p:cNvPicPr/>
          <p:nvPr/>
        </p:nvPicPr>
        <p:blipFill>
          <a:blip r:embed="rId3"/>
          <a:srcRect l="35041" t="4352" r="49091" b="65402"/>
          <a:stretch>
            <a:fillRect/>
          </a:stretch>
        </p:blipFill>
        <p:spPr bwMode="auto">
          <a:xfrm>
            <a:off x="428596" y="2714620"/>
            <a:ext cx="134302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 připojení na I-</a:t>
            </a:r>
            <a:r>
              <a:rPr lang="cs-CZ" dirty="0" err="1" smtClean="0"/>
              <a:t>net</a:t>
            </a:r>
            <a:r>
              <a:rPr lang="cs-CZ" dirty="0" smtClean="0"/>
              <a:t> musím mít: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HW (PC, notebook, </a:t>
            </a:r>
            <a:r>
              <a:rPr lang="cs-CZ" dirty="0" err="1" smtClean="0"/>
              <a:t>netbook</a:t>
            </a:r>
            <a:r>
              <a:rPr lang="cs-CZ" dirty="0" smtClean="0"/>
              <a:t>,..)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SW (webový prohlížeč)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Připojení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Poskytovatele připojení = Internet </a:t>
            </a:r>
            <a:r>
              <a:rPr lang="cs-CZ" dirty="0" err="1" smtClean="0"/>
              <a:t>service</a:t>
            </a:r>
            <a:r>
              <a:rPr lang="cs-CZ" dirty="0" smtClean="0"/>
              <a:t> </a:t>
            </a:r>
            <a:r>
              <a:rPr lang="cs-CZ" dirty="0" err="1" smtClean="0"/>
              <a:t>provider</a:t>
            </a:r>
            <a:r>
              <a:rPr lang="cs-CZ" dirty="0" smtClean="0"/>
              <a:t> (ISP)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Webový prohlížeč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57364"/>
            <a:ext cx="9144000" cy="4405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</a:t>
            </a:r>
            <a:r>
              <a:rPr lang="cs-CZ" dirty="0" smtClean="0"/>
              <a:t>.) Připojení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14353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sz="4400" dirty="0" smtClean="0"/>
              <a:t>     V současnosti existuje několik způsobů pro připojení počítače k Internetu. :</a:t>
            </a:r>
          </a:p>
          <a:p>
            <a:pPr>
              <a:buNone/>
            </a:pPr>
            <a:endParaRPr lang="cs-CZ" sz="4400" dirty="0" smtClean="0"/>
          </a:p>
          <a:p>
            <a:pPr marL="534988" indent="-534988"/>
            <a:r>
              <a:rPr lang="cs-CZ" sz="4400" dirty="0" smtClean="0"/>
              <a:t>telefonní linka - různé varianty DSL </a:t>
            </a:r>
            <a:r>
              <a:rPr lang="cs-CZ" sz="4400" dirty="0" smtClean="0"/>
              <a:t>–ADSL (</a:t>
            </a:r>
            <a:r>
              <a:rPr lang="cs-CZ" sz="4400" dirty="0" smtClean="0"/>
              <a:t>modem)</a:t>
            </a:r>
          </a:p>
          <a:p>
            <a:pPr marL="534988" indent="-534988"/>
            <a:r>
              <a:rPr lang="cs-CZ" sz="4400" dirty="0" smtClean="0"/>
              <a:t>kabelová </a:t>
            </a:r>
            <a:r>
              <a:rPr lang="cs-CZ" sz="4400" dirty="0" smtClean="0"/>
              <a:t>přípojka (</a:t>
            </a:r>
            <a:r>
              <a:rPr lang="cs-CZ" sz="4400" dirty="0" err="1" smtClean="0"/>
              <a:t>kabelováTV</a:t>
            </a:r>
            <a:r>
              <a:rPr lang="cs-CZ" sz="4400" dirty="0" smtClean="0"/>
              <a:t>)</a:t>
            </a:r>
          </a:p>
          <a:p>
            <a:pPr marL="534988" indent="-534988"/>
            <a:r>
              <a:rPr lang="cs-CZ" sz="4400" dirty="0" smtClean="0"/>
              <a:t>bezdrátová síť </a:t>
            </a:r>
            <a:r>
              <a:rPr lang="cs-CZ" sz="4400" dirty="0" smtClean="0"/>
              <a:t>(satelit</a:t>
            </a:r>
            <a:r>
              <a:rPr lang="cs-CZ" sz="4400" dirty="0" smtClean="0"/>
              <a:t>, mobil, </a:t>
            </a:r>
            <a:r>
              <a:rPr lang="cs-CZ" sz="4400" dirty="0" err="1" smtClean="0"/>
              <a:t>wifi</a:t>
            </a:r>
            <a:r>
              <a:rPr lang="cs-CZ" sz="4400" dirty="0" smtClean="0"/>
              <a:t>,..)</a:t>
            </a:r>
          </a:p>
          <a:p>
            <a:pPr marL="534988" indent="-534988"/>
            <a:r>
              <a:rPr lang="cs-CZ" sz="4400" dirty="0" smtClean="0"/>
              <a:t> ……….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</a:t>
            </a:r>
            <a:r>
              <a:rPr lang="cs-CZ" dirty="0" smtClean="0"/>
              <a:t>.) Poskytovatel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Zprostředkovatele připojení k Internetu označujeme Internet </a:t>
            </a:r>
            <a:r>
              <a:rPr lang="cs-CZ" dirty="0" err="1" smtClean="0"/>
              <a:t>service</a:t>
            </a:r>
            <a:r>
              <a:rPr lang="cs-CZ" dirty="0" smtClean="0"/>
              <a:t> </a:t>
            </a:r>
            <a:r>
              <a:rPr lang="cs-CZ" dirty="0" err="1" smtClean="0"/>
              <a:t>provider</a:t>
            </a:r>
            <a:r>
              <a:rPr lang="cs-CZ" dirty="0" smtClean="0"/>
              <a:t> (ISP).</a:t>
            </a:r>
          </a:p>
          <a:p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285984" y="2786058"/>
          <a:ext cx="4857784" cy="3710303"/>
        </p:xfrm>
        <a:graphic>
          <a:graphicData uri="http://schemas.openxmlformats.org/drawingml/2006/table">
            <a:tbl>
              <a:tblPr/>
              <a:tblGrid>
                <a:gridCol w="4857784"/>
              </a:tblGrid>
              <a:tr h="506335"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/>
                        <a:t>Poskytovatelé připojení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97">
                <a:tc>
                  <a:txBody>
                    <a:bodyPr/>
                    <a:lstStyle/>
                    <a:p>
                      <a:pPr algn="l"/>
                      <a:r>
                        <a:rPr lang="cs-CZ" sz="2400" dirty="0">
                          <a:hlinkClick r:id="rId2"/>
                        </a:rPr>
                        <a:t>Dat, s.r.o.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97">
                <a:tc>
                  <a:txBody>
                    <a:bodyPr/>
                    <a:lstStyle/>
                    <a:p>
                      <a:pPr algn="l"/>
                      <a:r>
                        <a:rPr lang="cs-CZ" sz="2400" dirty="0" err="1">
                          <a:hlinkClick r:id="rId3"/>
                        </a:rPr>
                        <a:t>dataq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97">
                <a:tc>
                  <a:txBody>
                    <a:bodyPr/>
                    <a:lstStyle/>
                    <a:p>
                      <a:pPr algn="l"/>
                      <a:r>
                        <a:rPr lang="cs-CZ" sz="2400" dirty="0">
                          <a:hlinkClick r:id="rId4"/>
                        </a:rPr>
                        <a:t>Internet </a:t>
                      </a:r>
                      <a:r>
                        <a:rPr lang="cs-CZ" sz="2400" dirty="0" err="1">
                          <a:hlinkClick r:id="rId4"/>
                        </a:rPr>
                        <a:t>Ostrožsko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97">
                <a:tc>
                  <a:txBody>
                    <a:bodyPr/>
                    <a:lstStyle/>
                    <a:p>
                      <a:pPr algn="l"/>
                      <a:r>
                        <a:rPr lang="cs-CZ" sz="2400" dirty="0">
                          <a:hlinkClick r:id="rId5"/>
                        </a:rPr>
                        <a:t>KAZA </a:t>
                      </a:r>
                      <a:r>
                        <a:rPr lang="cs-CZ" sz="2400" dirty="0" err="1">
                          <a:hlinkClick r:id="rId5"/>
                        </a:rPr>
                        <a:t>computers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97">
                <a:tc>
                  <a:txBody>
                    <a:bodyPr/>
                    <a:lstStyle/>
                    <a:p>
                      <a:pPr algn="l"/>
                      <a:r>
                        <a:rPr lang="cs-CZ" sz="2400" dirty="0">
                          <a:hlinkClick r:id="rId6"/>
                        </a:rPr>
                        <a:t>LM NET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97">
                <a:tc>
                  <a:txBody>
                    <a:bodyPr/>
                    <a:lstStyle/>
                    <a:p>
                      <a:pPr algn="l"/>
                      <a:r>
                        <a:rPr lang="cs-CZ" sz="2400" dirty="0" err="1">
                          <a:hlinkClick r:id="rId7"/>
                        </a:rPr>
                        <a:t>NetOpen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97">
                <a:tc>
                  <a:txBody>
                    <a:bodyPr/>
                    <a:lstStyle/>
                    <a:p>
                      <a:pPr algn="l"/>
                      <a:r>
                        <a:rPr lang="cs-CZ" sz="2400" dirty="0" err="1">
                          <a:hlinkClick r:id="rId8"/>
                        </a:rPr>
                        <a:t>percival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97">
                <a:tc>
                  <a:txBody>
                    <a:bodyPr/>
                    <a:lstStyle/>
                    <a:p>
                      <a:pPr algn="l"/>
                      <a:r>
                        <a:rPr lang="cs-CZ" sz="2400" dirty="0">
                          <a:hlinkClick r:id="rId9"/>
                        </a:rPr>
                        <a:t>SUPRO, spol. s r.o.</a:t>
                      </a:r>
                      <a:endParaRPr lang="cs-CZ" sz="2400" dirty="0"/>
                    </a:p>
                  </a:txBody>
                  <a:tcPr marL="17368" marR="17368" marT="17368" marB="1736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Služby Internetu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Prohlížení www </a:t>
            </a:r>
            <a:r>
              <a:rPr lang="cs-CZ" dirty="0" smtClean="0"/>
              <a:t>stránek (</a:t>
            </a:r>
            <a:r>
              <a:rPr lang="cs-CZ" dirty="0" smtClean="0"/>
              <a:t>prohlížeče)</a:t>
            </a:r>
          </a:p>
          <a:p>
            <a:r>
              <a:rPr lang="cs-CZ" dirty="0" smtClean="0"/>
              <a:t>Přenos </a:t>
            </a:r>
            <a:r>
              <a:rPr lang="cs-CZ" dirty="0" smtClean="0"/>
              <a:t>dat (</a:t>
            </a:r>
            <a:r>
              <a:rPr lang="cs-CZ" dirty="0" smtClean="0"/>
              <a:t>text, multimedia, fotogalerie,..)</a:t>
            </a:r>
          </a:p>
          <a:p>
            <a:r>
              <a:rPr lang="cs-CZ" dirty="0" smtClean="0"/>
              <a:t>E- </a:t>
            </a:r>
            <a:r>
              <a:rPr lang="cs-CZ" dirty="0" smtClean="0"/>
              <a:t>pošta (</a:t>
            </a:r>
            <a:r>
              <a:rPr lang="cs-CZ" dirty="0" smtClean="0"/>
              <a:t>e-mail, e-pohlednice,…)</a:t>
            </a:r>
          </a:p>
          <a:p>
            <a:r>
              <a:rPr lang="cs-CZ" dirty="0" smtClean="0"/>
              <a:t>E-komunikace (</a:t>
            </a:r>
            <a:r>
              <a:rPr lang="cs-CZ" dirty="0" err="1" smtClean="0"/>
              <a:t>VoIP</a:t>
            </a:r>
            <a:r>
              <a:rPr lang="cs-CZ" dirty="0" smtClean="0"/>
              <a:t> telefonie, </a:t>
            </a:r>
            <a:r>
              <a:rPr lang="cs-CZ" dirty="0" err="1" smtClean="0"/>
              <a:t>Skype</a:t>
            </a:r>
            <a:r>
              <a:rPr lang="cs-CZ" dirty="0" smtClean="0"/>
              <a:t>       , ICQ       ,..)</a:t>
            </a:r>
          </a:p>
          <a:p>
            <a:r>
              <a:rPr lang="cs-CZ" dirty="0" smtClean="0"/>
              <a:t>E-obchod</a:t>
            </a:r>
          </a:p>
          <a:p>
            <a:r>
              <a:rPr lang="cs-CZ" dirty="0" smtClean="0"/>
              <a:t>E-bankovnictví</a:t>
            </a:r>
          </a:p>
          <a:p>
            <a:r>
              <a:rPr lang="cs-CZ" dirty="0" smtClean="0"/>
              <a:t>E </a:t>
            </a:r>
            <a:r>
              <a:rPr lang="cs-CZ" dirty="0" smtClean="0"/>
              <a:t>konference (</a:t>
            </a:r>
            <a:r>
              <a:rPr lang="cs-CZ" dirty="0" smtClean="0"/>
              <a:t>chat, videokonference,..)</a:t>
            </a:r>
          </a:p>
          <a:p>
            <a:r>
              <a:rPr lang="cs-CZ" dirty="0" smtClean="0"/>
              <a:t>E-</a:t>
            </a:r>
            <a:r>
              <a:rPr lang="cs-CZ" dirty="0" err="1" smtClean="0"/>
              <a:t>wap</a:t>
            </a:r>
            <a:r>
              <a:rPr lang="cs-CZ" dirty="0" smtClean="0"/>
              <a:t> (</a:t>
            </a:r>
            <a:r>
              <a:rPr lang="cs-CZ" dirty="0" smtClean="0"/>
              <a:t>i-</a:t>
            </a:r>
            <a:r>
              <a:rPr lang="cs-CZ" dirty="0" err="1" smtClean="0"/>
              <a:t>net</a:t>
            </a:r>
            <a:r>
              <a:rPr lang="cs-CZ" dirty="0" smtClean="0"/>
              <a:t> v mobilu)</a:t>
            </a:r>
          </a:p>
          <a:p>
            <a:r>
              <a:rPr lang="cs-CZ" dirty="0" smtClean="0"/>
              <a:t>E-</a:t>
            </a:r>
            <a:r>
              <a:rPr lang="cs-CZ" dirty="0" err="1" smtClean="0"/>
              <a:t>learning</a:t>
            </a:r>
            <a:r>
              <a:rPr lang="cs-CZ" dirty="0" smtClean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vyuka</a:t>
            </a:r>
            <a:r>
              <a:rPr lang="cs-CZ" dirty="0" smtClean="0"/>
              <a:t>)</a:t>
            </a:r>
          </a:p>
          <a:p>
            <a:r>
              <a:rPr lang="cs-CZ" dirty="0" smtClean="0"/>
              <a:t>Sociální </a:t>
            </a:r>
            <a:r>
              <a:rPr lang="cs-CZ" dirty="0" smtClean="0"/>
              <a:t>sítě (</a:t>
            </a:r>
            <a:r>
              <a:rPr lang="cs-CZ" dirty="0" err="1" smtClean="0"/>
              <a:t>Facebook</a:t>
            </a:r>
            <a:r>
              <a:rPr lang="cs-CZ" dirty="0" smtClean="0"/>
              <a:t>, </a:t>
            </a:r>
            <a:r>
              <a:rPr lang="cs-CZ" dirty="0" err="1" smtClean="0"/>
              <a:t>Twitter</a:t>
            </a:r>
            <a:r>
              <a:rPr lang="cs-CZ" dirty="0" smtClean="0"/>
              <a:t>       , Google+             …..)</a:t>
            </a:r>
            <a:endParaRPr lang="cs-CZ" dirty="0"/>
          </a:p>
        </p:txBody>
      </p:sp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6143636" y="1500174"/>
            <a:ext cx="2714644" cy="500066"/>
            <a:chOff x="1200" y="2736"/>
            <a:chExt cx="3312" cy="576"/>
          </a:xfrm>
        </p:grpSpPr>
        <p:pic>
          <p:nvPicPr>
            <p:cNvPr id="5" name="Picture 37" descr="File:Chrome Logo.svg"/>
            <p:cNvPicPr>
              <a:picLocks noChangeAspect="1" noChangeArrowheads="1"/>
            </p:cNvPicPr>
            <p:nvPr/>
          </p:nvPicPr>
          <p:blipFill>
            <a:blip r:embed="rId2" cstate="print">
              <a:lum bright="-6000"/>
            </a:blip>
            <a:srcRect/>
            <a:stretch>
              <a:fillRect/>
            </a:stretch>
          </p:blipFill>
          <p:spPr bwMode="auto">
            <a:xfrm>
              <a:off x="3936" y="2736"/>
              <a:ext cx="57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38" descr="File:Opera O.sv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64" y="2736"/>
              <a:ext cx="57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39" descr="Apple_Safari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92" y="2736"/>
              <a:ext cx="57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40" descr="Firefox_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920" y="2736"/>
              <a:ext cx="57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41" descr="Internet_Explorer_7_Log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00" y="2736"/>
              <a:ext cx="57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2786058"/>
            <a:ext cx="400045" cy="400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4942" y="5286388"/>
            <a:ext cx="328835" cy="414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892" y="5214950"/>
            <a:ext cx="112865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9720" y="2714620"/>
            <a:ext cx="428624" cy="428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70" decel="10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770" decel="100000"/>
                                        <p:tgtEl>
                                          <p:spTgt spid="71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70" decel="100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770" decel="100000"/>
                                        <p:tgtEl>
                                          <p:spTgt spid="71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70" decel="100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770" decel="100000"/>
                                        <p:tgtEl>
                                          <p:spTgt spid="71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9" dur="77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1" dur="77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7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770" decel="100000"/>
                                        <p:tgtEl>
                                          <p:spTgt spid="71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8" dur="77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0" dur="77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071353" cy="560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8603785" cy="4224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Webová stránka - www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může obsahovat text, obrázky, multimediální </a:t>
            </a:r>
            <a:r>
              <a:rPr lang="cs-CZ" dirty="0" smtClean="0"/>
              <a:t>prvky (</a:t>
            </a:r>
            <a:r>
              <a:rPr lang="cs-CZ" dirty="0" smtClean="0"/>
              <a:t>video, zvuky,..)</a:t>
            </a:r>
          </a:p>
          <a:p>
            <a:r>
              <a:rPr lang="cs-CZ" dirty="0" smtClean="0"/>
              <a:t>libovolně dlouhá</a:t>
            </a:r>
          </a:p>
          <a:p>
            <a:r>
              <a:rPr lang="cs-CZ" dirty="0" smtClean="0"/>
              <a:t>obsahuje </a:t>
            </a:r>
            <a:r>
              <a:rPr lang="cs-CZ" b="1" u="sng" dirty="0" smtClean="0">
                <a:solidFill>
                  <a:srgbClr val="0070C0"/>
                </a:solidFill>
              </a:rPr>
              <a:t>hypertextové odkazy , </a:t>
            </a:r>
            <a:r>
              <a:rPr lang="cs-CZ" b="1" u="sng" dirty="0" err="1" smtClean="0">
                <a:solidFill>
                  <a:srgbClr val="0070C0"/>
                </a:solidFill>
              </a:rPr>
              <a:t>hyperlink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                     </a:t>
            </a:r>
            <a:r>
              <a:rPr lang="cs-CZ" dirty="0" smtClean="0"/>
              <a:t>(text, obr., foto,….)    </a:t>
            </a:r>
          </a:p>
          <a:p>
            <a:pPr>
              <a:buNone/>
            </a:pPr>
            <a:r>
              <a:rPr lang="cs-CZ" b="1" u="sng" dirty="0" smtClean="0">
                <a:solidFill>
                  <a:srgbClr val="0070C0"/>
                </a:solidFill>
              </a:rPr>
              <a:t>                 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= odkaz na jiné místo na stránce, jinou stranu, jiný </a:t>
            </a:r>
            <a:r>
              <a:rPr lang="cs-CZ" dirty="0" smtClean="0"/>
              <a:t>soubor (</a:t>
            </a:r>
            <a:r>
              <a:rPr lang="cs-CZ" dirty="0" smtClean="0"/>
              <a:t>změna barvy, změna podoby kurzoru)</a:t>
            </a:r>
          </a:p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I-</a:t>
            </a:r>
            <a:r>
              <a:rPr lang="cs-CZ" dirty="0" err="1" smtClean="0"/>
              <a:t>net</a:t>
            </a:r>
            <a:r>
              <a:rPr lang="cs-CZ" dirty="0" smtClean="0"/>
              <a:t> obsahuje obrovské množství informací</a:t>
            </a:r>
          </a:p>
          <a:p>
            <a:r>
              <a:rPr lang="cs-CZ" dirty="0" smtClean="0"/>
              <a:t>pro vyhledávání využíváme internetové vyhledávače</a:t>
            </a:r>
          </a:p>
          <a:p>
            <a:pPr marL="514350" indent="649288">
              <a:buFont typeface="+mj-lt"/>
              <a:buAutoNum type="alphaLcParenR"/>
            </a:pPr>
            <a:r>
              <a:rPr lang="cs-CZ" dirty="0" smtClean="0"/>
              <a:t>katalogové – informace, data seřazeny do </a:t>
            </a:r>
            <a:r>
              <a:rPr lang="cs-CZ" dirty="0" smtClean="0"/>
              <a:t>katalogů (</a:t>
            </a:r>
            <a:r>
              <a:rPr lang="cs-CZ" dirty="0" smtClean="0"/>
              <a:t>př. Seznam.</a:t>
            </a:r>
            <a:r>
              <a:rPr lang="cs-CZ" dirty="0" err="1" smtClean="0"/>
              <a:t>cz</a:t>
            </a:r>
            <a:r>
              <a:rPr lang="cs-CZ" dirty="0" smtClean="0"/>
              <a:t>, Centrum.</a:t>
            </a:r>
            <a:r>
              <a:rPr lang="cs-CZ" dirty="0" err="1" smtClean="0"/>
              <a:t>cz</a:t>
            </a:r>
            <a:r>
              <a:rPr lang="cs-CZ" dirty="0" smtClean="0"/>
              <a:t>, Atlas.</a:t>
            </a:r>
            <a:r>
              <a:rPr lang="cs-CZ" dirty="0" err="1" smtClean="0"/>
              <a:t>cz</a:t>
            </a:r>
            <a:r>
              <a:rPr lang="cs-CZ" dirty="0" smtClean="0"/>
              <a:t>)</a:t>
            </a:r>
          </a:p>
          <a:p>
            <a:pPr marL="514350" indent="649288">
              <a:buFont typeface="+mj-lt"/>
              <a:buAutoNum type="alphaLcParenR"/>
            </a:pPr>
            <a:r>
              <a:rPr lang="cs-CZ" dirty="0" smtClean="0"/>
              <a:t>fulltextové (př</a:t>
            </a:r>
            <a:r>
              <a:rPr lang="cs-CZ" dirty="0" smtClean="0"/>
              <a:t>. Google.cz</a:t>
            </a:r>
            <a:r>
              <a:rPr lang="cs-CZ" dirty="0" smtClean="0"/>
              <a:t>, Jyxo.cz)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9274" y="428604"/>
            <a:ext cx="8594726" cy="574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8001024" y="6286520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cs-CZ" sz="1600" i="1" dirty="0" err="1" smtClean="0"/>
              <a:t>Wikipedia</a:t>
            </a:r>
            <a:r>
              <a:rPr lang="cs-CZ" sz="1600" i="1" dirty="0" smtClean="0"/>
              <a:t> : Otevřená encyklopedie</a:t>
            </a:r>
            <a:r>
              <a:rPr lang="cs-CZ" sz="1600" dirty="0" smtClean="0"/>
              <a:t> [online].  [cit. 2011-12-25]. Internet. Dostupné na </a:t>
            </a:r>
            <a:r>
              <a:rPr lang="cs-CZ" sz="1600" dirty="0" smtClean="0">
                <a:hlinkClick r:id="rId2"/>
              </a:rPr>
              <a:t>http://cs.wikipedia.org/wiki/Internet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</a:t>
            </a:r>
            <a:r>
              <a:rPr lang="en-US" sz="1600" dirty="0" smtClean="0"/>
              <a:t>1]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-12-25]. Dostupný na WWW: </a:t>
            </a:r>
            <a:r>
              <a:rPr lang="cs-CZ" sz="1600" dirty="0" smtClean="0">
                <a:hlinkClick r:id="rId3"/>
              </a:rPr>
              <a:t>http://media2.picsearch.com/</a:t>
            </a:r>
            <a:r>
              <a:rPr lang="cs-CZ" sz="1600" dirty="0" err="1" smtClean="0">
                <a:hlinkClick r:id="rId3"/>
              </a:rPr>
              <a:t>is</a:t>
            </a:r>
            <a:r>
              <a:rPr lang="cs-CZ" sz="1600" dirty="0" smtClean="0">
                <a:hlinkClick r:id="rId3"/>
              </a:rPr>
              <a:t>?LIwqLew7KVzl4H_l6vd07OOn8vzKEDsZnivm5i1aEpA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</a:t>
            </a:r>
            <a:r>
              <a:rPr lang="en-US" sz="1600" dirty="0" smtClean="0"/>
              <a:t>2]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-12-25]. Dostupný na WWW: </a:t>
            </a:r>
            <a:r>
              <a:rPr lang="cs-CZ" sz="1600" dirty="0" smtClean="0">
                <a:hlinkClick r:id="rId4"/>
              </a:rPr>
              <a:t>http://3.bp.blogspot.com/_k2eyFIEQ3fk/</a:t>
            </a:r>
            <a:r>
              <a:rPr lang="cs-CZ" sz="1600" dirty="0" err="1" smtClean="0">
                <a:hlinkClick r:id="rId4"/>
              </a:rPr>
              <a:t>THzBoljqTPI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AAAAAAAAABk</a:t>
            </a:r>
            <a:r>
              <a:rPr lang="cs-CZ" sz="1600" dirty="0" smtClean="0">
                <a:hlinkClick r:id="rId4"/>
              </a:rPr>
              <a:t>/IUUY1vuAnw0/s1600/metro_network.</a:t>
            </a:r>
            <a:r>
              <a:rPr lang="cs-CZ" sz="1600" dirty="0" err="1" smtClean="0">
                <a:hlinkClick r:id="rId4"/>
              </a:rPr>
              <a:t>gif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obr.3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-12-25]. Dostupný na WWW: </a:t>
            </a: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army</a:t>
            </a:r>
            <a:r>
              <a:rPr lang="cs-CZ" sz="1600" dirty="0" smtClean="0">
                <a:hlinkClick r:id="rId5"/>
              </a:rPr>
              <a:t>-technology.</a:t>
            </a:r>
            <a:r>
              <a:rPr lang="cs-CZ" sz="1600" dirty="0" err="1" smtClean="0">
                <a:hlinkClick r:id="rId5"/>
              </a:rPr>
              <a:t>com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contractor</a:t>
            </a:r>
            <a:r>
              <a:rPr lang="cs-CZ" sz="1600" dirty="0" smtClean="0">
                <a:hlinkClick r:id="rId5"/>
              </a:rPr>
              <a:t>_</a:t>
            </a:r>
            <a:r>
              <a:rPr lang="cs-CZ" sz="1600" dirty="0" err="1" smtClean="0">
                <a:hlinkClick r:id="rId5"/>
              </a:rPr>
              <a:t>images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btdefence</a:t>
            </a:r>
            <a:r>
              <a:rPr lang="cs-CZ" sz="1600" dirty="0" smtClean="0">
                <a:hlinkClick r:id="rId5"/>
              </a:rPr>
              <a:t>/3-</a:t>
            </a:r>
            <a:r>
              <a:rPr lang="cs-CZ" sz="1600" dirty="0" err="1" smtClean="0">
                <a:hlinkClick r:id="rId5"/>
              </a:rPr>
              <a:t>defence</a:t>
            </a:r>
            <a:r>
              <a:rPr lang="cs-CZ" sz="1600" dirty="0" smtClean="0">
                <a:hlinkClick r:id="rId5"/>
              </a:rPr>
              <a:t>-network.</a:t>
            </a:r>
            <a:r>
              <a:rPr lang="cs-CZ" sz="1600" dirty="0" err="1" smtClean="0">
                <a:hlinkClick r:id="rId5"/>
              </a:rPr>
              <a:t>jpg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obr.4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-12-25]. Dostupný  na WWW:</a:t>
            </a:r>
          </a:p>
          <a:p>
            <a:r>
              <a:rPr lang="cs-CZ" sz="1600" dirty="0" smtClean="0">
                <a:hlinkClick r:id="rId6"/>
              </a:rPr>
              <a:t>http://www.</a:t>
            </a:r>
            <a:r>
              <a:rPr lang="cs-CZ" sz="1600" dirty="0" err="1" smtClean="0">
                <a:hlinkClick r:id="rId6"/>
              </a:rPr>
              <a:t>wifinotes.com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images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wireless</a:t>
            </a:r>
            <a:r>
              <a:rPr lang="cs-CZ" sz="1600" dirty="0" smtClean="0">
                <a:hlinkClick r:id="rId6"/>
              </a:rPr>
              <a:t>-</a:t>
            </a:r>
            <a:r>
              <a:rPr lang="cs-CZ" sz="1600" dirty="0" err="1" smtClean="0">
                <a:hlinkClick r:id="rId6"/>
              </a:rPr>
              <a:t>networks.jpg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obr.5-8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-12-25]. archiv autor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727</Words>
  <Application>Microsoft Office PowerPoint</Application>
  <PresentationFormat>Předvádění na obrazovce (4:3)</PresentationFormat>
  <Paragraphs>110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Prezentace aplikace PowerPoint</vt:lpstr>
      <vt:lpstr>Anotace</vt:lpstr>
      <vt:lpstr>Informatika</vt:lpstr>
      <vt:lpstr>Internet</vt:lpstr>
      <vt:lpstr>Internet - historie</vt:lpstr>
      <vt:lpstr>Intranet</vt:lpstr>
      <vt:lpstr>Intranet</vt:lpstr>
      <vt:lpstr>Extranet</vt:lpstr>
      <vt:lpstr>Extranet</vt:lpstr>
      <vt:lpstr>Pro připojení na I-net musím mít: </vt:lpstr>
      <vt:lpstr>Webový prohlížeč</vt:lpstr>
      <vt:lpstr>3.) Připojení</vt:lpstr>
      <vt:lpstr>4.) Poskytovatel</vt:lpstr>
      <vt:lpstr>Služby Internetu</vt:lpstr>
      <vt:lpstr>Prezentace aplikace PowerPoint</vt:lpstr>
      <vt:lpstr>Prezentace aplikace PowerPoint</vt:lpstr>
      <vt:lpstr>Webová stránka - www</vt:lpstr>
      <vt:lpstr>Vyhledávání</vt:lpstr>
      <vt:lpstr>Prezentace aplikace PowerPoint</vt:lpstr>
      <vt:lpstr>Zdroje,citace</vt:lpstr>
    </vt:vector>
  </TitlesOfParts>
  <Company>ZŠ Uh.Ostroh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</dc:title>
  <dc:creator>ZŠ Uh.Ostroh</dc:creator>
  <cp:lastModifiedBy>Martin Králík</cp:lastModifiedBy>
  <cp:revision>87</cp:revision>
  <dcterms:created xsi:type="dcterms:W3CDTF">2011-12-20T06:53:36Z</dcterms:created>
  <dcterms:modified xsi:type="dcterms:W3CDTF">2012-03-13T18:02:16Z</dcterms:modified>
</cp:coreProperties>
</file>