
<file path=[Content_Types].xml><?xml version="1.0" encoding="utf-8"?>
<Types xmlns="http://schemas.openxmlformats.org/package/2006/content-types"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2" r:id="rId3"/>
    <p:sldId id="273" r:id="rId4"/>
    <p:sldId id="274" r:id="rId5"/>
    <p:sldId id="256" r:id="rId6"/>
    <p:sldId id="257" r:id="rId7"/>
    <p:sldId id="258" r:id="rId8"/>
    <p:sldId id="259" r:id="rId9"/>
    <p:sldId id="260" r:id="rId10"/>
    <p:sldId id="266" r:id="rId11"/>
    <p:sldId id="267" r:id="rId12"/>
    <p:sldId id="268" r:id="rId13"/>
    <p:sldId id="262" r:id="rId14"/>
    <p:sldId id="263" r:id="rId15"/>
    <p:sldId id="264" r:id="rId16"/>
    <p:sldId id="265" r:id="rId17"/>
    <p:sldId id="269" r:id="rId18"/>
    <p:sldId id="271" r:id="rId19"/>
    <p:sldId id="276" r:id="rId20"/>
    <p:sldId id="27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2E503-73CD-4901-91EF-9DE6A4B2BC3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BCA6-10D8-4194-A79A-D0E827BEB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389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2E503-73CD-4901-91EF-9DE6A4B2BC3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BCA6-10D8-4194-A79A-D0E827BEB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18601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2E503-73CD-4901-91EF-9DE6A4B2BC3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BCA6-10D8-4194-A79A-D0E827BEB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40512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2E503-73CD-4901-91EF-9DE6A4B2BC3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BCA6-10D8-4194-A79A-D0E827BEB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255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2E503-73CD-4901-91EF-9DE6A4B2BC3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BCA6-10D8-4194-A79A-D0E827BEB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65328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2E503-73CD-4901-91EF-9DE6A4B2BC3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BCA6-10D8-4194-A79A-D0E827BEB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93097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2E503-73CD-4901-91EF-9DE6A4B2BC3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BCA6-10D8-4194-A79A-D0E827BEB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812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2E503-73CD-4901-91EF-9DE6A4B2BC3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BCA6-10D8-4194-A79A-D0E827BEB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376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2E503-73CD-4901-91EF-9DE6A4B2BC3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BCA6-10D8-4194-A79A-D0E827BEB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96972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2E503-73CD-4901-91EF-9DE6A4B2BC3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BCA6-10D8-4194-A79A-D0E827BEB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28604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2E503-73CD-4901-91EF-9DE6A4B2BC3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BCA6-10D8-4194-A79A-D0E827BEB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6292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2E503-73CD-4901-91EF-9DE6A4B2BC3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BCA6-10D8-4194-A79A-D0E827BEB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5093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2E503-73CD-4901-91EF-9DE6A4B2BC3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BCA6-10D8-4194-A79A-D0E827BEB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70577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2E503-73CD-4901-91EF-9DE6A4B2BC3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BCA6-10D8-4194-A79A-D0E827BEB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1800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2E503-73CD-4901-91EF-9DE6A4B2BC3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BCA6-10D8-4194-A79A-D0E827BEB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2521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2E503-73CD-4901-91EF-9DE6A4B2BC3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BCA6-10D8-4194-A79A-D0E827BEB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5040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2E503-73CD-4901-91EF-9DE6A4B2BC3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BCA6-10D8-4194-A79A-D0E827BEB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42927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2E503-73CD-4901-91EF-9DE6A4B2BC3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BCA6-10D8-4194-A79A-D0E827BEB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36095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2E503-73CD-4901-91EF-9DE6A4B2BC3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BCA6-10D8-4194-A79A-D0E827BEB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17180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2E503-73CD-4901-91EF-9DE6A4B2BC3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BCA6-10D8-4194-A79A-D0E827BEB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89449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2E503-73CD-4901-91EF-9DE6A4B2BC3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BCA6-10D8-4194-A79A-D0E827BEB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106787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2E503-73CD-4901-91EF-9DE6A4B2BC3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BCA6-10D8-4194-A79A-D0E827BEB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350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32E503-73CD-4901-91EF-9DE6A4B2BC3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B4BCA6-10D8-4194-A79A-D0E827BEB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60209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32E503-73CD-4901-91EF-9DE6A4B2BC3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B4BCA6-10D8-4194-A79A-D0E827BEBB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83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jpeg"/><Relationship Id="rId4" Type="http://schemas.openxmlformats.org/officeDocument/2006/relationships/image" Target="../media/image1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rahansk%C3%A1_vrchovina" TargetMode="External"/><Relationship Id="rId2" Type="http://schemas.openxmlformats.org/officeDocument/2006/relationships/hyperlink" Target="http://cs.wikipedia.org/wiki/Kra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Chr%C3%A1n%C4%9Bn%C3%A1_krajinn%C3%A1_oblast_Moravsk%C3%BD_kras" TargetMode="External"/><Relationship Id="rId4" Type="http://schemas.openxmlformats.org/officeDocument/2006/relationships/hyperlink" Target="http://cs.wikipedia.org/wiki/Jihomoravsk%C3%BD_kraj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oravsk%C3%BD_kras" TargetMode="External"/><Relationship Id="rId2" Type="http://schemas.openxmlformats.org/officeDocument/2006/relationships/hyperlink" Target="http://cs.wikipedia.org/wiki/Propas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Doln%C3%AD_maco%C5%A1sk%C3%A9_jez%C3%ADrko" TargetMode="External"/><Relationship Id="rId5" Type="http://schemas.openxmlformats.org/officeDocument/2006/relationships/hyperlink" Target="http://cs.wikipedia.org/wiki/Horn%C3%AD_maco%C5%A1sk%C3%A9_jez%C3%ADrko" TargetMode="External"/><Relationship Id="rId4" Type="http://schemas.openxmlformats.org/officeDocument/2006/relationships/hyperlink" Target="http://cs.wikipedia.org/wiki/Punkevn%C3%AD_jeskyn%C4%9B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ust%C3%BD_%C5%BEleb" TargetMode="External"/><Relationship Id="rId2" Type="http://schemas.openxmlformats.org/officeDocument/2006/relationships/hyperlink" Target="http://cs.wikipedia.org/wiki/CHKO_Moravsk%C3%BD_kra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Amat%C3%A9rsk%C3%A1_jeskyn%C4%9B" TargetMode="External"/><Relationship Id="rId5" Type="http://schemas.openxmlformats.org/officeDocument/2006/relationships/hyperlink" Target="http://cs.wikipedia.org/wiki/Macocha" TargetMode="External"/><Relationship Id="rId4" Type="http://schemas.openxmlformats.org/officeDocument/2006/relationships/hyperlink" Target="http://cs.wikipedia.org/wiki/Punkva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Amat%C3%A9rsk%C3%A1_jeskyn%C4%9B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19._stolet%C3%AD" TargetMode="External"/><Relationship Id="rId2" Type="http://schemas.openxmlformats.org/officeDocument/2006/relationships/hyperlink" Target="http://cs.wikipedia.org/wiki/Pust%C3%BD_%C5%BEleb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K%C5%AF%C5%88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ihomoravsk%C3%BD_kraj" TargetMode="External"/><Relationship Id="rId2" Type="http://schemas.openxmlformats.org/officeDocument/2006/relationships/hyperlink" Target="http://cs.wikipedia.org/wiki/Kra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Chr%C3%A1n%C4%9Bn%C3%A1_krajinn%C3%A1_oblast_Moravsk%C3%BD_kras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4" name="Object 17"/>
          <p:cNvGraphicFramePr>
            <a:graphicFrameLocks noChangeAspect="1"/>
          </p:cNvGraphicFramePr>
          <p:nvPr/>
        </p:nvGraphicFramePr>
        <p:xfrm>
          <a:off x="642938" y="1071563"/>
          <a:ext cx="857250" cy="623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Picture" r:id="rId3" imgW="1476756" imgH="1077468" progId="Word.Picture.8">
                  <p:embed/>
                </p:oleObj>
              </mc:Choice>
              <mc:Fallback>
                <p:oleObj name="Picture" r:id="rId3" imgW="1476756" imgH="1077468" progId="Word.Picture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" y="1071563"/>
                        <a:ext cx="857250" cy="623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8" y="2500313"/>
            <a:ext cx="6424612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Georgia" pitchFamily="18" charset="0"/>
            </a:endParaRPr>
          </a:p>
        </p:txBody>
      </p:sp>
      <p:sp>
        <p:nvSpPr>
          <p:cNvPr id="13317" name="Rectangle 19"/>
          <p:cNvSpPr>
            <a:spLocks noChangeArrowheads="1"/>
          </p:cNvSpPr>
          <p:nvPr/>
        </p:nvSpPr>
        <p:spPr bwMode="auto">
          <a:xfrm>
            <a:off x="428625" y="1000125"/>
            <a:ext cx="774541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indent="449263" eaLnBrk="0" hangingPunct="0"/>
            <a:r>
              <a:rPr lang="cs-CZ" sz="11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	</a:t>
            </a:r>
            <a:r>
              <a:rPr lang="cs-CZ" sz="16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</a:t>
            </a: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3318" name="Rectangle 20"/>
          <p:cNvSpPr>
            <a:spLocks noChangeArrowheads="1"/>
          </p:cNvSpPr>
          <p:nvPr/>
        </p:nvSpPr>
        <p:spPr bwMode="auto">
          <a:xfrm>
            <a:off x="642938" y="4643438"/>
            <a:ext cx="7961312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7876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1313223"/>
              </p:ext>
            </p:extLst>
          </p:nvPr>
        </p:nvGraphicFramePr>
        <p:xfrm>
          <a:off x="1979613" y="549275"/>
          <a:ext cx="5476875" cy="5516567"/>
        </p:xfrm>
        <a:graphic>
          <a:graphicData uri="http://schemas.openxmlformats.org/drawingml/2006/table">
            <a:tbl>
              <a:tblPr firstRow="1" firstCol="1" bandRow="1">
                <a:tableStyleId>{1FECB4D8-DB02-4DC6-A0A2-4F2EBAE1DC90}</a:tableStyleId>
              </a:tblPr>
              <a:tblGrid>
                <a:gridCol w="2716308"/>
                <a:gridCol w="2760567"/>
              </a:tblGrid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Autor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Mgr. Hana</a:t>
                      </a:r>
                      <a:r>
                        <a:rPr lang="cs-CZ" sz="1600" baseline="0" dirty="0" smtClean="0">
                          <a:effectLst/>
                        </a:rPr>
                        <a:t> Koudelková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Vzdělávací oblast/Obor: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Člověk</a:t>
                      </a:r>
                      <a:r>
                        <a:rPr lang="cs-CZ" sz="1600" baseline="0" dirty="0" smtClean="0">
                          <a:effectLst/>
                        </a:rPr>
                        <a:t> a jeho svět/Vlastivěda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Třída: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pl-PL" sz="1600" dirty="0" smtClean="0">
                          <a:effectLst/>
                        </a:rPr>
                        <a:t> V.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Datum tvorby:</a:t>
                      </a:r>
                      <a:endParaRPr lang="cs-CZ" sz="1300" dirty="0">
                        <a:effectLst/>
                        <a:latin typeface="Georgia" pitchFamily="18" charset="0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22.3.2013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Datum zařazení do výuky a zapsání do třídní knihy: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25.3.2013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Jazyk: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čeština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Název DUM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kumimoji="0" lang="cs-CZ" sz="1600" kern="1200" dirty="0" smtClean="0"/>
                        <a:t>VY_32_INOVACE_ČS.5.05</a:t>
                      </a:r>
                      <a:endParaRPr lang="cs-CZ" sz="1600" dirty="0">
                        <a:effectLst/>
                        <a:latin typeface="Calibri" pitchFamily="34" charset="0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Téma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Česká republika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274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Klíčová slova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+mn-lt"/>
                          <a:cs typeface="+mn-cs"/>
                        </a:rPr>
                        <a:t>Moravský kras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6611144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5174475"/>
              </p:ext>
            </p:extLst>
          </p:nvPr>
        </p:nvGraphicFramePr>
        <p:xfrm>
          <a:off x="900113" y="1557338"/>
          <a:ext cx="7488237" cy="4776791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2448078"/>
                <a:gridCol w="5040159"/>
              </a:tblGrid>
              <a:tr h="4183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Prezentace 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119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5.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598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-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6019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Materiál podporuje aktivní opakování učiva s užitím interaktivní tabule.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25202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Str. 1 - 13 : žáci procvičují a rozšiřují své znalosti o Moravském krasu pomocí textu a fotografií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Str. 14:  žáci dokončují věty. Kliknutím se vždy objeví správné dokončení věty, následujícím kliknutím počátek věty další.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Str.15 : Žáci doplňují názvy. Kliknutím </a:t>
                      </a:r>
                      <a:r>
                        <a:rPr lang="cs-CZ" sz="1400" smtClean="0">
                          <a:effectLst/>
                        </a:rPr>
                        <a:t>se žákům</a:t>
                      </a:r>
                      <a:r>
                        <a:rPr lang="cs-CZ" sz="1400" baseline="0" smtClean="0">
                          <a:effectLst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</a:rPr>
                        <a:t>objeví správná odpověď.</a:t>
                      </a:r>
                      <a:endParaRPr lang="cs-CZ" sz="1400" dirty="0" smtClean="0">
                        <a:effectLst/>
                      </a:endParaRPr>
                    </a:p>
                  </a:txBody>
                  <a:tcPr marL="66646" marR="66646" marT="33302" marB="33302"/>
                </a:tc>
              </a:tr>
              <a:tr h="5645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effectLst/>
                        </a:rPr>
                        <a:t>Žáci si procvičili</a:t>
                      </a:r>
                      <a:r>
                        <a:rPr kumimoji="0" lang="cs-CZ" sz="1400" kern="1200" baseline="0" dirty="0" smtClean="0">
                          <a:effectLst/>
                        </a:rPr>
                        <a:t> a rozšířili své znalosti o Moravském krasu.</a:t>
                      </a:r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6646" marR="66646" marT="33302" marB="33302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4696195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Moravský kras</a:t>
            </a:r>
            <a:br>
              <a:rPr lang="cs-CZ" dirty="0" smtClean="0"/>
            </a:br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8466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Moravský kras</a:t>
            </a:r>
            <a:r>
              <a:rPr lang="cs-CZ" dirty="0" smtClean="0"/>
              <a:t> je největší </a:t>
            </a:r>
            <a:r>
              <a:rPr lang="cs-CZ" dirty="0" smtClean="0">
                <a:hlinkClick r:id="rId2" tooltip="Kras"/>
              </a:rPr>
              <a:t>krasová oblast</a:t>
            </a:r>
            <a:r>
              <a:rPr lang="cs-CZ" dirty="0" smtClean="0"/>
              <a:t> v České republice.</a:t>
            </a:r>
          </a:p>
          <a:p>
            <a:r>
              <a:rPr lang="cs-CZ" dirty="0" smtClean="0"/>
              <a:t>Moravský kras leží </a:t>
            </a:r>
            <a:r>
              <a:rPr lang="cs-CZ" dirty="0" smtClean="0">
                <a:hlinkClick r:id="rId3" tooltip="Drahanská vrchovina"/>
              </a:rPr>
              <a:t>Drahanské vrchovině</a:t>
            </a:r>
            <a:r>
              <a:rPr lang="cs-CZ" dirty="0" smtClean="0"/>
              <a:t> a rozkládá se v severní oblasti </a:t>
            </a:r>
            <a:r>
              <a:rPr lang="cs-CZ" dirty="0" smtClean="0">
                <a:hlinkClick r:id="rId4" tooltip="Jihomoravský kraj"/>
              </a:rPr>
              <a:t>Jihomoravského kraje</a:t>
            </a:r>
            <a:r>
              <a:rPr lang="cs-CZ" dirty="0" smtClean="0"/>
              <a:t>.</a:t>
            </a:r>
          </a:p>
          <a:p>
            <a:r>
              <a:rPr lang="cs-CZ" dirty="0" smtClean="0"/>
              <a:t>Jedná se o vápencové území. </a:t>
            </a:r>
          </a:p>
          <a:p>
            <a:r>
              <a:rPr lang="cs-CZ" dirty="0" smtClean="0"/>
              <a:t>Na nejcennější části území byla vyhlášena </a:t>
            </a:r>
            <a:r>
              <a:rPr lang="cs-CZ" dirty="0" smtClean="0">
                <a:hlinkClick r:id="rId5" tooltip="Chráněná krajinná oblast Moravský kras"/>
              </a:rPr>
              <a:t>Chráněná krajinná oblast Moravský kras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83671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7200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Odkud je pořízena fotografie?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5617" y="1600200"/>
            <a:ext cx="6812765" cy="4525963"/>
          </a:xfrm>
        </p:spPr>
      </p:pic>
      <p:sp>
        <p:nvSpPr>
          <p:cNvPr id="3" name="TextovéPole 2"/>
          <p:cNvSpPr txBox="1"/>
          <p:nvPr/>
        </p:nvSpPr>
        <p:spPr>
          <a:xfrm>
            <a:off x="323528" y="54868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7073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Propast MACOCHA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  <p:sp>
        <p:nvSpPr>
          <p:cNvPr id="3" name="TextovéPole 2"/>
          <p:cNvSpPr txBox="1"/>
          <p:nvPr/>
        </p:nvSpPr>
        <p:spPr>
          <a:xfrm>
            <a:off x="179512" y="33265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5391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Propast Macocha</a:t>
            </a:r>
            <a:r>
              <a:rPr lang="cs-CZ" dirty="0" smtClean="0"/>
              <a:t> je nejznámější </a:t>
            </a:r>
            <a:r>
              <a:rPr lang="cs-CZ" dirty="0" smtClean="0">
                <a:hlinkClick r:id="rId2" tooltip="Propast"/>
              </a:rPr>
              <a:t>propast</a:t>
            </a:r>
            <a:r>
              <a:rPr lang="cs-CZ" dirty="0" smtClean="0"/>
              <a:t> v oblasti </a:t>
            </a:r>
            <a:r>
              <a:rPr lang="cs-CZ" dirty="0" smtClean="0">
                <a:hlinkClick r:id="rId3" tooltip="Moravský kras"/>
              </a:rPr>
              <a:t>Moravského krasu</a:t>
            </a:r>
            <a:endParaRPr lang="cs-CZ" dirty="0" smtClean="0"/>
          </a:p>
          <a:p>
            <a:r>
              <a:rPr lang="cs-CZ" dirty="0" smtClean="0"/>
              <a:t>Je součást komplexu </a:t>
            </a:r>
            <a:r>
              <a:rPr lang="cs-CZ" dirty="0" smtClean="0">
                <a:hlinkClick r:id="rId4" tooltip="Punkevní jeskyně"/>
              </a:rPr>
              <a:t>Punkevních jeskyní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Největší hloubka propasti je 138,4m.</a:t>
            </a:r>
          </a:p>
          <a:p>
            <a:r>
              <a:rPr lang="cs-CZ" dirty="0" smtClean="0"/>
              <a:t>Na dně propasti se nacházejí </a:t>
            </a:r>
            <a:r>
              <a:rPr lang="cs-CZ" dirty="0" smtClean="0">
                <a:hlinkClick r:id="rId5" tooltip="Horní macošské jezírko"/>
              </a:rPr>
              <a:t>Horní</a:t>
            </a:r>
            <a:r>
              <a:rPr lang="cs-CZ" dirty="0" smtClean="0"/>
              <a:t> a </a:t>
            </a:r>
            <a:r>
              <a:rPr lang="cs-CZ" dirty="0" smtClean="0">
                <a:hlinkClick r:id="rId6" tooltip="Dolní macošské jezírko"/>
              </a:rPr>
              <a:t>Dolní macošské jezírko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3265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1343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Punkevní jeskyně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Punkevní jeskyně</a:t>
            </a:r>
            <a:r>
              <a:rPr lang="cs-CZ" dirty="0" smtClean="0"/>
              <a:t> se nachází v severní části </a:t>
            </a:r>
            <a:r>
              <a:rPr lang="cs-CZ" dirty="0" smtClean="0">
                <a:hlinkClick r:id="rId2" tooltip="CHKO Moravský kras"/>
              </a:rPr>
              <a:t>CHKO Moravský kras</a:t>
            </a:r>
            <a:r>
              <a:rPr lang="cs-CZ" dirty="0" smtClean="0"/>
              <a:t> v </a:t>
            </a:r>
            <a:r>
              <a:rPr lang="cs-CZ" dirty="0" smtClean="0">
                <a:hlinkClick r:id="rId3" tooltip="Pustý žleb"/>
              </a:rPr>
              <a:t>Pustém žlebu</a:t>
            </a:r>
            <a:r>
              <a:rPr lang="cs-CZ" dirty="0" smtClean="0"/>
              <a:t>. </a:t>
            </a:r>
          </a:p>
          <a:p>
            <a:r>
              <a:rPr lang="cs-CZ" dirty="0" smtClean="0"/>
              <a:t>Jeskyní protéká řeka </a:t>
            </a:r>
            <a:r>
              <a:rPr lang="cs-CZ" dirty="0" smtClean="0">
                <a:hlinkClick r:id="rId4" tooltip="Punkva"/>
              </a:rPr>
              <a:t>Punkva</a:t>
            </a:r>
            <a:r>
              <a:rPr lang="cs-CZ" dirty="0" smtClean="0"/>
              <a:t>. </a:t>
            </a:r>
          </a:p>
          <a:p>
            <a:r>
              <a:rPr lang="cs-CZ" dirty="0" smtClean="0"/>
              <a:t>Na systém jeskyní se také napojuje propast </a:t>
            </a:r>
            <a:r>
              <a:rPr lang="cs-CZ" dirty="0" smtClean="0">
                <a:hlinkClick r:id="rId5" tooltip="Macocha"/>
              </a:rPr>
              <a:t>Macocha</a:t>
            </a:r>
            <a:r>
              <a:rPr lang="cs-CZ" dirty="0" smtClean="0"/>
              <a:t> a je součástí systému </a:t>
            </a:r>
            <a:r>
              <a:rPr lang="cs-CZ" dirty="0" smtClean="0">
                <a:hlinkClick r:id="rId6" tooltip="Amatérská jeskyně"/>
              </a:rPr>
              <a:t>Amatérské jeskyně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4046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556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5617" y="1600200"/>
            <a:ext cx="6812765" cy="4525963"/>
          </a:xfrm>
        </p:spPr>
      </p:pic>
      <p:sp>
        <p:nvSpPr>
          <p:cNvPr id="3" name="TextovéPole 2"/>
          <p:cNvSpPr txBox="1"/>
          <p:nvPr/>
        </p:nvSpPr>
        <p:spPr>
          <a:xfrm>
            <a:off x="251520" y="4046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3637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286278"/>
            <a:ext cx="4104456" cy="6178288"/>
          </a:xfrm>
        </p:spPr>
      </p:pic>
      <p:sp>
        <p:nvSpPr>
          <p:cNvPr id="3" name="TextovéPole 2"/>
          <p:cNvSpPr txBox="1"/>
          <p:nvPr/>
        </p:nvSpPr>
        <p:spPr>
          <a:xfrm>
            <a:off x="323528" y="4766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4813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Okolí Macochy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Pustý žleb</a:t>
            </a:r>
            <a:r>
              <a:rPr lang="cs-CZ" dirty="0" smtClean="0"/>
              <a:t> je asi 7,5 km dlouhý krasový kaňon </a:t>
            </a:r>
          </a:p>
          <a:p>
            <a:r>
              <a:rPr lang="cs-CZ" dirty="0" smtClean="0"/>
              <a:t>Stěny kaňonu tvoří většinou strmé vápencové skály s velkým množstvím jeskyní (asi 450</a:t>
            </a:r>
          </a:p>
          <a:p>
            <a:r>
              <a:rPr lang="cs-CZ" dirty="0" smtClean="0"/>
              <a:t>nachází se zde i uměle proražený vchod do </a:t>
            </a:r>
            <a:r>
              <a:rPr lang="cs-CZ" dirty="0" smtClean="0">
                <a:hlinkClick r:id="rId2" tooltip="Amatérská jeskyně"/>
              </a:rPr>
              <a:t>Amatérské jeskyně</a:t>
            </a:r>
            <a:r>
              <a:rPr lang="cs-CZ" dirty="0" smtClean="0"/>
              <a:t>, největšího jeskynního systému ČR.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4868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1168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5617" y="1600200"/>
            <a:ext cx="6812765" cy="4525963"/>
          </a:xfrm>
        </p:spPr>
      </p:pic>
      <p:sp>
        <p:nvSpPr>
          <p:cNvPr id="3" name="TextovéPole 2"/>
          <p:cNvSpPr txBox="1"/>
          <p:nvPr/>
        </p:nvSpPr>
        <p:spPr>
          <a:xfrm>
            <a:off x="251520" y="40466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533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Vchod do Amatérské jeskyně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1261799"/>
            <a:ext cx="3600399" cy="5419549"/>
          </a:xfrm>
        </p:spPr>
      </p:pic>
      <p:sp>
        <p:nvSpPr>
          <p:cNvPr id="3" name="TextovéPole 2"/>
          <p:cNvSpPr txBox="1"/>
          <p:nvPr/>
        </p:nvSpPr>
        <p:spPr>
          <a:xfrm>
            <a:off x="395536" y="54868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2031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Okolí Macochy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Koňský spád</a:t>
            </a:r>
            <a:r>
              <a:rPr lang="cs-CZ" dirty="0" smtClean="0"/>
              <a:t> je vyhlídka do údolí </a:t>
            </a:r>
            <a:r>
              <a:rPr lang="cs-CZ" dirty="0" smtClean="0">
                <a:hlinkClick r:id="rId2" tooltip="Pustý žleb"/>
              </a:rPr>
              <a:t>Pustého žlebu</a:t>
            </a:r>
            <a:r>
              <a:rPr lang="cs-CZ" dirty="0" smtClean="0"/>
              <a:t> </a:t>
            </a:r>
          </a:p>
          <a:p>
            <a:r>
              <a:rPr lang="cs-CZ" dirty="0" smtClean="0"/>
              <a:t>Místo je pojmenováno po tragické události z </a:t>
            </a:r>
            <a:r>
              <a:rPr lang="cs-CZ" dirty="0" smtClean="0">
                <a:hlinkClick r:id="rId3" tooltip="19. století"/>
              </a:rPr>
              <a:t>19. století</a:t>
            </a:r>
            <a:r>
              <a:rPr lang="cs-CZ" dirty="0" smtClean="0"/>
              <a:t>. Z vysoké skalní stěny  se zřítil do Pustého žlebu </a:t>
            </a:r>
            <a:r>
              <a:rPr lang="cs-CZ" dirty="0" smtClean="0">
                <a:hlinkClick r:id="rId4" tooltip="Kůň"/>
              </a:rPr>
              <a:t>koňský</a:t>
            </a:r>
            <a:r>
              <a:rPr lang="cs-CZ" dirty="0" smtClean="0"/>
              <a:t> povoz.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40466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6737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1261797"/>
            <a:ext cx="3544599" cy="5335555"/>
          </a:xfrm>
        </p:spPr>
      </p:pic>
      <p:sp>
        <p:nvSpPr>
          <p:cNvPr id="3" name="TextovéPole 2"/>
          <p:cNvSpPr txBox="1"/>
          <p:nvPr/>
        </p:nvSpPr>
        <p:spPr>
          <a:xfrm>
            <a:off x="323528" y="40466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7577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text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Moravský kras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je</a:t>
            </a:r>
          </a:p>
          <a:p>
            <a:r>
              <a:rPr lang="cs-CZ" dirty="0" smtClean="0"/>
              <a:t>největší </a:t>
            </a:r>
            <a:r>
              <a:rPr lang="cs-CZ" dirty="0">
                <a:hlinkClick r:id="rId2" tooltip="Kras"/>
              </a:rPr>
              <a:t>krasová oblast</a:t>
            </a:r>
            <a:r>
              <a:rPr lang="cs-CZ" dirty="0"/>
              <a:t> v České republice.</a:t>
            </a:r>
          </a:p>
          <a:p>
            <a:r>
              <a:rPr lang="cs-CZ" dirty="0">
                <a:solidFill>
                  <a:srgbClr val="FF0000"/>
                </a:solidFill>
              </a:rPr>
              <a:t>Moravský  </a:t>
            </a:r>
            <a:r>
              <a:rPr lang="cs-CZ" dirty="0" smtClean="0">
                <a:solidFill>
                  <a:srgbClr val="FF0000"/>
                </a:solidFill>
              </a:rPr>
              <a:t>se rozkládá</a:t>
            </a:r>
          </a:p>
          <a:p>
            <a:r>
              <a:rPr lang="cs-CZ" dirty="0" smtClean="0"/>
              <a:t>v</a:t>
            </a:r>
            <a:r>
              <a:rPr lang="cs-CZ" dirty="0"/>
              <a:t> severní oblasti </a:t>
            </a:r>
            <a:r>
              <a:rPr lang="cs-CZ" dirty="0">
                <a:hlinkClick r:id="rId3" tooltip="Jihomoravský kraj"/>
              </a:rPr>
              <a:t>Jihomoravského kraje</a:t>
            </a:r>
            <a:r>
              <a:rPr lang="cs-CZ" dirty="0"/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Krápníky jsou tvořeny</a:t>
            </a:r>
          </a:p>
          <a:p>
            <a:r>
              <a:rPr lang="cs-CZ" dirty="0" smtClean="0"/>
              <a:t>vápencem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Nejcennější část  Moravského krasu byla vyhlášena</a:t>
            </a:r>
          </a:p>
          <a:p>
            <a:r>
              <a:rPr lang="cs-CZ" dirty="0" smtClean="0">
                <a:hlinkClick r:id="rId4" tooltip="Chráněná krajinná oblast Moravský kras"/>
              </a:rPr>
              <a:t>chráněnou </a:t>
            </a:r>
            <a:r>
              <a:rPr lang="cs-CZ" dirty="0">
                <a:hlinkClick r:id="rId4" tooltip="Chráněná krajinná oblast Moravský kras"/>
              </a:rPr>
              <a:t>krajinnou oblastí</a:t>
            </a:r>
            <a:r>
              <a:rPr lang="cs-CZ" dirty="0"/>
              <a:t>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40466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3232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názvy: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Propast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MACOCHA</a:t>
            </a:r>
          </a:p>
          <a:p>
            <a:r>
              <a:rPr lang="cs-CZ" dirty="0" smtClean="0"/>
              <a:t>Jeskyně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PUNKEVNÍ, AMATÉRSKÁ</a:t>
            </a:r>
          </a:p>
          <a:p>
            <a:r>
              <a:rPr lang="cs-CZ" dirty="0" smtClean="0"/>
              <a:t>Řeka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PUNKVA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40466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8643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rgbClr val="7B9899"/>
                </a:solidFill>
              </a:rPr>
              <a:t>Citace a zdroje</a:t>
            </a:r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>
          <a:xfrm>
            <a:off x="0" y="1527175"/>
            <a:ext cx="8964488" cy="4572000"/>
          </a:xfrm>
          <a:prstGeom prst="rect">
            <a:avLst/>
          </a:prstGeom>
        </p:spPr>
        <p:txBody>
          <a:bodyPr/>
          <a:lstStyle/>
          <a:p>
            <a:pPr eaLnBrk="1" hangingPunct="1">
              <a:defRPr/>
            </a:pPr>
            <a:endParaRPr lang="cs-CZ" dirty="0" smtClean="0"/>
          </a:p>
          <a:p>
            <a:pPr eaLnBrk="1" hangingPunct="1">
              <a:buFont typeface="Wingdings 2" pitchFamily="18" charset="2"/>
              <a:buNone/>
              <a:defRPr/>
            </a:pPr>
            <a:endParaRPr lang="cs-CZ" sz="2800" dirty="0" smtClean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Autorem materiálu a všech jeho částí, není-li uvedeno jinak, je Mgr. </a:t>
            </a:r>
            <a:r>
              <a:rPr lang="cs-CZ" sz="1600" dirty="0" smtClean="0"/>
              <a:t>Hana Koudelková.</a:t>
            </a:r>
            <a:endParaRPr lang="cs-CZ" sz="1600" dirty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 Materiál vznikl v OP Vzdělávání pro </a:t>
            </a:r>
            <a:r>
              <a:rPr lang="cs-CZ" sz="1600" dirty="0" smtClean="0"/>
              <a:t>konkurenceschopnost </a:t>
            </a:r>
            <a:r>
              <a:rPr lang="cs-CZ" sz="1600" dirty="0"/>
              <a:t>– projekt EU peníze </a:t>
            </a:r>
            <a:r>
              <a:rPr lang="cs-CZ" sz="1600" dirty="0" smtClean="0"/>
              <a:t>školám.</a:t>
            </a:r>
          </a:p>
        </p:txBody>
      </p:sp>
    </p:spTree>
    <p:extLst>
      <p:ext uri="{BB962C8B-B14F-4D97-AF65-F5344CB8AC3E}">
        <p14:creationId xmlns:p14="http://schemas.microsoft.com/office/powerpoint/2010/main" val="1970446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</TotalTime>
  <Words>402</Words>
  <Application>Microsoft Office PowerPoint</Application>
  <PresentationFormat>Předvádění na obrazovce (4:3)</PresentationFormat>
  <Paragraphs>98</Paragraphs>
  <Slides>19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2" baseType="lpstr">
      <vt:lpstr>Motiv systému Office</vt:lpstr>
      <vt:lpstr>1_Motiv systému Office</vt:lpstr>
      <vt:lpstr>Picture</vt:lpstr>
      <vt:lpstr>Prezentace aplikace PowerPoint</vt:lpstr>
      <vt:lpstr>Prezentace aplikace PowerPoint</vt:lpstr>
      <vt:lpstr>ANOTACE</vt:lpstr>
      <vt:lpstr>Moravský kras 1.</vt:lpstr>
      <vt:lpstr>Prezentace aplikace PowerPoint</vt:lpstr>
      <vt:lpstr>Odkud je pořízena fotografie?</vt:lpstr>
      <vt:lpstr>Propast MACOCHA</vt:lpstr>
      <vt:lpstr>Prezentace aplikace PowerPoint</vt:lpstr>
      <vt:lpstr>Punkevní jeskyně</vt:lpstr>
      <vt:lpstr>Prezentace aplikace PowerPoint</vt:lpstr>
      <vt:lpstr>Prezentace aplikace PowerPoint</vt:lpstr>
      <vt:lpstr>Okolí Macochy</vt:lpstr>
      <vt:lpstr>Prezentace aplikace PowerPoint</vt:lpstr>
      <vt:lpstr>Vchod do Amatérské jeskyně</vt:lpstr>
      <vt:lpstr>Okolí Macochy</vt:lpstr>
      <vt:lpstr>Prezentace aplikace PowerPoint</vt:lpstr>
      <vt:lpstr>Doplň text </vt:lpstr>
      <vt:lpstr>Doplň názvy:</vt:lpstr>
      <vt:lpstr>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Moravský kras 1.</dc:title>
  <dc:creator>ZSDV -Koudelková</dc:creator>
  <cp:lastModifiedBy>ZSDV -Koudelková</cp:lastModifiedBy>
  <cp:revision>11</cp:revision>
  <dcterms:created xsi:type="dcterms:W3CDTF">2013-03-26T20:38:12Z</dcterms:created>
  <dcterms:modified xsi:type="dcterms:W3CDTF">2013-04-09T18:29:43Z</dcterms:modified>
</cp:coreProperties>
</file>