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72" r:id="rId3"/>
    <p:sldId id="256" r:id="rId4"/>
    <p:sldId id="257" r:id="rId5"/>
    <p:sldId id="259" r:id="rId6"/>
    <p:sldId id="260" r:id="rId7"/>
    <p:sldId id="262" r:id="rId8"/>
    <p:sldId id="263" r:id="rId9"/>
    <p:sldId id="264" r:id="rId10"/>
    <p:sldId id="269" r:id="rId11"/>
    <p:sldId id="265" r:id="rId12"/>
    <p:sldId id="268" r:id="rId13"/>
    <p:sldId id="266" r:id="rId14"/>
    <p:sldId id="267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Inf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9.A – Síťové prvky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F73E33-48FA-4BDF-93B6-443FF42BAE8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34B3F1-4285-481F-9906-6AB534526E77}" type="presOf" srcId="{4C35D32F-0EAB-4CD7-82EE-45574DC2A586}" destId="{8BEBB6EC-1DAA-4CAC-8A25-BC0FCBD5DBD5}" srcOrd="0" destOrd="0" presId="urn:microsoft.com/office/officeart/2005/8/layout/target3"/>
    <dgm:cxn modelId="{1355EB59-5F76-4BA7-80FA-BD8AA818BF15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36932A7-462E-48FA-B451-DA06E9954D52}" type="presOf" srcId="{D8197B8C-B260-4A16-BDF4-0947B075E274}" destId="{5A5FFA88-C948-4069-8E93-59FA12366E83}" srcOrd="1" destOrd="0" presId="urn:microsoft.com/office/officeart/2005/8/layout/target3"/>
    <dgm:cxn modelId="{AEFA6009-94BD-4121-8C27-03B5639C7068}" type="presOf" srcId="{4C35D32F-0EAB-4CD7-82EE-45574DC2A586}" destId="{890E4F0B-2866-4A3F-A3C7-2A14B1797930}" srcOrd="1" destOrd="0" presId="urn:microsoft.com/office/officeart/2005/8/layout/target3"/>
    <dgm:cxn modelId="{155BBB91-0E54-4371-9472-846B65857602}" type="presOf" srcId="{D8197B8C-B260-4A16-BDF4-0947B075E274}" destId="{25B08C86-7E15-44DC-BE7F-FFB55DD49D12}" srcOrd="0" destOrd="0" presId="urn:microsoft.com/office/officeart/2005/8/layout/target3"/>
    <dgm:cxn modelId="{DB01C726-2AC1-4381-82BA-2AF9C4D1885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254873B-7C26-411F-A250-68180BEE445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18F273-9154-4268-ABE1-71DE71C42F77}" type="presOf" srcId="{757F3AB3-0718-4624-B441-E567A8F0AB56}" destId="{333A1088-737F-45CB-B68E-254E46348037}" srcOrd="0" destOrd="0" presId="urn:microsoft.com/office/officeart/2005/8/layout/target3"/>
    <dgm:cxn modelId="{04697B0B-5734-43A3-88D4-BDCD0A8447ED}" type="presOf" srcId="{B651F6E3-6281-48DB-9319-2AEAFDAE7572}" destId="{619D679B-A015-4ECF-8348-D1034C574F40}" srcOrd="0" destOrd="0" presId="urn:microsoft.com/office/officeart/2005/8/layout/target3"/>
    <dgm:cxn modelId="{67F4CB81-66FD-4BAD-80DF-ACCD744EFAE7}" type="presOf" srcId="{D1D4F407-5343-4D3F-B5B9-D407B03CAEB4}" destId="{AED2198E-93D5-4001-81B4-73124B309672}" srcOrd="1" destOrd="0" presId="urn:microsoft.com/office/officeart/2005/8/layout/target3"/>
    <dgm:cxn modelId="{8AFA50B0-D43F-44D4-AF6B-05BCD1F718F0}" type="presParOf" srcId="{333A1088-737F-45CB-B68E-254E46348037}" destId="{F5ABB229-8D3B-4694-996A-96F23CF14429}" srcOrd="0" destOrd="0" presId="urn:microsoft.com/office/officeart/2005/8/layout/target3"/>
    <dgm:cxn modelId="{F62B384C-BB3F-44BE-B4A4-98858FC8EA89}" type="presParOf" srcId="{333A1088-737F-45CB-B68E-254E46348037}" destId="{F41139FD-01EE-4571-8B17-4FB00FC51163}" srcOrd="1" destOrd="0" presId="urn:microsoft.com/office/officeart/2005/8/layout/target3"/>
    <dgm:cxn modelId="{289FFC99-CACA-4FE1-B3C0-1D4C559F91AF}" type="presParOf" srcId="{333A1088-737F-45CB-B68E-254E46348037}" destId="{D005CE8C-CC26-4C3E-AC11-E15060ECD759}" srcOrd="2" destOrd="0" presId="urn:microsoft.com/office/officeart/2005/8/layout/target3"/>
    <dgm:cxn modelId="{BE90BF8F-59C6-42C9-B33B-3245E501A497}" type="presParOf" srcId="{333A1088-737F-45CB-B68E-254E46348037}" destId="{2C702D82-9B77-49B7-9568-BB8EB47C3372}" srcOrd="3" destOrd="0" presId="urn:microsoft.com/office/officeart/2005/8/layout/target3"/>
    <dgm:cxn modelId="{E65BB1C6-B4B5-4EB3-A511-1A00E8BEBD17}" type="presParOf" srcId="{333A1088-737F-45CB-B68E-254E46348037}" destId="{A52A0455-90FF-4808-ABD0-F02540D31D5A}" srcOrd="4" destOrd="0" presId="urn:microsoft.com/office/officeart/2005/8/layout/target3"/>
    <dgm:cxn modelId="{5898BEF7-986E-4EC0-9585-4441C83F9776}" type="presParOf" srcId="{333A1088-737F-45CB-B68E-254E46348037}" destId="{6140AFEC-043D-4C43-A2F9-D0F5331DF3A3}" srcOrd="5" destOrd="0" presId="urn:microsoft.com/office/officeart/2005/8/layout/target3"/>
    <dgm:cxn modelId="{20A0D17E-5371-4C1A-88AB-B4F60D9E55DE}" type="presParOf" srcId="{333A1088-737F-45CB-B68E-254E46348037}" destId="{9358AC05-5D7D-4327-9F80-1AD486AEA664}" srcOrd="6" destOrd="0" presId="urn:microsoft.com/office/officeart/2005/8/layout/target3"/>
    <dgm:cxn modelId="{21F2875E-2421-4166-A1BE-44DBC9EACC32}" type="presParOf" srcId="{333A1088-737F-45CB-B68E-254E46348037}" destId="{313FC574-E1CD-4FB4-B054-0B805CE0447D}" srcOrd="7" destOrd="0" presId="urn:microsoft.com/office/officeart/2005/8/layout/target3"/>
    <dgm:cxn modelId="{3921DB46-6F4F-4144-AFCC-B7B662538AEB}" type="presParOf" srcId="{333A1088-737F-45CB-B68E-254E46348037}" destId="{619D679B-A015-4ECF-8348-D1034C574F40}" srcOrd="8" destOrd="0" presId="urn:microsoft.com/office/officeart/2005/8/layout/target3"/>
    <dgm:cxn modelId="{2F0CF790-473F-46BE-BA9F-DD0873891EC2}" type="presParOf" srcId="{333A1088-737F-45CB-B68E-254E46348037}" destId="{322283A8-4A27-4CDA-BAE3-F381106A9174}" srcOrd="9" destOrd="0" presId="urn:microsoft.com/office/officeart/2005/8/layout/target3"/>
    <dgm:cxn modelId="{921080A0-1C0F-434B-BD4A-8BF1B982B78A}" type="presParOf" srcId="{333A1088-737F-45CB-B68E-254E46348037}" destId="{FFC9F71D-1B4F-4AD9-A4A6-86ADEFC8AF5C}" srcOrd="10" destOrd="0" presId="urn:microsoft.com/office/officeart/2005/8/layout/target3"/>
    <dgm:cxn modelId="{DC26AD89-C9A3-4E7A-8FAC-87B257565F69}" type="presParOf" srcId="{333A1088-737F-45CB-B68E-254E46348037}" destId="{25B08C86-7E15-44DC-BE7F-FFB55DD49D12}" srcOrd="11" destOrd="0" presId="urn:microsoft.com/office/officeart/2005/8/layout/target3"/>
    <dgm:cxn modelId="{432BA560-CDDD-4CA7-B401-B7E7FCA016EE}" type="presParOf" srcId="{333A1088-737F-45CB-B68E-254E46348037}" destId="{76644BE8-9D7C-4C09-B250-3D10AF48CBB7}" srcOrd="12" destOrd="0" presId="urn:microsoft.com/office/officeart/2005/8/layout/target3"/>
    <dgm:cxn modelId="{1B1BCB61-DAAC-49BE-865C-B03EA04A5BB8}" type="presParOf" srcId="{333A1088-737F-45CB-B68E-254E46348037}" destId="{EE85B701-7295-41C0-BA7A-34D3756A2AE6}" srcOrd="13" destOrd="0" presId="urn:microsoft.com/office/officeart/2005/8/layout/target3"/>
    <dgm:cxn modelId="{DD66F196-654F-4626-A30F-8BE148F07836}" type="presParOf" srcId="{333A1088-737F-45CB-B68E-254E46348037}" destId="{8BEBB6EC-1DAA-4CAC-8A25-BC0FCBD5DBD5}" srcOrd="14" destOrd="0" presId="urn:microsoft.com/office/officeart/2005/8/layout/target3"/>
    <dgm:cxn modelId="{1036FB09-5C79-441E-B44A-B85B8A070F7E}" type="presParOf" srcId="{333A1088-737F-45CB-B68E-254E46348037}" destId="{AED2198E-93D5-4001-81B4-73124B309672}" srcOrd="15" destOrd="0" presId="urn:microsoft.com/office/officeart/2005/8/layout/target3"/>
    <dgm:cxn modelId="{795AF91D-166D-49F8-ADD3-2191197F2F0F}" type="presParOf" srcId="{333A1088-737F-45CB-B68E-254E46348037}" destId="{2BE915AB-18AA-4053-B92C-3BFC9ED204BB}" srcOrd="16" destOrd="0" presId="urn:microsoft.com/office/officeart/2005/8/layout/target3"/>
    <dgm:cxn modelId="{A2C62C84-1811-451D-85FC-DE3C5F902408}" type="presParOf" srcId="{333A1088-737F-45CB-B68E-254E46348037}" destId="{6BB5E863-4638-4E1D-BFDE-399D028AC4ED}" srcOrd="17" destOrd="0" presId="urn:microsoft.com/office/officeart/2005/8/layout/target3"/>
    <dgm:cxn modelId="{336252EA-6E24-4F32-BCD7-435FEFCDBE9C}" type="presParOf" srcId="{333A1088-737F-45CB-B68E-254E46348037}" destId="{5A5FFA88-C948-4069-8E93-59FA12366E83}" srcOrd="18" destOrd="0" presId="urn:microsoft.com/office/officeart/2005/8/layout/target3"/>
    <dgm:cxn modelId="{1DD5E3F5-51F4-4A4D-9234-FF3A4F2547C5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B6CBF-2A6E-4EF0-BD9A-9CA0B69CC233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7F4922-AF2C-4320-9FF6-6CC038C35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39E54-CBC3-4FC3-8093-0C5ACF1E50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4FBFA0-0AD1-49CE-BD2A-8D6EBF6294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ebpage.pace.edu/ms16182p/networking/hub.jpg" TargetMode="External"/><Relationship Id="rId3" Type="http://schemas.openxmlformats.org/officeDocument/2006/relationships/hyperlink" Target="http://www.imagine-net-tech.com/images/network.jpg" TargetMode="External"/><Relationship Id="rId7" Type="http://schemas.openxmlformats.org/officeDocument/2006/relationships/hyperlink" Target="http://www.home-network-help.com/images/home-network-expanded.jpg" TargetMode="External"/><Relationship Id="rId12" Type="http://schemas.openxmlformats.org/officeDocument/2006/relationships/hyperlink" Target="http://taksuyama.com/images/proxy_server_hardware_config.png" TargetMode="External"/><Relationship Id="rId2" Type="http://schemas.openxmlformats.org/officeDocument/2006/relationships/hyperlink" Target="http://cs.wikipedia.org/wiki/Po&#269;&#237;ta&#269;ov&#225;_s&#237;&#357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highspeedbackbone.net/skuimages/large/N100-1402-a1.JPG" TargetMode="External"/><Relationship Id="rId11" Type="http://schemas.openxmlformats.org/officeDocument/2006/relationships/hyperlink" Target="http://www.sensible-computer-help.com/images/clientnetwork.jpg" TargetMode="External"/><Relationship Id="rId5" Type="http://schemas.openxmlformats.org/officeDocument/2006/relationships/hyperlink" Target="http://upload.wikimedia.org/wikipedia/commons/a/a5/Router.jpg" TargetMode="External"/><Relationship Id="rId10" Type="http://schemas.openxmlformats.org/officeDocument/2006/relationships/hyperlink" Target="http://webpage.pace.edu/ms16182p/networking/repeater.jpg" TargetMode="External"/><Relationship Id="rId4" Type="http://schemas.openxmlformats.org/officeDocument/2006/relationships/hyperlink" Target="http://upload.wikimedia.org/wikipedia/commons/8/82/NIC-FA312.jpg" TargetMode="External"/><Relationship Id="rId9" Type="http://schemas.openxmlformats.org/officeDocument/2006/relationships/hyperlink" Target="http://webpage.pace.edu/ms16182p/networking/routerhubswit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 výkladová </a:t>
            </a:r>
            <a:r>
              <a:rPr lang="cs-CZ" dirty="0" smtClean="0"/>
              <a:t>prezentace</a:t>
            </a:r>
            <a:r>
              <a:rPr lang="cs-CZ" dirty="0" smtClean="0"/>
              <a:t> </a:t>
            </a:r>
            <a:r>
              <a:rPr lang="cs-CZ" dirty="0" smtClean="0"/>
              <a:t>zaměřená na</a:t>
            </a:r>
            <a:r>
              <a:rPr lang="cs-CZ" dirty="0" smtClean="0"/>
              <a:t> seznámení se zařízeními </a:t>
            </a:r>
            <a:r>
              <a:rPr lang="cs-CZ" dirty="0" err="1" smtClean="0"/>
              <a:t>zařízeními</a:t>
            </a:r>
            <a:r>
              <a:rPr lang="cs-CZ" dirty="0" smtClean="0"/>
              <a:t>, </a:t>
            </a:r>
            <a:r>
              <a:rPr lang="cs-CZ" dirty="0" smtClean="0"/>
              <a:t>která umožňují </a:t>
            </a:r>
            <a:r>
              <a:rPr lang="cs-CZ" dirty="0" smtClean="0"/>
              <a:t>připojení do sítě, síťovými prvky a jejich funkcí . </a:t>
            </a:r>
          </a:p>
          <a:p>
            <a:r>
              <a:rPr lang="cs-CZ" dirty="0" smtClean="0"/>
              <a:t>možno využít  při výkladu nového učiva, opakování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571480"/>
            <a:ext cx="3428992" cy="2571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Síťové prvky</a:t>
            </a:r>
            <a:r>
              <a:rPr lang="cs-CZ" b="1" dirty="0" smtClean="0">
                <a:solidFill>
                  <a:srgbClr val="FF0000"/>
                </a:solidFill>
              </a:rPr>
              <a:t>, zařízení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29520" y="3286124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643050"/>
            <a:ext cx="6572264" cy="4929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Síťové prvky,zařízení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411675"/>
          </a:xfrm>
        </p:spPr>
        <p:txBody>
          <a:bodyPr/>
          <a:lstStyle/>
          <a:p>
            <a:r>
              <a:rPr lang="cs-CZ" dirty="0" smtClean="0"/>
              <a:t>všechna zařízení(HW) připojená do počítačové sítě</a:t>
            </a:r>
          </a:p>
          <a:p>
            <a:r>
              <a:rPr lang="cs-CZ" dirty="0" smtClean="0"/>
              <a:t>přijímají, vysílají data  z nebo do počítačové sítě.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274638"/>
            <a:ext cx="8929718" cy="93978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algn="ctr">
              <a:spcBef>
                <a:spcPct val="0"/>
              </a:spcBef>
            </a:pPr>
            <a:r>
              <a:rPr kumimoji="0" lang="cs-CZ" sz="17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Síťová karta-</a:t>
            </a:r>
          </a:p>
          <a:p>
            <a:pPr algn="ctr">
              <a:spcBef>
                <a:spcPct val="0"/>
              </a:spcBef>
            </a:pPr>
            <a:r>
              <a:rPr lang="en-US" sz="9600" dirty="0" smtClean="0"/>
              <a:t>(Network Interface Controller, </a:t>
            </a:r>
            <a:r>
              <a:rPr lang="en-US" sz="9600" b="1" dirty="0" smtClean="0"/>
              <a:t>NIC</a:t>
            </a:r>
            <a:r>
              <a:rPr lang="en-US" sz="9600" dirty="0" smtClean="0"/>
              <a:t>)</a:t>
            </a:r>
            <a:endParaRPr lang="cs-CZ" sz="9600" dirty="0" smtClean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500034" y="1285860"/>
            <a:ext cx="8186766" cy="3614750"/>
          </a:xfrm>
          <a:prstGeom prst="rect">
            <a:avLst/>
          </a:prstGeom>
        </p:spPr>
        <p:txBody>
          <a:bodyPr/>
          <a:lstStyle/>
          <a:p>
            <a:pPr marL="514350" lvl="0" indent="-51435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slouží </a:t>
            </a:r>
            <a:r>
              <a:rPr lang="cs-CZ" sz="3200" dirty="0"/>
              <a:t>ke vzájemné komunikaci počítačů v počítačové </a:t>
            </a:r>
            <a:r>
              <a:rPr lang="cs-CZ" sz="3200" dirty="0" smtClean="0"/>
              <a:t>síti (slot ISA</a:t>
            </a:r>
            <a:r>
              <a:rPr lang="cs-CZ" sz="3200" dirty="0"/>
              <a:t>, PCI, </a:t>
            </a:r>
            <a:r>
              <a:rPr lang="cs-CZ" sz="3200" dirty="0" err="1" smtClean="0"/>
              <a:t>PCI</a:t>
            </a:r>
            <a:r>
              <a:rPr lang="cs-CZ" sz="3200" dirty="0" smtClean="0"/>
              <a:t>-e, nebo je </a:t>
            </a:r>
            <a:r>
              <a:rPr lang="cs-CZ" sz="3200" dirty="0"/>
              <a:t>na základní desce </a:t>
            </a:r>
            <a:r>
              <a:rPr lang="cs-CZ" sz="3200" dirty="0" smtClean="0"/>
              <a:t>integrovaná).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928934"/>
            <a:ext cx="5357850" cy="34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11" descr="Cat_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4857760"/>
            <a:ext cx="1749425" cy="131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643570" y="5715016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5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Síťové prvky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1"/>
            <a:ext cx="8229600" cy="161448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směrovač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router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– přesměrovává komunikaci do jiného segmentu sítě stejného typu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3000372"/>
            <a:ext cx="3786194" cy="3129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500298" y="6286520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Síťové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14618"/>
          </a:xfrm>
        </p:spPr>
        <p:txBody>
          <a:bodyPr/>
          <a:lstStyle/>
          <a:p>
            <a:r>
              <a:rPr lang="cs-CZ" b="1" dirty="0" smtClean="0"/>
              <a:t>přepínač (</a:t>
            </a:r>
            <a:r>
              <a:rPr lang="cs-CZ" b="1" dirty="0" err="1" smtClean="0"/>
              <a:t>switch</a:t>
            </a:r>
            <a:r>
              <a:rPr lang="cs-CZ" b="1" dirty="0" smtClean="0"/>
              <a:t>) </a:t>
            </a:r>
            <a:r>
              <a:rPr lang="cs-CZ" dirty="0" smtClean="0"/>
              <a:t>– spojuje alespoň dvě zařízení v rámci jednoho segmentu sítě nebo v rámci segmentů několika, odděluje síťový provoz, čímž </a:t>
            </a:r>
            <a:r>
              <a:rPr lang="cs-CZ" dirty="0" err="1" smtClean="0"/>
              <a:t>narozdíl</a:t>
            </a:r>
            <a:r>
              <a:rPr lang="cs-CZ" dirty="0" smtClean="0"/>
              <a:t> od </a:t>
            </a:r>
            <a:r>
              <a:rPr lang="cs-CZ" dirty="0" err="1" smtClean="0"/>
              <a:t>rozbočovače</a:t>
            </a:r>
            <a:r>
              <a:rPr lang="cs-CZ" dirty="0" smtClean="0"/>
              <a:t> nezatěžuje ostatní části sítě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3786190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643570" y="5715016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516847"/>
            <a:ext cx="8286808" cy="6341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143768" y="6286520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496"/>
            <a:ext cx="4857784" cy="3759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Síťové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304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rozbočovač</a:t>
            </a:r>
            <a:r>
              <a:rPr lang="cs-CZ" b="1" dirty="0" smtClean="0"/>
              <a:t> (hub nebo </a:t>
            </a:r>
            <a:r>
              <a:rPr lang="cs-CZ" b="1" dirty="0" err="1" smtClean="0"/>
              <a:t>ethernetový</a:t>
            </a:r>
            <a:r>
              <a:rPr lang="cs-CZ" b="1" dirty="0" smtClean="0"/>
              <a:t> hub) </a:t>
            </a:r>
            <a:r>
              <a:rPr lang="cs-CZ" dirty="0" smtClean="0"/>
              <a:t>– spojuje několik segmentů sítě do jednoho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143248"/>
            <a:ext cx="3137816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857884" y="6215082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428603"/>
            <a:ext cx="8358246" cy="6095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143372" y="6581001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Síťové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7362"/>
          </a:xfrm>
        </p:spPr>
        <p:txBody>
          <a:bodyPr/>
          <a:lstStyle/>
          <a:p>
            <a:r>
              <a:rPr lang="cs-CZ" b="1" dirty="0" smtClean="0"/>
              <a:t>síťový most (</a:t>
            </a:r>
            <a:r>
              <a:rPr lang="cs-CZ" b="1" dirty="0" err="1" smtClean="0"/>
              <a:t>bridge</a:t>
            </a:r>
            <a:r>
              <a:rPr lang="cs-CZ" b="1" dirty="0" smtClean="0"/>
              <a:t>) </a:t>
            </a:r>
            <a:r>
              <a:rPr lang="cs-CZ" dirty="0" smtClean="0"/>
              <a:t>– spojuje dva fyzicky oddělené segmenty sítě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Síťové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86056"/>
          </a:xfrm>
        </p:spPr>
        <p:txBody>
          <a:bodyPr/>
          <a:lstStyle/>
          <a:p>
            <a:r>
              <a:rPr lang="cs-CZ" b="1" dirty="0" smtClean="0"/>
              <a:t>Opakovač (</a:t>
            </a:r>
            <a:r>
              <a:rPr lang="cs-CZ" b="1" dirty="0" err="1" smtClean="0"/>
              <a:t>repeater</a:t>
            </a:r>
            <a:r>
              <a:rPr lang="cs-CZ" b="1" dirty="0" smtClean="0"/>
              <a:t>)</a:t>
            </a:r>
            <a:r>
              <a:rPr lang="cs-CZ" dirty="0" smtClean="0"/>
              <a:t> je elektronický aktivní síťový prvek, který přijímá zkreslený, zašuměný nebo jinak poškozený signál a opravený, zesílený a správně časovaný ho vysílá dále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643314"/>
            <a:ext cx="3071834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143372" y="6581001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Síťové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28931"/>
          </a:xfrm>
        </p:spPr>
        <p:txBody>
          <a:bodyPr>
            <a:normAutofit/>
          </a:bodyPr>
          <a:lstStyle/>
          <a:p>
            <a:r>
              <a:rPr lang="cs-CZ" b="1" dirty="0" smtClean="0"/>
              <a:t>Server</a:t>
            </a:r>
            <a:r>
              <a:rPr lang="cs-CZ" dirty="0" smtClean="0"/>
              <a:t> je v informatice obecné označení pro počítač, který poskytuje nějaké služby nebo počítačový program, který tyto služby realizuje</a:t>
            </a:r>
          </a:p>
          <a:p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3214686"/>
            <a:ext cx="7072362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143372" y="6581001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Síťové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b="1" dirty="0" smtClean="0"/>
              <a:t>Proxy server </a:t>
            </a:r>
            <a:r>
              <a:rPr lang="cs-CZ" dirty="0" smtClean="0"/>
              <a:t>– zprostředkovává přístup do jiné sítě (např. Internet)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9209" y="2571720"/>
            <a:ext cx="8804791" cy="4071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143372" y="6581001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cs-CZ" sz="1500" i="1" dirty="0" err="1" smtClean="0"/>
              <a:t>Wikipedia</a:t>
            </a:r>
            <a:r>
              <a:rPr lang="cs-CZ" sz="1500" i="1" dirty="0" smtClean="0"/>
              <a:t> : Otevřená encyklopedie</a:t>
            </a:r>
            <a:r>
              <a:rPr lang="cs-CZ" sz="1500" dirty="0" smtClean="0"/>
              <a:t> [online].  [cit. 2011-12-29]. </a:t>
            </a:r>
            <a:r>
              <a:rPr lang="cs-CZ" sz="1500" dirty="0" smtClean="0"/>
              <a:t> </a:t>
            </a:r>
            <a:r>
              <a:rPr lang="cs-CZ" sz="1500" dirty="0" smtClean="0"/>
              <a:t>Dostupné na </a:t>
            </a:r>
            <a:r>
              <a:rPr lang="cs-CZ" sz="1500" dirty="0" smtClean="0">
                <a:hlinkClick r:id="rId2"/>
              </a:rPr>
              <a:t>http://cs.wikipedia.org/wiki/Počítačová_síť</a:t>
            </a:r>
            <a:endParaRPr lang="cs-CZ" sz="1500" dirty="0" smtClean="0"/>
          </a:p>
          <a:p>
            <a:r>
              <a:rPr lang="en-US" sz="1500" dirty="0" smtClean="0"/>
              <a:t>[</a:t>
            </a:r>
            <a:r>
              <a:rPr lang="cs-CZ" sz="1500" dirty="0" smtClean="0"/>
              <a:t>obr.</a:t>
            </a:r>
            <a:r>
              <a:rPr lang="en-US" sz="1500" dirty="0" smtClean="0"/>
              <a:t>1]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na WWW:</a:t>
            </a:r>
          </a:p>
          <a:p>
            <a:pPr>
              <a:buNone/>
            </a:pPr>
            <a:r>
              <a:rPr lang="cs-CZ" sz="1500" dirty="0" smtClean="0">
                <a:hlinkClick r:id="rId3"/>
              </a:rPr>
              <a:t>http://www.</a:t>
            </a:r>
            <a:r>
              <a:rPr lang="cs-CZ" sz="1500" dirty="0" err="1" smtClean="0">
                <a:hlinkClick r:id="rId3"/>
              </a:rPr>
              <a:t>imagine</a:t>
            </a:r>
            <a:r>
              <a:rPr lang="cs-CZ" sz="1500" dirty="0" smtClean="0">
                <a:hlinkClick r:id="rId3"/>
              </a:rPr>
              <a:t>-</a:t>
            </a:r>
            <a:r>
              <a:rPr lang="cs-CZ" sz="1500" dirty="0" err="1" smtClean="0">
                <a:hlinkClick r:id="rId3"/>
              </a:rPr>
              <a:t>net</a:t>
            </a:r>
            <a:r>
              <a:rPr lang="cs-CZ" sz="1500" dirty="0" smtClean="0">
                <a:hlinkClick r:id="rId3"/>
              </a:rPr>
              <a:t>-</a:t>
            </a:r>
            <a:r>
              <a:rPr lang="cs-CZ" sz="1500" dirty="0" err="1" smtClean="0">
                <a:hlinkClick r:id="rId3"/>
              </a:rPr>
              <a:t>tech.com</a:t>
            </a:r>
            <a:r>
              <a:rPr lang="cs-CZ" sz="1500" dirty="0" smtClean="0">
                <a:hlinkClick r:id="rId3"/>
              </a:rPr>
              <a:t>/</a:t>
            </a:r>
            <a:r>
              <a:rPr lang="cs-CZ" sz="1500" dirty="0" err="1" smtClean="0">
                <a:hlinkClick r:id="rId3"/>
              </a:rPr>
              <a:t>images</a:t>
            </a:r>
            <a:r>
              <a:rPr lang="cs-CZ" sz="1500" dirty="0" smtClean="0">
                <a:hlinkClick r:id="rId3"/>
              </a:rPr>
              <a:t>/network.</a:t>
            </a:r>
            <a:r>
              <a:rPr lang="cs-CZ" sz="1500" dirty="0" err="1" smtClean="0">
                <a:hlinkClick r:id="rId3"/>
              </a:rPr>
              <a:t>jpg</a:t>
            </a:r>
            <a:endParaRPr lang="cs-CZ" sz="1500" dirty="0" smtClean="0"/>
          </a:p>
          <a:p>
            <a:r>
              <a:rPr lang="en-US" sz="1500" dirty="0" smtClean="0"/>
              <a:t>[</a:t>
            </a:r>
            <a:r>
              <a:rPr lang="cs-CZ" sz="1500" dirty="0" smtClean="0"/>
              <a:t>obr.</a:t>
            </a:r>
            <a:r>
              <a:rPr lang="en-US" sz="1500" dirty="0" smtClean="0"/>
              <a:t>2]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na WWW: </a:t>
            </a:r>
          </a:p>
          <a:p>
            <a:pPr>
              <a:buNone/>
            </a:pPr>
            <a:r>
              <a:rPr lang="cs-CZ" sz="1500" dirty="0" smtClean="0">
                <a:hlinkClick r:id="rId4"/>
              </a:rPr>
              <a:t>http://upload.wikimedia.org/wikipedia/commons/8/82/NIC-FA312.jpg</a:t>
            </a:r>
            <a:endParaRPr lang="cs-CZ" sz="1500" dirty="0" smtClean="0"/>
          </a:p>
          <a:p>
            <a:r>
              <a:rPr lang="en-US" sz="1500" dirty="0" smtClean="0"/>
              <a:t>[</a:t>
            </a:r>
            <a:r>
              <a:rPr lang="cs-CZ" sz="1500" dirty="0" smtClean="0"/>
              <a:t>obr.3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na  WWW:</a:t>
            </a:r>
          </a:p>
          <a:p>
            <a:pPr>
              <a:buNone/>
            </a:pPr>
            <a:r>
              <a:rPr lang="cs-CZ" sz="1500" dirty="0" smtClean="0">
                <a:hlinkClick r:id="rId5"/>
              </a:rPr>
              <a:t>http://upload.wikimedia.org/wikipedia/commons/a/a5/Router.jpg</a:t>
            </a:r>
            <a:endParaRPr lang="cs-CZ" sz="1500" dirty="0" smtClean="0"/>
          </a:p>
          <a:p>
            <a:r>
              <a:rPr lang="en-US" sz="1500" dirty="0" smtClean="0"/>
              <a:t>[</a:t>
            </a:r>
            <a:r>
              <a:rPr lang="cs-CZ" sz="1500" dirty="0" smtClean="0"/>
              <a:t>obr.4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 na WWW:</a:t>
            </a:r>
          </a:p>
          <a:p>
            <a:pPr>
              <a:buNone/>
            </a:pPr>
            <a:r>
              <a:rPr lang="cs-CZ" sz="1500" dirty="0" smtClean="0">
                <a:hlinkClick r:id="rId6"/>
              </a:rPr>
              <a:t>http://images.highspeedbackbone.net/skuimages/large/N100-1402-a1.JPG</a:t>
            </a:r>
            <a:endParaRPr lang="cs-CZ" sz="1500" dirty="0" smtClean="0"/>
          </a:p>
          <a:p>
            <a:r>
              <a:rPr lang="en-US" sz="1500" dirty="0" smtClean="0"/>
              <a:t>[ </a:t>
            </a:r>
            <a:r>
              <a:rPr lang="cs-CZ" sz="1500" dirty="0" smtClean="0"/>
              <a:t>obr.5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 na WWW:</a:t>
            </a:r>
          </a:p>
          <a:p>
            <a:pPr>
              <a:buNone/>
            </a:pPr>
            <a:r>
              <a:rPr lang="cs-CZ" sz="1500" dirty="0" smtClean="0">
                <a:hlinkClick r:id="rId7"/>
              </a:rPr>
              <a:t>http://www.</a:t>
            </a:r>
            <a:r>
              <a:rPr lang="cs-CZ" sz="1500" dirty="0" err="1" smtClean="0">
                <a:hlinkClick r:id="rId7"/>
              </a:rPr>
              <a:t>home</a:t>
            </a:r>
            <a:r>
              <a:rPr lang="cs-CZ" sz="1500" dirty="0" smtClean="0">
                <a:hlinkClick r:id="rId7"/>
              </a:rPr>
              <a:t>-network-help.</a:t>
            </a:r>
            <a:r>
              <a:rPr lang="cs-CZ" sz="1500" dirty="0" err="1" smtClean="0">
                <a:hlinkClick r:id="rId7"/>
              </a:rPr>
              <a:t>com</a:t>
            </a:r>
            <a:r>
              <a:rPr lang="cs-CZ" sz="1500" dirty="0" smtClean="0">
                <a:hlinkClick r:id="rId7"/>
              </a:rPr>
              <a:t>/</a:t>
            </a:r>
            <a:r>
              <a:rPr lang="cs-CZ" sz="1500" dirty="0" err="1" smtClean="0">
                <a:hlinkClick r:id="rId7"/>
              </a:rPr>
              <a:t>images</a:t>
            </a:r>
            <a:r>
              <a:rPr lang="cs-CZ" sz="1500" dirty="0" smtClean="0">
                <a:hlinkClick r:id="rId7"/>
              </a:rPr>
              <a:t>/</a:t>
            </a:r>
            <a:r>
              <a:rPr lang="cs-CZ" sz="1500" dirty="0" err="1" smtClean="0">
                <a:hlinkClick r:id="rId7"/>
              </a:rPr>
              <a:t>home</a:t>
            </a:r>
            <a:r>
              <a:rPr lang="cs-CZ" sz="1500" dirty="0" smtClean="0">
                <a:hlinkClick r:id="rId7"/>
              </a:rPr>
              <a:t>-network-</a:t>
            </a:r>
            <a:r>
              <a:rPr lang="cs-CZ" sz="1500" dirty="0" err="1" smtClean="0">
                <a:hlinkClick r:id="rId7"/>
              </a:rPr>
              <a:t>expanded.jpg</a:t>
            </a:r>
            <a:endParaRPr lang="cs-CZ" sz="1500" dirty="0" smtClean="0"/>
          </a:p>
          <a:p>
            <a:r>
              <a:rPr lang="cs-CZ" sz="1500" dirty="0" smtClean="0"/>
              <a:t> </a:t>
            </a:r>
            <a:r>
              <a:rPr lang="en-US" sz="1500" dirty="0" smtClean="0"/>
              <a:t>[</a:t>
            </a:r>
            <a:r>
              <a:rPr lang="cs-CZ" sz="1500" dirty="0" smtClean="0"/>
              <a:t>obr.6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na WWW: </a:t>
            </a:r>
          </a:p>
          <a:p>
            <a:pPr>
              <a:buNone/>
            </a:pPr>
            <a:r>
              <a:rPr lang="cs-CZ" sz="1500" dirty="0" smtClean="0">
                <a:hlinkClick r:id="rId8"/>
              </a:rPr>
              <a:t>http://webpage.pace.edu/ms16182p/networking/hub.jpg</a:t>
            </a:r>
            <a:endParaRPr lang="cs-CZ" sz="1500" dirty="0" smtClean="0"/>
          </a:p>
          <a:p>
            <a:r>
              <a:rPr lang="en-US" sz="1500" dirty="0" smtClean="0"/>
              <a:t>[ </a:t>
            </a:r>
            <a:r>
              <a:rPr lang="cs-CZ" sz="1500" dirty="0" smtClean="0"/>
              <a:t>obr.7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 na WWW:</a:t>
            </a:r>
          </a:p>
          <a:p>
            <a:pPr>
              <a:buNone/>
            </a:pPr>
            <a:r>
              <a:rPr lang="cs-CZ" sz="1500" dirty="0" smtClean="0">
                <a:hlinkClick r:id="rId9"/>
              </a:rPr>
              <a:t>http://webpage.pace.edu/ms16182p/networking/routerhubswitch.jpg</a:t>
            </a:r>
            <a:endParaRPr lang="cs-CZ" sz="1500" dirty="0" smtClean="0"/>
          </a:p>
          <a:p>
            <a:r>
              <a:rPr lang="en-US" sz="1500" dirty="0" smtClean="0"/>
              <a:t>[ </a:t>
            </a:r>
            <a:r>
              <a:rPr lang="cs-CZ" sz="1500" dirty="0" smtClean="0"/>
              <a:t>obr.8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 na WWW:</a:t>
            </a:r>
          </a:p>
          <a:p>
            <a:pPr>
              <a:buNone/>
            </a:pPr>
            <a:r>
              <a:rPr lang="cs-CZ" sz="1500" dirty="0" smtClean="0">
                <a:hlinkClick r:id="rId10"/>
              </a:rPr>
              <a:t>http://webpage.pace.edu/ms16182p/networking/repeater.jpg</a:t>
            </a:r>
            <a:endParaRPr lang="cs-CZ" sz="1500" dirty="0" smtClean="0"/>
          </a:p>
          <a:p>
            <a:r>
              <a:rPr lang="cs-CZ" sz="1500" dirty="0" smtClean="0"/>
              <a:t> </a:t>
            </a:r>
            <a:r>
              <a:rPr lang="en-US" sz="1500" dirty="0" smtClean="0"/>
              <a:t>[</a:t>
            </a:r>
            <a:r>
              <a:rPr lang="cs-CZ" sz="1500" dirty="0" smtClean="0"/>
              <a:t>obr.9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na WWW: </a:t>
            </a:r>
          </a:p>
          <a:p>
            <a:pPr>
              <a:buNone/>
            </a:pPr>
            <a:r>
              <a:rPr lang="cs-CZ" sz="1500" dirty="0" smtClean="0">
                <a:hlinkClick r:id="rId11"/>
              </a:rPr>
              <a:t>http://www.</a:t>
            </a:r>
            <a:r>
              <a:rPr lang="cs-CZ" sz="1500" dirty="0" err="1" smtClean="0">
                <a:hlinkClick r:id="rId11"/>
              </a:rPr>
              <a:t>sensible</a:t>
            </a:r>
            <a:r>
              <a:rPr lang="cs-CZ" sz="1500" dirty="0" smtClean="0">
                <a:hlinkClick r:id="rId11"/>
              </a:rPr>
              <a:t>-</a:t>
            </a:r>
            <a:r>
              <a:rPr lang="cs-CZ" sz="1500" dirty="0" err="1" smtClean="0">
                <a:hlinkClick r:id="rId11"/>
              </a:rPr>
              <a:t>computer</a:t>
            </a:r>
            <a:r>
              <a:rPr lang="cs-CZ" sz="1500" dirty="0" smtClean="0">
                <a:hlinkClick r:id="rId11"/>
              </a:rPr>
              <a:t>-help.</a:t>
            </a:r>
            <a:r>
              <a:rPr lang="cs-CZ" sz="1500" dirty="0" err="1" smtClean="0">
                <a:hlinkClick r:id="rId11"/>
              </a:rPr>
              <a:t>com</a:t>
            </a:r>
            <a:r>
              <a:rPr lang="cs-CZ" sz="1500" dirty="0" smtClean="0">
                <a:hlinkClick r:id="rId11"/>
              </a:rPr>
              <a:t>/</a:t>
            </a:r>
            <a:r>
              <a:rPr lang="cs-CZ" sz="1500" dirty="0" err="1" smtClean="0">
                <a:hlinkClick r:id="rId11"/>
              </a:rPr>
              <a:t>images</a:t>
            </a:r>
            <a:r>
              <a:rPr lang="cs-CZ" sz="1500" dirty="0" smtClean="0">
                <a:hlinkClick r:id="rId11"/>
              </a:rPr>
              <a:t>/</a:t>
            </a:r>
            <a:r>
              <a:rPr lang="cs-CZ" sz="1500" dirty="0" err="1" smtClean="0">
                <a:hlinkClick r:id="rId11"/>
              </a:rPr>
              <a:t>clientnetwork.jpg</a:t>
            </a:r>
            <a:endParaRPr lang="cs-CZ" sz="1500" dirty="0" smtClean="0"/>
          </a:p>
          <a:p>
            <a:r>
              <a:rPr lang="cs-CZ" sz="1500" dirty="0" smtClean="0"/>
              <a:t> </a:t>
            </a:r>
            <a:r>
              <a:rPr lang="en-US" sz="1500" dirty="0" smtClean="0"/>
              <a:t>[</a:t>
            </a:r>
            <a:r>
              <a:rPr lang="cs-CZ" sz="1500" dirty="0" smtClean="0"/>
              <a:t>obr.10</a:t>
            </a:r>
            <a:r>
              <a:rPr lang="en-US" sz="1500" dirty="0" smtClean="0"/>
              <a:t>] </a:t>
            </a:r>
            <a:r>
              <a:rPr lang="cs-CZ" sz="1500" dirty="0" smtClean="0"/>
              <a:t>[cit. 201</a:t>
            </a:r>
            <a:r>
              <a:rPr lang="en-US" sz="1500" dirty="0" smtClean="0"/>
              <a:t>1</a:t>
            </a:r>
            <a:r>
              <a:rPr lang="cs-CZ" sz="1500" dirty="0" smtClean="0"/>
              <a:t>-12-29]. Dostupný na WWW: </a:t>
            </a:r>
          </a:p>
          <a:p>
            <a:pPr>
              <a:buNone/>
            </a:pPr>
            <a:r>
              <a:rPr lang="cs-CZ" sz="1500" dirty="0" smtClean="0">
                <a:hlinkClick r:id="rId12"/>
              </a:rPr>
              <a:t>http://taksuyama.com/images/proxy_server_hardware_config.png</a:t>
            </a:r>
            <a:endParaRPr lang="cs-CZ" sz="15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475</Words>
  <Application>Microsoft Office PowerPoint</Application>
  <PresentationFormat>Předvádění na obrazovce (4:3)</PresentationFormat>
  <Paragraphs>70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Informatika </vt:lpstr>
      <vt:lpstr>Síťové prvky,zařízení </vt:lpstr>
      <vt:lpstr>Snímek 5</vt:lpstr>
      <vt:lpstr>Snímek 6</vt:lpstr>
      <vt:lpstr>Síťové prvky </vt:lpstr>
      <vt:lpstr>Snímek 8</vt:lpstr>
      <vt:lpstr>Síťové prvky </vt:lpstr>
      <vt:lpstr>Snímek 10</vt:lpstr>
      <vt:lpstr>Síťové prvky </vt:lpstr>
      <vt:lpstr>Síťové prvky </vt:lpstr>
      <vt:lpstr>Síťové prvky </vt:lpstr>
      <vt:lpstr>Síťové prvky </vt:lpstr>
      <vt:lpstr>Zdroje,citace</vt:lpstr>
    </vt:vector>
  </TitlesOfParts>
  <Company>Uherský 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Sítě </dc:title>
  <dc:creator>ZŠ</dc:creator>
  <cp:lastModifiedBy>ZŠ</cp:lastModifiedBy>
  <cp:revision>23</cp:revision>
  <dcterms:created xsi:type="dcterms:W3CDTF">2011-11-04T07:43:05Z</dcterms:created>
  <dcterms:modified xsi:type="dcterms:W3CDTF">2012-01-12T20:36:46Z</dcterms:modified>
</cp:coreProperties>
</file>