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6" r:id="rId1"/>
  </p:sldMasterIdLst>
  <p:notesMasterIdLst>
    <p:notesMasterId r:id="rId20"/>
  </p:notesMasterIdLst>
  <p:sldIdLst>
    <p:sldId id="282" r:id="rId2"/>
    <p:sldId id="283" r:id="rId3"/>
    <p:sldId id="256" r:id="rId4"/>
    <p:sldId id="257" r:id="rId5"/>
    <p:sldId id="275" r:id="rId6"/>
    <p:sldId id="259" r:id="rId7"/>
    <p:sldId id="276" r:id="rId8"/>
    <p:sldId id="277" r:id="rId9"/>
    <p:sldId id="278" r:id="rId10"/>
    <p:sldId id="279" r:id="rId11"/>
    <p:sldId id="280" r:id="rId12"/>
    <p:sldId id="260" r:id="rId13"/>
    <p:sldId id="274" r:id="rId14"/>
    <p:sldId id="262" r:id="rId15"/>
    <p:sldId id="263" r:id="rId16"/>
    <p:sldId id="267" r:id="rId17"/>
    <p:sldId id="269" r:id="rId18"/>
    <p:sldId id="281" r:id="rId1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>
              <a:solidFill>
                <a:schemeClr val="tx1"/>
              </a:solidFill>
            </a:rPr>
            <a:t>VY_32_INOVACE_09_INF_15</a:t>
          </a:r>
          <a:endParaRPr lang="cs-CZ" sz="2000" dirty="0">
            <a:solidFill>
              <a:schemeClr val="tx1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chemeClr val="tx1"/>
              </a:solidFill>
            </a:rPr>
            <a:t>Mgr. Marcel Bednařík</a:t>
          </a:r>
          <a:endParaRPr lang="cs-CZ" sz="2000" dirty="0">
            <a:solidFill>
              <a:schemeClr val="tx1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b="0" dirty="0" err="1" smtClean="0">
              <a:solidFill>
                <a:schemeClr val="tx1"/>
              </a:solidFill>
            </a:rPr>
            <a:t>Inf</a:t>
          </a:r>
          <a:r>
            <a:rPr lang="cs-CZ" sz="2000" b="0" dirty="0" smtClean="0">
              <a:solidFill>
                <a:schemeClr val="tx1"/>
              </a:solidFill>
            </a:rPr>
            <a:t> – 7</a:t>
          </a:r>
          <a:r>
            <a:rPr lang="cs-CZ" sz="2000" b="0" dirty="0" smtClean="0">
              <a:solidFill>
                <a:schemeClr val="tx1"/>
              </a:solidFill>
            </a:rPr>
            <a:t>. B </a:t>
          </a:r>
          <a:r>
            <a:rPr lang="cs-CZ" sz="2000" b="0" dirty="0" smtClean="0">
              <a:solidFill>
                <a:schemeClr val="tx1"/>
              </a:solidFill>
            </a:rPr>
            <a:t>– Typografie-zásady</a:t>
          </a:r>
          <a:endParaRPr lang="cs-CZ" sz="2000" b="0" dirty="0">
            <a:solidFill>
              <a:schemeClr val="tx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4B0D0A3-04DE-4F0E-9207-E7CC8820AD78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1924FBC-DEC5-468C-BE70-25775BE20031}" type="presOf" srcId="{4C35D32F-0EAB-4CD7-82EE-45574DC2A586}" destId="{8BEBB6EC-1DAA-4CAC-8A25-BC0FCBD5DBD5}" srcOrd="0" destOrd="0" presId="urn:microsoft.com/office/officeart/2005/8/layout/target3"/>
    <dgm:cxn modelId="{8EB5A7AF-6A72-4D43-A279-AB84F737053C}" type="presOf" srcId="{757F3AB3-0718-4624-B441-E567A8F0AB56}" destId="{333A1088-737F-45CB-B68E-254E46348037}" srcOrd="0" destOrd="0" presId="urn:microsoft.com/office/officeart/2005/8/layout/target3"/>
    <dgm:cxn modelId="{2E461B91-D286-41B3-815C-01BD0CFF47DB}" type="presOf" srcId="{D8197B8C-B260-4A16-BDF4-0947B075E274}" destId="{25B08C86-7E15-44DC-BE7F-FFB55DD49D12}" srcOrd="0" destOrd="0" presId="urn:microsoft.com/office/officeart/2005/8/layout/target3"/>
    <dgm:cxn modelId="{28200A84-DAF3-4E46-AC50-2FCA5B6DC2BA}" type="presOf" srcId="{B651F6E3-6281-48DB-9319-2AEAFDAE7572}" destId="{619D679B-A015-4ECF-8348-D1034C574F40}" srcOrd="0" destOrd="0" presId="urn:microsoft.com/office/officeart/2005/8/layout/target3"/>
    <dgm:cxn modelId="{AA6F61C2-2354-4BDB-94D7-6B2CCA59EFC3}" type="presOf" srcId="{D1B46980-6531-4606-95E6-44980827E919}" destId="{2BE915AB-18AA-4053-B92C-3BFC9ED204BB}" srcOrd="1" destOrd="0" presId="urn:microsoft.com/office/officeart/2005/8/layout/target3"/>
    <dgm:cxn modelId="{AE82F98E-E3C6-407C-9D2B-EB3EF99C29FA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AD9FDFB-A544-4DF8-9E0E-CDFBCF7B2196}" type="presOf" srcId="{4C35D32F-0EAB-4CD7-82EE-45574DC2A586}" destId="{890E4F0B-2866-4A3F-A3C7-2A14B1797930}" srcOrd="1" destOrd="0" presId="urn:microsoft.com/office/officeart/2005/8/layout/target3"/>
    <dgm:cxn modelId="{1ADAEF2C-14BB-47A8-BE60-48073B2B1D5A}" type="presOf" srcId="{D1B46980-6531-4606-95E6-44980827E919}" destId="{6140AFEC-043D-4C43-A2F9-D0F5331DF3A3}" srcOrd="0" destOrd="0" presId="urn:microsoft.com/office/officeart/2005/8/layout/target3"/>
    <dgm:cxn modelId="{FF480858-5E89-4E91-A7EE-98A6351F802E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FBBD130-7673-4642-BA7B-45DBAAF381EE}" type="presOf" srcId="{D1D4F407-5343-4D3F-B5B9-D407B03CAEB4}" destId="{D005CE8C-CC26-4C3E-AC11-E15060ECD759}" srcOrd="0" destOrd="0" presId="urn:microsoft.com/office/officeart/2005/8/layout/target3"/>
    <dgm:cxn modelId="{63BA8F73-BCE8-459D-9E69-B96383F8DCF1}" type="presParOf" srcId="{333A1088-737F-45CB-B68E-254E46348037}" destId="{F5ABB229-8D3B-4694-996A-96F23CF14429}" srcOrd="0" destOrd="0" presId="urn:microsoft.com/office/officeart/2005/8/layout/target3"/>
    <dgm:cxn modelId="{F4F7A5A1-24F0-420D-BADC-24AD52BC07AA}" type="presParOf" srcId="{333A1088-737F-45CB-B68E-254E46348037}" destId="{F41139FD-01EE-4571-8B17-4FB00FC51163}" srcOrd="1" destOrd="0" presId="urn:microsoft.com/office/officeart/2005/8/layout/target3"/>
    <dgm:cxn modelId="{266609FA-2ABD-420E-96BC-ED9796BAC501}" type="presParOf" srcId="{333A1088-737F-45CB-B68E-254E46348037}" destId="{D005CE8C-CC26-4C3E-AC11-E15060ECD759}" srcOrd="2" destOrd="0" presId="urn:microsoft.com/office/officeart/2005/8/layout/target3"/>
    <dgm:cxn modelId="{A4930AD8-ED3C-4CF6-8784-7D98E4BF6961}" type="presParOf" srcId="{333A1088-737F-45CB-B68E-254E46348037}" destId="{2C702D82-9B77-49B7-9568-BB8EB47C3372}" srcOrd="3" destOrd="0" presId="urn:microsoft.com/office/officeart/2005/8/layout/target3"/>
    <dgm:cxn modelId="{1E39724E-FD5D-447A-8834-6EC35D76C8D7}" type="presParOf" srcId="{333A1088-737F-45CB-B68E-254E46348037}" destId="{A52A0455-90FF-4808-ABD0-F02540D31D5A}" srcOrd="4" destOrd="0" presId="urn:microsoft.com/office/officeart/2005/8/layout/target3"/>
    <dgm:cxn modelId="{1C3C96D5-68A7-46CB-9813-D3C43FB9CB68}" type="presParOf" srcId="{333A1088-737F-45CB-B68E-254E46348037}" destId="{6140AFEC-043D-4C43-A2F9-D0F5331DF3A3}" srcOrd="5" destOrd="0" presId="urn:microsoft.com/office/officeart/2005/8/layout/target3"/>
    <dgm:cxn modelId="{E6BD6352-196B-4744-B305-749FDD82DF50}" type="presParOf" srcId="{333A1088-737F-45CB-B68E-254E46348037}" destId="{9358AC05-5D7D-4327-9F80-1AD486AEA664}" srcOrd="6" destOrd="0" presId="urn:microsoft.com/office/officeart/2005/8/layout/target3"/>
    <dgm:cxn modelId="{BC196B9D-4734-4ACB-8147-9635E9656F13}" type="presParOf" srcId="{333A1088-737F-45CB-B68E-254E46348037}" destId="{313FC574-E1CD-4FB4-B054-0B805CE0447D}" srcOrd="7" destOrd="0" presId="urn:microsoft.com/office/officeart/2005/8/layout/target3"/>
    <dgm:cxn modelId="{248D96D2-5B42-48F4-A312-CC0F9BE97D98}" type="presParOf" srcId="{333A1088-737F-45CB-B68E-254E46348037}" destId="{619D679B-A015-4ECF-8348-D1034C574F40}" srcOrd="8" destOrd="0" presId="urn:microsoft.com/office/officeart/2005/8/layout/target3"/>
    <dgm:cxn modelId="{C1EA80DF-315C-4280-BF21-1D9626552252}" type="presParOf" srcId="{333A1088-737F-45CB-B68E-254E46348037}" destId="{322283A8-4A27-4CDA-BAE3-F381106A9174}" srcOrd="9" destOrd="0" presId="urn:microsoft.com/office/officeart/2005/8/layout/target3"/>
    <dgm:cxn modelId="{73E3F9FC-0257-45CC-8553-12BA7AD8E506}" type="presParOf" srcId="{333A1088-737F-45CB-B68E-254E46348037}" destId="{FFC9F71D-1B4F-4AD9-A4A6-86ADEFC8AF5C}" srcOrd="10" destOrd="0" presId="urn:microsoft.com/office/officeart/2005/8/layout/target3"/>
    <dgm:cxn modelId="{D7A71A42-CD26-4BE1-94A7-C9BF19D02EBC}" type="presParOf" srcId="{333A1088-737F-45CB-B68E-254E46348037}" destId="{25B08C86-7E15-44DC-BE7F-FFB55DD49D12}" srcOrd="11" destOrd="0" presId="urn:microsoft.com/office/officeart/2005/8/layout/target3"/>
    <dgm:cxn modelId="{687A8EC1-C3C8-46A9-A6BD-59EC71C5C35F}" type="presParOf" srcId="{333A1088-737F-45CB-B68E-254E46348037}" destId="{76644BE8-9D7C-4C09-B250-3D10AF48CBB7}" srcOrd="12" destOrd="0" presId="urn:microsoft.com/office/officeart/2005/8/layout/target3"/>
    <dgm:cxn modelId="{076A2B47-9168-4A8C-AB58-EB8CE1C00F5F}" type="presParOf" srcId="{333A1088-737F-45CB-B68E-254E46348037}" destId="{EE85B701-7295-41C0-BA7A-34D3756A2AE6}" srcOrd="13" destOrd="0" presId="urn:microsoft.com/office/officeart/2005/8/layout/target3"/>
    <dgm:cxn modelId="{5D0E49F7-783A-4863-A51F-584270E415E3}" type="presParOf" srcId="{333A1088-737F-45CB-B68E-254E46348037}" destId="{8BEBB6EC-1DAA-4CAC-8A25-BC0FCBD5DBD5}" srcOrd="14" destOrd="0" presId="urn:microsoft.com/office/officeart/2005/8/layout/target3"/>
    <dgm:cxn modelId="{07D219E9-B67A-4207-B73E-B5DFBF703315}" type="presParOf" srcId="{333A1088-737F-45CB-B68E-254E46348037}" destId="{AED2198E-93D5-4001-81B4-73124B309672}" srcOrd="15" destOrd="0" presId="urn:microsoft.com/office/officeart/2005/8/layout/target3"/>
    <dgm:cxn modelId="{C15A65BA-2B8A-4B24-AF7B-4AF47454B9E5}" type="presParOf" srcId="{333A1088-737F-45CB-B68E-254E46348037}" destId="{2BE915AB-18AA-4053-B92C-3BFC9ED204BB}" srcOrd="16" destOrd="0" presId="urn:microsoft.com/office/officeart/2005/8/layout/target3"/>
    <dgm:cxn modelId="{CB668537-0F23-4BB9-A3DA-6575279CD97A}" type="presParOf" srcId="{333A1088-737F-45CB-B68E-254E46348037}" destId="{6BB5E863-4638-4E1D-BFDE-399D028AC4ED}" srcOrd="17" destOrd="0" presId="urn:microsoft.com/office/officeart/2005/8/layout/target3"/>
    <dgm:cxn modelId="{D2517033-5D83-42B3-B089-44889AE09B5E}" type="presParOf" srcId="{333A1088-737F-45CB-B68E-254E46348037}" destId="{5A5FFA88-C948-4069-8E93-59FA12366E83}" srcOrd="18" destOrd="0" presId="urn:microsoft.com/office/officeart/2005/8/layout/target3"/>
    <dgm:cxn modelId="{F6701DD3-D58B-4775-8D8B-04445A6ED17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1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1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>
              <a:solidFill>
                <a:schemeClr val="tx1"/>
              </a:solidFill>
            </a:rPr>
            <a:t>Mgr. Marcel Bednařík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1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>
              <a:solidFill>
                <a:schemeClr val="tx1"/>
              </a:solidFill>
            </a:rPr>
            <a:t>VY_32_INOVACE_09_INF_15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1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b="0" kern="1200" dirty="0" err="1" smtClean="0">
              <a:solidFill>
                <a:schemeClr val="tx1"/>
              </a:solidFill>
            </a:rPr>
            <a:t>Inf</a:t>
          </a:r>
          <a:r>
            <a:rPr lang="cs-CZ" sz="2000" b="0" kern="1200" dirty="0" smtClean="0">
              <a:solidFill>
                <a:schemeClr val="tx1"/>
              </a:solidFill>
            </a:rPr>
            <a:t> – 7</a:t>
          </a:r>
          <a:r>
            <a:rPr lang="cs-CZ" sz="2000" b="0" kern="1200" dirty="0" smtClean="0">
              <a:solidFill>
                <a:schemeClr val="tx1"/>
              </a:solidFill>
            </a:rPr>
            <a:t>. B </a:t>
          </a:r>
          <a:r>
            <a:rPr lang="cs-CZ" sz="2000" b="0" kern="1200" dirty="0" smtClean="0">
              <a:solidFill>
                <a:schemeClr val="tx1"/>
              </a:solidFill>
            </a:rPr>
            <a:t>– Typografie-zásady</a:t>
          </a:r>
          <a:endParaRPr lang="cs-CZ" sz="2000" b="0" kern="1200" dirty="0">
            <a:solidFill>
              <a:schemeClr val="tx1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1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ABFC75-A367-4A4D-A35C-69FF3846B5D0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22BD48-8185-4090-BAA0-C67C11D494C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06112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endParaRPr lang="cs-CZ" alt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 alt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8DF0A5E3-63D8-4C35-978B-86EEFA9D5CE6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build="p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54B63-E17D-4BE2-B475-F4001D1524C6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731C7-F30D-4C06-8419-03C7D4448562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58F24-62A1-455B-B759-5F847A9180E1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endParaRPr lang="cs-CZ" altLang="en-US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84AE03C-4F5F-48AF-8A7F-F2709FD18AC6}" type="slidenum">
              <a:rPr lang="cs-CZ" altLang="en-US" smtClean="0"/>
              <a:pPr/>
              <a:t>‹#›</a:t>
            </a:fld>
            <a:endParaRPr lang="cs-CZ" altLang="en-US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endParaRPr lang="cs-CZ" alt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 alt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8984AC70-D060-46EB-A05C-3E57CD6B1DD4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12819-6412-49E8-8A43-7527F25B003B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E2236-FBA7-4B8B-8EF6-4E8864A6AC26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59F3F-5A03-4570-BB1B-3B9BF0A22725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BFD3B-B4EC-498A-9EED-A7F43612600D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5C6EE-F1DE-4EEE-B26A-B30E6A3E7834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cs-CZ" alt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 alt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55E9B7BE-B173-4D9F-B636-837847BF1F94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 alt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 alt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E7F93FC-88C6-4D23-AE58-E88D716A8235}" type="slidenum">
              <a:rPr lang="cs-CZ" altLang="en-US" smtClean="0"/>
              <a:pPr/>
              <a:t>‹#›</a:t>
            </a:fld>
            <a:endParaRPr lang="cs-CZ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  <p:sldLayoutId id="2147483728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13" grpId="0" build="p"/>
    </p:bldLst>
  </p:timing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freelancefolder.com/wp-content/uploads/2008/05/2typography-image_t.jpg" TargetMode="External"/><Relationship Id="rId7" Type="http://schemas.openxmlformats.org/officeDocument/2006/relationships/hyperlink" Target="http://simplyzesty.com/wp-content/uploads/2010/07/Math6.jpg" TargetMode="External"/><Relationship Id="rId2" Type="http://schemas.openxmlformats.org/officeDocument/2006/relationships/hyperlink" Target="http://cs.wikipedia.org/wiki/Typografie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killertexteffects.com/images2/KT3fonts.gif" TargetMode="External"/><Relationship Id="rId5" Type="http://schemas.openxmlformats.org/officeDocument/2006/relationships/hyperlink" Target="http://justcreativedesign.com/wp-content/uploads/2008/02/fonts/gillsans.gif" TargetMode="External"/><Relationship Id="rId4" Type="http://schemas.openxmlformats.org/officeDocument/2006/relationships/hyperlink" Target="http://upload.wikimedia.org/wikipedia/commons/thumb/7/7a/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8822886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49424"/>
            <a:ext cx="8686800" cy="4325112"/>
          </a:xfrm>
        </p:spPr>
        <p:txBody>
          <a:bodyPr>
            <a:normAutofit/>
          </a:bodyPr>
          <a:lstStyle/>
          <a:p>
            <a:r>
              <a:rPr lang="cs-CZ" dirty="0" smtClean="0"/>
              <a:t>výkladová prezentace, seznámení se základními zásadami a pravidly pro vytváření textů, tiskovin</a:t>
            </a:r>
          </a:p>
          <a:p>
            <a:r>
              <a:rPr lang="cs-CZ" dirty="0" smtClean="0"/>
              <a:t>žáci se seznámí s pojmy sada, font, řez a velikost písma</a:t>
            </a:r>
          </a:p>
          <a:p>
            <a:r>
              <a:rPr lang="cs-CZ" dirty="0" smtClean="0"/>
              <a:t>možno využít  při výkladu nového učiva nebo</a:t>
            </a:r>
          </a:p>
          <a:p>
            <a:pPr>
              <a:buNone/>
            </a:pPr>
            <a:r>
              <a:rPr lang="cs-CZ" dirty="0" smtClean="0"/>
              <a:t>   opakování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14348" y="285728"/>
            <a:ext cx="7772400" cy="2214578"/>
          </a:xfrm>
        </p:spPr>
        <p:txBody>
          <a:bodyPr/>
          <a:lstStyle/>
          <a:p>
            <a:pPr algn="ctr"/>
            <a:r>
              <a:rPr lang="cs-CZ" dirty="0" smtClean="0"/>
              <a:t>Informatika</a:t>
            </a:r>
            <a:br>
              <a:rPr lang="cs-CZ" dirty="0" smtClean="0"/>
            </a:br>
            <a:r>
              <a:rPr lang="cs-CZ" sz="3200" dirty="0" smtClean="0">
                <a:solidFill>
                  <a:srgbClr val="FF0000"/>
                </a:solidFill>
              </a:rPr>
              <a:t>Typografie -zásady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algn="r">
              <a:lnSpc>
                <a:spcPct val="90000"/>
              </a:lnSpc>
            </a:pPr>
            <a:endParaRPr lang="cs-CZ" sz="2400" dirty="0"/>
          </a:p>
          <a:p>
            <a:pPr algn="r">
              <a:lnSpc>
                <a:spcPct val="90000"/>
              </a:lnSpc>
            </a:pPr>
            <a:endParaRPr lang="cs-CZ" sz="2400" dirty="0"/>
          </a:p>
          <a:p>
            <a:pPr algn="r">
              <a:lnSpc>
                <a:spcPct val="90000"/>
              </a:lnSpc>
            </a:pPr>
            <a:endParaRPr lang="cs-CZ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2571744"/>
            <a:ext cx="6858048" cy="3625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7786710" y="6215082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 t="2785" b="41063"/>
          <a:stretch>
            <a:fillRect/>
          </a:stretch>
        </p:blipFill>
        <p:spPr bwMode="auto">
          <a:xfrm>
            <a:off x="1000100" y="3143248"/>
            <a:ext cx="6572296" cy="371475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42918"/>
            <a:ext cx="8229600" cy="1139825"/>
          </a:xfrm>
        </p:spPr>
        <p:txBody>
          <a:bodyPr/>
          <a:lstStyle/>
          <a:p>
            <a:r>
              <a:rPr lang="cs-CZ" dirty="0" smtClean="0"/>
              <a:t>Typografie</a:t>
            </a:r>
            <a:endParaRPr lang="cs-CZ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71472" y="1500174"/>
            <a:ext cx="8329642" cy="2000264"/>
          </a:xfrm>
        </p:spPr>
        <p:txBody>
          <a:bodyPr/>
          <a:lstStyle/>
          <a:p>
            <a:r>
              <a:rPr lang="cs-CZ" sz="2600" i="1" dirty="0" err="1" smtClean="0"/>
              <a:t>typus</a:t>
            </a:r>
            <a:r>
              <a:rPr lang="cs-CZ" sz="2600" i="1" dirty="0" smtClean="0"/>
              <a:t> = </a:t>
            </a:r>
            <a:r>
              <a:rPr lang="cs-CZ" sz="2600" i="1" dirty="0" smtClean="0">
                <a:solidFill>
                  <a:srgbClr val="FF0000"/>
                </a:solidFill>
              </a:rPr>
              <a:t>znak, vzor </a:t>
            </a:r>
          </a:p>
          <a:p>
            <a:r>
              <a:rPr lang="cs-CZ" sz="2600" i="1" dirty="0" smtClean="0"/>
              <a:t> </a:t>
            </a:r>
            <a:r>
              <a:rPr lang="cs-CZ" sz="2600" i="1" dirty="0" err="1" smtClean="0"/>
              <a:t>grafó</a:t>
            </a:r>
            <a:r>
              <a:rPr lang="cs-CZ" sz="2600" i="1" dirty="0" smtClean="0"/>
              <a:t> = </a:t>
            </a:r>
            <a:r>
              <a:rPr lang="cs-CZ" sz="2600" i="1" dirty="0" smtClean="0">
                <a:solidFill>
                  <a:srgbClr val="FF0000"/>
                </a:solidFill>
              </a:rPr>
              <a:t>píši</a:t>
            </a:r>
          </a:p>
          <a:p>
            <a:pPr>
              <a:buNone/>
            </a:pPr>
            <a:r>
              <a:rPr lang="cs-CZ" sz="2600" dirty="0" smtClean="0"/>
              <a:t>= nauka </a:t>
            </a:r>
            <a:r>
              <a:rPr lang="cs-CZ" sz="2600" dirty="0"/>
              <a:t>o tom, jak má </a:t>
            </a:r>
            <a:r>
              <a:rPr lang="cs-CZ" sz="2600" dirty="0" smtClean="0"/>
              <a:t>text, tiskovina vypadat</a:t>
            </a:r>
          </a:p>
          <a:p>
            <a:pPr>
              <a:buNone/>
            </a:pPr>
            <a:endParaRPr lang="cs-CZ" sz="2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929586" y="6286520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1928802"/>
            <a:ext cx="322897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Každé písmo je určeno: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49424"/>
            <a:ext cx="8229600" cy="2536898"/>
          </a:xfrm>
        </p:spPr>
        <p:txBody>
          <a:bodyPr/>
          <a:lstStyle/>
          <a:p>
            <a:r>
              <a:rPr lang="cs-CZ" dirty="0" smtClean="0"/>
              <a:t>Sadou (</a:t>
            </a:r>
            <a:r>
              <a:rPr lang="cs-CZ" dirty="0" smtClean="0"/>
              <a:t>fontem, druhem písma)</a:t>
            </a:r>
          </a:p>
          <a:p>
            <a:r>
              <a:rPr lang="cs-CZ" dirty="0" smtClean="0"/>
              <a:t>Stylem (</a:t>
            </a:r>
            <a:r>
              <a:rPr lang="cs-CZ" dirty="0" smtClean="0"/>
              <a:t>řez)</a:t>
            </a:r>
          </a:p>
          <a:p>
            <a:r>
              <a:rPr lang="cs-CZ" dirty="0" smtClean="0"/>
              <a:t>Velikostí – </a:t>
            </a:r>
            <a:r>
              <a:rPr lang="cs-CZ" dirty="0" smtClean="0"/>
              <a:t>tady na velikosti opravdu záleží!!!</a:t>
            </a:r>
          </a:p>
          <a:p>
            <a:r>
              <a:rPr lang="cs-CZ" dirty="0" smtClean="0"/>
              <a:t>Barvou 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929586" y="6286520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Klasifikace </a:t>
            </a:r>
            <a:r>
              <a:rPr lang="cs-CZ" dirty="0" smtClean="0"/>
              <a:t>písem - sady</a:t>
            </a:r>
            <a:endParaRPr lang="cs-CZ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428596" y="2327275"/>
            <a:ext cx="6829444" cy="45307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sz="2600" dirty="0"/>
              <a:t>patková </a:t>
            </a:r>
            <a:r>
              <a:rPr lang="cs-CZ" sz="2600" dirty="0" smtClean="0"/>
              <a:t>(antikva, </a:t>
            </a:r>
            <a:r>
              <a:rPr lang="cs-CZ" sz="2600" dirty="0" err="1" smtClean="0"/>
              <a:t>serifová</a:t>
            </a:r>
            <a:r>
              <a:rPr lang="cs-CZ" sz="2600" dirty="0" smtClean="0"/>
              <a:t>)</a:t>
            </a:r>
            <a:endParaRPr lang="cs-CZ" sz="2600" dirty="0"/>
          </a:p>
          <a:p>
            <a:pPr lvl="1">
              <a:lnSpc>
                <a:spcPct val="80000"/>
              </a:lnSpc>
            </a:pPr>
            <a:r>
              <a:rPr lang="cs-CZ" sz="2200" dirty="0"/>
              <a:t>tahy písmen zakončeny patkami</a:t>
            </a:r>
          </a:p>
          <a:p>
            <a:pPr>
              <a:lnSpc>
                <a:spcPct val="80000"/>
              </a:lnSpc>
            </a:pPr>
            <a:r>
              <a:rPr lang="cs-CZ" sz="2600" dirty="0" smtClean="0"/>
              <a:t>bezpatková </a:t>
            </a:r>
            <a:r>
              <a:rPr lang="cs-CZ" sz="2600" dirty="0"/>
              <a:t>(</a:t>
            </a:r>
            <a:r>
              <a:rPr lang="cs-CZ" sz="2600" dirty="0" smtClean="0"/>
              <a:t>grotesková)</a:t>
            </a:r>
            <a:endParaRPr lang="cs-CZ" sz="2600" dirty="0"/>
          </a:p>
          <a:p>
            <a:pPr lvl="1">
              <a:lnSpc>
                <a:spcPct val="80000"/>
              </a:lnSpc>
            </a:pPr>
            <a:r>
              <a:rPr lang="cs-CZ" sz="2200" dirty="0"/>
              <a:t>patky chybí</a:t>
            </a:r>
          </a:p>
          <a:p>
            <a:pPr lvl="1">
              <a:lnSpc>
                <a:spcPct val="80000"/>
              </a:lnSpc>
            </a:pPr>
            <a:r>
              <a:rPr lang="cs-CZ" sz="2200" dirty="0" smtClean="0"/>
              <a:t>málo </a:t>
            </a:r>
            <a:r>
              <a:rPr lang="cs-CZ" sz="2200" dirty="0"/>
              <a:t>zdobená</a:t>
            </a:r>
          </a:p>
          <a:p>
            <a:pPr>
              <a:lnSpc>
                <a:spcPct val="80000"/>
              </a:lnSpc>
            </a:pPr>
            <a:r>
              <a:rPr lang="cs-CZ" sz="2600" dirty="0"/>
              <a:t>kaligrafická a volně psaná</a:t>
            </a:r>
          </a:p>
          <a:p>
            <a:pPr lvl="1">
              <a:lnSpc>
                <a:spcPct val="80000"/>
              </a:lnSpc>
            </a:pPr>
            <a:r>
              <a:rPr lang="cs-CZ" sz="2200" dirty="0"/>
              <a:t>vychází z </a:t>
            </a:r>
            <a:r>
              <a:rPr lang="cs-CZ" sz="2200" dirty="0" smtClean="0"/>
              <a:t>písem </a:t>
            </a:r>
            <a:r>
              <a:rPr lang="cs-CZ" sz="2200" dirty="0"/>
              <a:t>psaných rukou</a:t>
            </a:r>
          </a:p>
          <a:p>
            <a:pPr>
              <a:lnSpc>
                <a:spcPct val="80000"/>
              </a:lnSpc>
            </a:pPr>
            <a:r>
              <a:rPr lang="cs-CZ" sz="2600" dirty="0"/>
              <a:t>dekorativní písma</a:t>
            </a:r>
          </a:p>
          <a:p>
            <a:pPr lvl="1">
              <a:lnSpc>
                <a:spcPct val="80000"/>
              </a:lnSpc>
            </a:pPr>
            <a:r>
              <a:rPr lang="cs-CZ" sz="2200" dirty="0"/>
              <a:t>plakáty, reklamy, oznámení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6929454" y="2071678"/>
            <a:ext cx="1785949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5400" b="1" dirty="0">
                <a:solidFill>
                  <a:srgbClr val="FF0000"/>
                </a:solidFill>
                <a:latin typeface="Times New Roman" pitchFamily="18" charset="0"/>
              </a:rPr>
              <a:t>ABC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6929454" y="3000372"/>
            <a:ext cx="17859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5400" dirty="0">
                <a:solidFill>
                  <a:srgbClr val="FF0000"/>
                </a:solidFill>
              </a:rPr>
              <a:t>ABC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6929454" y="3857628"/>
            <a:ext cx="1643074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5400" b="1" dirty="0">
                <a:solidFill>
                  <a:srgbClr val="FF0000"/>
                </a:solidFill>
                <a:latin typeface="French Script MT" pitchFamily="66" charset="0"/>
              </a:rPr>
              <a:t>ABC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6858016" y="4572008"/>
            <a:ext cx="192882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5400" dirty="0">
                <a:solidFill>
                  <a:srgbClr val="FF0000"/>
                </a:solidFill>
                <a:latin typeface="Old English Text MT" pitchFamily="66" charset="0"/>
              </a:rPr>
              <a:t>ABC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 uiExpand="1" build="p"/>
      <p:bldP spid="10244" grpId="0"/>
      <p:bldP spid="10245" grpId="0"/>
      <p:bldP spid="10246" grpId="0"/>
      <p:bldP spid="1024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Sady písem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Antikva </a:t>
            </a:r>
          </a:p>
          <a:p>
            <a:pPr lvl="1">
              <a:buFont typeface="Wingdings" pitchFamily="2" charset="2"/>
              <a:buChar char="§"/>
            </a:pPr>
            <a:r>
              <a:rPr lang="cs-CZ" dirty="0" smtClean="0"/>
              <a:t>někdy označováno jako patkové</a:t>
            </a:r>
          </a:p>
          <a:p>
            <a:pPr lvl="1">
              <a:buFont typeface="Wingdings" pitchFamily="2" charset="2"/>
              <a:buChar char="§"/>
            </a:pPr>
            <a:r>
              <a:rPr lang="cs-CZ" dirty="0" smtClean="0"/>
              <a:t> např. </a:t>
            </a:r>
            <a:r>
              <a:rPr lang="cs-CZ" dirty="0" err="1" smtClean="0"/>
              <a:t>Times</a:t>
            </a:r>
            <a:r>
              <a:rPr lang="cs-CZ" dirty="0" smtClean="0"/>
              <a:t> </a:t>
            </a:r>
            <a:r>
              <a:rPr lang="cs-CZ" dirty="0" smtClean="0"/>
              <a:t>New </a:t>
            </a:r>
            <a:r>
              <a:rPr lang="cs-CZ" dirty="0" smtClean="0"/>
              <a:t>Roman</a:t>
            </a:r>
          </a:p>
          <a:p>
            <a:pPr lvl="1">
              <a:buNone/>
            </a:pPr>
            <a:endParaRPr lang="cs-CZ" dirty="0" smtClean="0"/>
          </a:p>
          <a:p>
            <a:pPr lvl="1" algn="ctr">
              <a:buNone/>
            </a:pPr>
            <a:r>
              <a:rPr lang="cs-CZ" sz="4800" dirty="0" smtClean="0">
                <a:solidFill>
                  <a:srgbClr val="FF0000"/>
                </a:solidFill>
              </a:rPr>
              <a:t>     </a:t>
            </a:r>
            <a:r>
              <a:rPr lang="cs-CZ" sz="8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abcdefABCDEF</a:t>
            </a:r>
            <a:endParaRPr lang="cs-CZ" sz="7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Sady písem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Grotesk</a:t>
            </a:r>
          </a:p>
          <a:p>
            <a:pPr lvl="1">
              <a:buFont typeface="Wingdings" pitchFamily="2" charset="2"/>
              <a:buChar char="§"/>
            </a:pPr>
            <a:r>
              <a:rPr lang="cs-CZ" dirty="0" smtClean="0"/>
              <a:t> bezpatkové písmo</a:t>
            </a:r>
          </a:p>
          <a:p>
            <a:pPr lvl="1">
              <a:buFont typeface="Wingdings" pitchFamily="2" charset="2"/>
              <a:buChar char="§"/>
            </a:pPr>
            <a:r>
              <a:rPr lang="cs-CZ" dirty="0" smtClean="0"/>
              <a:t> např. </a:t>
            </a:r>
            <a:r>
              <a:rPr lang="cs-CZ" dirty="0" err="1" smtClean="0"/>
              <a:t>Arial</a:t>
            </a:r>
            <a:endParaRPr lang="cs-CZ" dirty="0" smtClean="0"/>
          </a:p>
          <a:p>
            <a:pPr lvl="1"/>
            <a:endParaRPr lang="cs-CZ" dirty="0" smtClean="0"/>
          </a:p>
          <a:p>
            <a:pPr lvl="1">
              <a:buNone/>
            </a:pPr>
            <a:r>
              <a:rPr lang="cs-CZ" sz="1600" dirty="0" smtClean="0">
                <a:solidFill>
                  <a:srgbClr val="FF0000"/>
                </a:solidFill>
              </a:rPr>
              <a:t> </a:t>
            </a:r>
            <a:r>
              <a:rPr lang="cs-CZ" sz="8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abcdefABCDEF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lvl="1"/>
            <a:endParaRPr lang="cs-CZ" dirty="0" smtClean="0"/>
          </a:p>
          <a:p>
            <a:pPr lvl="1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Sady písem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Písmo psacího stroje</a:t>
            </a:r>
          </a:p>
          <a:p>
            <a:pPr lvl="1">
              <a:buFont typeface="Wingdings" pitchFamily="2" charset="2"/>
              <a:buChar char="§"/>
            </a:pPr>
            <a:r>
              <a:rPr lang="cs-CZ" dirty="0" smtClean="0"/>
              <a:t>všechny znaky stejně široké </a:t>
            </a:r>
          </a:p>
          <a:p>
            <a:pPr lvl="1">
              <a:buFont typeface="Wingdings" pitchFamily="2" charset="2"/>
              <a:buChar char="§"/>
            </a:pPr>
            <a:r>
              <a:rPr lang="cs-CZ" dirty="0" smtClean="0"/>
              <a:t>např. </a:t>
            </a:r>
            <a:r>
              <a:rPr lang="cs-CZ" dirty="0" err="1" smtClean="0"/>
              <a:t>Courier</a:t>
            </a:r>
            <a:r>
              <a:rPr lang="cs-CZ" dirty="0" smtClean="0"/>
              <a:t> New</a:t>
            </a:r>
          </a:p>
          <a:p>
            <a:pPr lvl="1">
              <a:buNone/>
            </a:pPr>
            <a:r>
              <a:rPr lang="cs-CZ" sz="8000" dirty="0" err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abcdefABCDEF</a:t>
            </a:r>
            <a:endParaRPr lang="cs-CZ" sz="7200" dirty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Sady písem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Psané písmo</a:t>
            </a:r>
          </a:p>
          <a:p>
            <a:pPr lvl="1">
              <a:buFont typeface="Wingdings" pitchFamily="2" charset="2"/>
              <a:buChar char="§"/>
            </a:pPr>
            <a:r>
              <a:rPr lang="cs-CZ" dirty="0" smtClean="0"/>
              <a:t>např</a:t>
            </a:r>
            <a:r>
              <a:rPr lang="cs-CZ" dirty="0" smtClean="0"/>
              <a:t>. </a:t>
            </a:r>
            <a:r>
              <a:rPr lang="cs-CZ" dirty="0" err="1" smtClean="0"/>
              <a:t>Brush</a:t>
            </a:r>
            <a:r>
              <a:rPr lang="cs-CZ" dirty="0" smtClean="0"/>
              <a:t> </a:t>
            </a:r>
            <a:r>
              <a:rPr lang="cs-CZ" dirty="0" err="1" smtClean="0"/>
              <a:t>Script</a:t>
            </a:r>
            <a:r>
              <a:rPr lang="cs-CZ" dirty="0" smtClean="0"/>
              <a:t>, </a:t>
            </a:r>
            <a:r>
              <a:rPr lang="cs-CZ" dirty="0" err="1" smtClean="0"/>
              <a:t>Commercial</a:t>
            </a:r>
            <a:r>
              <a:rPr lang="cs-CZ" dirty="0" smtClean="0"/>
              <a:t> </a:t>
            </a:r>
            <a:r>
              <a:rPr lang="cs-CZ" dirty="0" err="1" smtClean="0"/>
              <a:t>Script</a:t>
            </a:r>
            <a:r>
              <a:rPr lang="cs-CZ" dirty="0" smtClean="0"/>
              <a:t>, </a:t>
            </a:r>
            <a:r>
              <a:rPr lang="cs-CZ" dirty="0" smtClean="0"/>
              <a:t>…</a:t>
            </a:r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  <a:r>
              <a:rPr lang="cs-CZ" sz="8800" dirty="0" err="1" smtClean="0">
                <a:solidFill>
                  <a:srgbClr val="FF0000"/>
                </a:solidFill>
                <a:latin typeface="CommercialScript BT" pitchFamily="66" charset="0"/>
                <a:cs typeface="Courier New" pitchFamily="49" charset="0"/>
              </a:rPr>
              <a:t>abcdefABCDEF</a:t>
            </a:r>
            <a:endParaRPr lang="cs-CZ" dirty="0">
              <a:latin typeface="CommercialScript BT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Sady písem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Znakové, obrázkové písmo</a:t>
            </a:r>
          </a:p>
          <a:p>
            <a:pPr lvl="1">
              <a:buFont typeface="Wingdings" pitchFamily="2" charset="2"/>
              <a:buChar char="§"/>
            </a:pPr>
            <a:r>
              <a:rPr lang="cs-CZ" dirty="0" smtClean="0"/>
              <a:t>např. </a:t>
            </a:r>
            <a:r>
              <a:rPr lang="cs-CZ" dirty="0" err="1" smtClean="0"/>
              <a:t>Wingdings</a:t>
            </a:r>
            <a:r>
              <a:rPr lang="cs-CZ" dirty="0" smtClean="0"/>
              <a:t>, </a:t>
            </a:r>
            <a:r>
              <a:rPr lang="cs-CZ" dirty="0" err="1" smtClean="0"/>
              <a:t>Webdings</a:t>
            </a: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r>
              <a:rPr lang="cs-CZ" sz="8800" dirty="0" err="1" smtClean="0">
                <a:solidFill>
                  <a:srgbClr val="FF0000"/>
                </a:solidFill>
                <a:latin typeface="Wingdings" pitchFamily="2" charset="2"/>
                <a:cs typeface="Courier New" pitchFamily="49" charset="0"/>
              </a:rPr>
              <a:t>abdefAB</a:t>
            </a:r>
            <a:endParaRPr lang="cs-CZ" sz="4000" dirty="0" smtClean="0">
              <a:latin typeface="Wingdings" pitchFamily="2" charset="2"/>
            </a:endParaRPr>
          </a:p>
          <a:p>
            <a:pPr lvl="1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3000371"/>
            <a:ext cx="6715172" cy="378578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</p:pic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Velikost písma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571612"/>
            <a:ext cx="8462992" cy="45307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600" dirty="0" smtClean="0"/>
              <a:t>udává </a:t>
            </a:r>
            <a:r>
              <a:rPr lang="cs-CZ" sz="2600" dirty="0"/>
              <a:t>se v </a:t>
            </a:r>
            <a:r>
              <a:rPr lang="cs-CZ" sz="2600" dirty="0" smtClean="0"/>
              <a:t>bodech (1b = 0,4mm)</a:t>
            </a:r>
          </a:p>
          <a:p>
            <a:pPr>
              <a:lnSpc>
                <a:spcPct val="90000"/>
              </a:lnSpc>
            </a:pPr>
            <a:r>
              <a:rPr lang="cs-CZ" sz="2600" dirty="0" smtClean="0"/>
              <a:t>volí </a:t>
            </a:r>
            <a:r>
              <a:rPr lang="cs-CZ" sz="2600" dirty="0"/>
              <a:t>se podle formátu a typu </a:t>
            </a:r>
            <a:r>
              <a:rPr lang="cs-CZ" sz="2600" dirty="0" smtClean="0"/>
              <a:t>tiskoviny, textu</a:t>
            </a:r>
            <a:endParaRPr lang="cs-CZ" sz="2600" dirty="0"/>
          </a:p>
          <a:p>
            <a:pPr lvl="1">
              <a:lnSpc>
                <a:spcPct val="90000"/>
              </a:lnSpc>
            </a:pPr>
            <a:endParaRPr lang="cs-CZ" sz="7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001024" y="6286520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Velikost písma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571612"/>
            <a:ext cx="8462992" cy="4929222"/>
          </a:xfrm>
        </p:spPr>
        <p:txBody>
          <a:bodyPr>
            <a:normAutofit/>
          </a:bodyPr>
          <a:lstStyle/>
          <a:p>
            <a:pPr lvl="1">
              <a:lnSpc>
                <a:spcPct val="90000"/>
              </a:lnSpc>
              <a:buFont typeface="Wingdings" pitchFamily="2" charset="2"/>
              <a:buChar char="§"/>
            </a:pPr>
            <a:r>
              <a:rPr lang="cs-CZ" sz="2200" dirty="0" smtClean="0"/>
              <a:t>dětská </a:t>
            </a:r>
            <a:r>
              <a:rPr lang="cs-CZ" sz="2200" dirty="0"/>
              <a:t>knížka 12 – 14 </a:t>
            </a:r>
            <a:r>
              <a:rPr lang="cs-CZ" sz="2200" dirty="0" smtClean="0"/>
              <a:t>b                                                          </a:t>
            </a:r>
            <a:endParaRPr lang="cs-CZ" sz="1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90000"/>
              </a:lnSpc>
              <a:buFont typeface="Wingdings" pitchFamily="2" charset="2"/>
              <a:buChar char="§"/>
            </a:pPr>
            <a:endParaRPr lang="cs-CZ" sz="1200" dirty="0" smtClean="0">
              <a:solidFill>
                <a:srgbClr val="FF0000"/>
              </a:solidFill>
            </a:endParaRPr>
          </a:p>
          <a:p>
            <a:pPr lvl="1">
              <a:lnSpc>
                <a:spcPct val="90000"/>
              </a:lnSpc>
              <a:buFont typeface="Wingdings" pitchFamily="2" charset="2"/>
              <a:buChar char="§"/>
            </a:pPr>
            <a:r>
              <a:rPr lang="cs-CZ" sz="2200" dirty="0" smtClean="0"/>
              <a:t>učebnice</a:t>
            </a:r>
            <a:r>
              <a:rPr lang="cs-CZ" sz="2200" dirty="0"/>
              <a:t>, knihy většího formátu </a:t>
            </a:r>
            <a:r>
              <a:rPr lang="cs-CZ" sz="2200" dirty="0" smtClean="0"/>
              <a:t>11 </a:t>
            </a:r>
            <a:r>
              <a:rPr lang="cs-CZ" sz="2200" dirty="0"/>
              <a:t>– 12 </a:t>
            </a:r>
            <a:r>
              <a:rPr lang="cs-CZ" sz="2200" dirty="0" smtClean="0"/>
              <a:t>b       </a:t>
            </a:r>
          </a:p>
          <a:p>
            <a:pPr lvl="1">
              <a:lnSpc>
                <a:spcPct val="90000"/>
              </a:lnSpc>
              <a:buNone/>
            </a:pPr>
            <a:r>
              <a:rPr lang="cs-CZ" sz="2200" dirty="0" smtClean="0"/>
              <a:t>                    </a:t>
            </a:r>
            <a:endParaRPr lang="cs-CZ" sz="12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90000"/>
              </a:lnSpc>
            </a:pPr>
            <a:endParaRPr lang="cs-CZ" sz="12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90000"/>
              </a:lnSpc>
            </a:pPr>
            <a:endParaRPr lang="cs-CZ" sz="12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90000"/>
              </a:lnSpc>
            </a:pPr>
            <a:endParaRPr lang="cs-CZ" sz="12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90000"/>
              </a:lnSpc>
            </a:pPr>
            <a:r>
              <a:rPr lang="cs-CZ" sz="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8b       aaaaaaaaaaaaaaaaaaaaaaaaaaaaaaaaaaaaaaaaaaaaaaaaaaaaaaaaaaaaaaaaaaaaaaaaaaaaaaaaaaaaaaaaaaaaaaaaaaaaaaaaaaaaaaaaaaaaaaaaaaaaa</a:t>
            </a:r>
          </a:p>
          <a:p>
            <a:pPr lvl="1">
              <a:lnSpc>
                <a:spcPct val="90000"/>
              </a:lnSpc>
            </a:pPr>
            <a:r>
              <a:rPr lang="cs-CZ" sz="1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10b     aaaaaaaaaaaaaaaaaaaaaaaaaaaaaaaaaaaaaaaaaaaaaaaaaaaaaaaaaaaaaaaaaaaaaaaaaaaaaaaaaaaaaaaaaaaaaaaaaaaaa</a:t>
            </a:r>
          </a:p>
          <a:p>
            <a:pPr lvl="1">
              <a:lnSpc>
                <a:spcPct val="90000"/>
              </a:lnSpc>
            </a:pPr>
            <a:r>
              <a:rPr lang="cs-CZ" sz="1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12b     aaaaaaaaaaaaaaaaaaaaaaaaaaaaaaaaaaaaaaaaaaaaaaaaaaaaaaaaaaaaaaaaaaaaaaaaaaaaaaaaaaa</a:t>
            </a:r>
          </a:p>
          <a:p>
            <a:pPr lvl="1">
              <a:lnSpc>
                <a:spcPct val="90000"/>
              </a:lnSpc>
            </a:pPr>
            <a:r>
              <a:rPr lang="cs-CZ" sz="1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16b     </a:t>
            </a:r>
            <a:r>
              <a:rPr lang="cs-CZ" sz="16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aaaaaaaaaaaaaaaaaaaaaaaaaaaaaaaaaaaaaaaaaaaaaaaaaaaaaaaaaaaaa</a:t>
            </a:r>
            <a:endParaRPr lang="cs-CZ" sz="16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90000"/>
              </a:lnSpc>
            </a:pP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24b     </a:t>
            </a:r>
            <a:r>
              <a:rPr lang="cs-CZ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aaaaaaaaaaaaaaaaaaaaaaaaaaaaaaaaaaaaaaa</a:t>
            </a:r>
            <a:endParaRPr lang="cs-CZ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90000"/>
              </a:lnSpc>
            </a:pPr>
            <a:r>
              <a:rPr lang="cs-CZ" sz="3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36b     </a:t>
            </a:r>
            <a:r>
              <a:rPr lang="cs-CZ" sz="36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aaaaaaaaaaaaaaaaaaaaaaaa</a:t>
            </a:r>
            <a:endParaRPr lang="cs-CZ" sz="36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90000"/>
              </a:lnSpc>
            </a:pPr>
            <a:r>
              <a:rPr lang="cs-CZ" sz="7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72b     </a:t>
            </a:r>
            <a:r>
              <a:rPr lang="cs-CZ" sz="78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aaaaaaaa</a:t>
            </a:r>
            <a:endParaRPr lang="cs-CZ" sz="78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90000"/>
              </a:lnSpc>
            </a:pPr>
            <a:endParaRPr lang="cs-CZ" sz="12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90000"/>
              </a:lnSpc>
            </a:pPr>
            <a:endParaRPr lang="cs-CZ" sz="2200" dirty="0" smtClean="0"/>
          </a:p>
          <a:p>
            <a:pPr lvl="1">
              <a:lnSpc>
                <a:spcPct val="90000"/>
              </a:lnSpc>
            </a:pPr>
            <a:endParaRPr lang="cs-CZ" sz="700" dirty="0"/>
          </a:p>
          <a:p>
            <a:pPr lvl="1">
              <a:lnSpc>
                <a:spcPct val="90000"/>
              </a:lnSpc>
            </a:pPr>
            <a:endParaRPr lang="cs-CZ" sz="7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2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12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26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26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642918"/>
            <a:ext cx="8229600" cy="1066800"/>
          </a:xfrm>
        </p:spPr>
        <p:txBody>
          <a:bodyPr/>
          <a:lstStyle/>
          <a:p>
            <a:r>
              <a:rPr lang="cs-CZ" dirty="0"/>
              <a:t>Řezy písma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642910" y="1857364"/>
            <a:ext cx="7000924" cy="5000636"/>
          </a:xfrm>
        </p:spPr>
        <p:txBody>
          <a:bodyPr/>
          <a:lstStyle/>
          <a:p>
            <a:r>
              <a:rPr lang="cs-CZ" sz="2600" dirty="0"/>
              <a:t>řezy </a:t>
            </a:r>
            <a:r>
              <a:rPr lang="cs-CZ" sz="2600" dirty="0" smtClean="0"/>
              <a:t>písma</a:t>
            </a:r>
          </a:p>
          <a:p>
            <a:pPr lvl="1"/>
            <a:r>
              <a:rPr lang="cs-CZ" sz="2200" dirty="0" smtClean="0"/>
              <a:t>obyčejné </a:t>
            </a:r>
            <a:r>
              <a:rPr lang="cs-CZ" sz="2200" dirty="0"/>
              <a:t>– </a:t>
            </a:r>
            <a:r>
              <a:rPr lang="cs-CZ" sz="2200" dirty="0" err="1"/>
              <a:t>regular</a:t>
            </a:r>
            <a:endParaRPr lang="cs-CZ" sz="2200" dirty="0"/>
          </a:p>
          <a:p>
            <a:pPr lvl="1"/>
            <a:r>
              <a:rPr lang="cs-CZ" sz="2200" b="1" dirty="0" smtClean="0"/>
              <a:t>tučné </a:t>
            </a:r>
            <a:r>
              <a:rPr lang="cs-CZ" sz="2200" b="1" dirty="0"/>
              <a:t>– </a:t>
            </a:r>
            <a:r>
              <a:rPr lang="cs-CZ" sz="2200" b="1" dirty="0" err="1" smtClean="0"/>
              <a:t>bold</a:t>
            </a:r>
            <a:endParaRPr lang="cs-CZ" sz="2200" b="1" dirty="0" smtClean="0"/>
          </a:p>
          <a:p>
            <a:pPr lvl="1">
              <a:buNone/>
            </a:pPr>
            <a:endParaRPr lang="cs-CZ" sz="2200" dirty="0" smtClean="0"/>
          </a:p>
          <a:p>
            <a:r>
              <a:rPr lang="cs-CZ" sz="2600" dirty="0" smtClean="0"/>
              <a:t>sklon</a:t>
            </a:r>
          </a:p>
          <a:p>
            <a:pPr lvl="1"/>
            <a:r>
              <a:rPr lang="cs-CZ" sz="2200" dirty="0" smtClean="0"/>
              <a:t>stojaté – </a:t>
            </a:r>
            <a:r>
              <a:rPr lang="cs-CZ" sz="2200" dirty="0" err="1" smtClean="0"/>
              <a:t>normal</a:t>
            </a:r>
            <a:endParaRPr lang="cs-CZ" sz="2200" dirty="0" smtClean="0"/>
          </a:p>
          <a:p>
            <a:pPr lvl="1"/>
            <a:r>
              <a:rPr lang="cs-CZ" sz="2200" i="1" dirty="0" smtClean="0"/>
              <a:t>kurziva</a:t>
            </a:r>
            <a:r>
              <a:rPr lang="cs-CZ" sz="2200" dirty="0" smtClean="0"/>
              <a:t> – </a:t>
            </a:r>
            <a:r>
              <a:rPr lang="cs-CZ" sz="2200" i="1" dirty="0" err="1" smtClean="0"/>
              <a:t>italics</a:t>
            </a:r>
            <a:endParaRPr lang="cs-CZ" sz="2200" i="1" dirty="0" smtClean="0"/>
          </a:p>
          <a:p>
            <a:pPr lvl="1">
              <a:buNone/>
            </a:pPr>
            <a:endParaRPr lang="cs-CZ" sz="2200" i="1" dirty="0" smtClean="0"/>
          </a:p>
          <a:p>
            <a:r>
              <a:rPr lang="cs-CZ" sz="2600" dirty="0" smtClean="0"/>
              <a:t>podtržení</a:t>
            </a:r>
          </a:p>
          <a:p>
            <a:pPr>
              <a:buNone/>
            </a:pPr>
            <a:endParaRPr lang="cs-CZ" sz="2600" dirty="0" smtClean="0"/>
          </a:p>
          <a:p>
            <a:pPr marL="657225" lvl="1" indent="-657225">
              <a:buNone/>
            </a:pPr>
            <a:endParaRPr lang="cs-CZ" sz="2200" i="1" dirty="0" smtClean="0"/>
          </a:p>
          <a:p>
            <a:pPr lvl="1"/>
            <a:endParaRPr lang="cs-CZ" sz="2200" i="1" dirty="0" smtClean="0"/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3786182" y="2000240"/>
            <a:ext cx="14398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4000" dirty="0">
                <a:solidFill>
                  <a:srgbClr val="FF0000"/>
                </a:solidFill>
              </a:rPr>
              <a:t>ABC</a:t>
            </a: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3571868" y="3571876"/>
            <a:ext cx="14398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4000" dirty="0">
                <a:solidFill>
                  <a:srgbClr val="FF0000"/>
                </a:solidFill>
                <a:latin typeface="Arial Narrow" pitchFamily="34" charset="0"/>
              </a:rPr>
              <a:t>ABC</a:t>
            </a: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3571868" y="4071942"/>
            <a:ext cx="14398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4000" i="1" dirty="0">
                <a:solidFill>
                  <a:srgbClr val="FF0000"/>
                </a:solidFill>
              </a:rPr>
              <a:t>ABC</a:t>
            </a: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3714744" y="2500306"/>
            <a:ext cx="14398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4000" b="1" dirty="0">
                <a:solidFill>
                  <a:srgbClr val="FF0000"/>
                </a:solidFill>
              </a:rPr>
              <a:t>ABC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89" y="785794"/>
            <a:ext cx="4167115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3071802" y="5000636"/>
            <a:ext cx="14398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4000" i="1" u="dbl" dirty="0">
                <a:solidFill>
                  <a:srgbClr val="FF0000"/>
                </a:solidFill>
              </a:rPr>
              <a:t>ABC</a:t>
            </a: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3071802" y="5643578"/>
            <a:ext cx="14398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4000" i="1" u="wavy" dirty="0">
                <a:solidFill>
                  <a:srgbClr val="FF0000"/>
                </a:solidFill>
                <a:uFill>
                  <a:solidFill>
                    <a:srgbClr val="0070C0"/>
                  </a:solidFill>
                </a:uFill>
              </a:rPr>
              <a:t>ABC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7929586" y="6286520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 uiExpand="1" build="p"/>
      <p:bldP spid="13318" grpId="0"/>
      <p:bldP spid="13320" grpId="0"/>
      <p:bldP spid="13321" grpId="0"/>
      <p:bldP spid="13322" grpId="0"/>
      <p:bldP spid="11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/>
              <a:t>Doporučení pro používání písma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z="2600" dirty="0"/>
              <a:t>Typ a řez</a:t>
            </a:r>
          </a:p>
          <a:p>
            <a:pPr lvl="1"/>
            <a:r>
              <a:rPr lang="cs-CZ" sz="2200" dirty="0"/>
              <a:t>ne více než 3 typy </a:t>
            </a:r>
            <a:r>
              <a:rPr lang="cs-CZ" sz="2200" dirty="0" smtClean="0"/>
              <a:t>písma</a:t>
            </a:r>
          </a:p>
          <a:p>
            <a:pPr lvl="1">
              <a:buNone/>
            </a:pPr>
            <a:endParaRPr lang="cs-CZ" sz="2200" dirty="0"/>
          </a:p>
          <a:p>
            <a:r>
              <a:rPr lang="cs-CZ" sz="2600" dirty="0" smtClean="0"/>
              <a:t>Velikost</a:t>
            </a:r>
            <a:endParaRPr lang="cs-CZ" sz="2600" dirty="0"/>
          </a:p>
          <a:p>
            <a:pPr lvl="1"/>
            <a:r>
              <a:rPr lang="cs-CZ" sz="2200" dirty="0"/>
              <a:t>ne více než 3 velikosti jednoho písma  </a:t>
            </a:r>
            <a:endParaRPr lang="cs-CZ" sz="2200" dirty="0" smtClean="0"/>
          </a:p>
          <a:p>
            <a:pPr lvl="1">
              <a:buNone/>
            </a:pPr>
            <a:endParaRPr lang="cs-CZ" sz="2200" dirty="0"/>
          </a:p>
          <a:p>
            <a:r>
              <a:rPr lang="cs-CZ" sz="2600" dirty="0" smtClean="0"/>
              <a:t>Čím </a:t>
            </a:r>
            <a:r>
              <a:rPr lang="cs-CZ" sz="2600" dirty="0"/>
              <a:t>delší text, tím čitelnější písmo</a:t>
            </a:r>
          </a:p>
          <a:p>
            <a:pPr lvl="1"/>
            <a:r>
              <a:rPr lang="cs-CZ" sz="2200" dirty="0"/>
              <a:t>jednoduchá patková </a:t>
            </a:r>
            <a:r>
              <a:rPr lang="cs-CZ" sz="2200" dirty="0" smtClean="0"/>
              <a:t>písma</a:t>
            </a:r>
            <a:endParaRPr lang="cs-CZ" sz="2200" dirty="0"/>
          </a:p>
          <a:p>
            <a:pPr lvl="1"/>
            <a:r>
              <a:rPr lang="cs-CZ" sz="2200" dirty="0"/>
              <a:t>bezpatková – lépe </a:t>
            </a:r>
            <a:r>
              <a:rPr lang="cs-CZ" sz="2200" dirty="0" smtClean="0"/>
              <a:t>čitelná</a:t>
            </a:r>
            <a:endParaRPr lang="cs-CZ" sz="2200" dirty="0"/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4973600" y="2857496"/>
            <a:ext cx="41704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 dirty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ABC </a:t>
            </a:r>
            <a:r>
              <a:rPr lang="cs-CZ" sz="3200" b="1" i="1" dirty="0" err="1">
                <a:solidFill>
                  <a:srgbClr val="FF0000"/>
                </a:solidFill>
                <a:latin typeface="Times New Roman" pitchFamily="18" charset="0"/>
              </a:rPr>
              <a:t>ABC</a:t>
            </a:r>
            <a:r>
              <a:rPr lang="cs-CZ" sz="3200" b="1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cs-CZ" sz="5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ABC</a:t>
            </a:r>
            <a:r>
              <a:rPr lang="cs-CZ" sz="5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53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 uiExpand="1" build="p"/>
      <p:bldP spid="1536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Základy psaní </a:t>
            </a:r>
            <a:r>
              <a:rPr lang="cs-CZ" dirty="0" smtClean="0"/>
              <a:t>textu </a:t>
            </a:r>
            <a:endParaRPr lang="cs-CZ" dirty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472518" cy="4530725"/>
          </a:xfrm>
        </p:spPr>
        <p:txBody>
          <a:bodyPr>
            <a:normAutofit/>
          </a:bodyPr>
          <a:lstStyle/>
          <a:p>
            <a:r>
              <a:rPr lang="cs-CZ" sz="2600" dirty="0" smtClean="0"/>
              <a:t>nejdříve píši veškerý text, pak provádím další úpravy</a:t>
            </a:r>
          </a:p>
          <a:p>
            <a:pPr lvl="1">
              <a:buFont typeface="Wingdings" pitchFamily="2" charset="2"/>
              <a:buChar char="§"/>
            </a:pPr>
            <a:r>
              <a:rPr lang="cs-CZ" sz="2400" dirty="0" smtClean="0"/>
              <a:t>formátování </a:t>
            </a:r>
            <a:r>
              <a:rPr lang="cs-CZ" sz="2400" dirty="0" smtClean="0"/>
              <a:t>textu (</a:t>
            </a:r>
            <a:r>
              <a:rPr lang="cs-CZ" sz="2400" dirty="0" smtClean="0"/>
              <a:t>změna velikosti, barvy, …)</a:t>
            </a:r>
          </a:p>
          <a:p>
            <a:pPr lvl="1">
              <a:buFont typeface="Wingdings" pitchFamily="2" charset="2"/>
              <a:buChar char="§"/>
            </a:pPr>
            <a:r>
              <a:rPr lang="cs-CZ" sz="2400" dirty="0" smtClean="0"/>
              <a:t>vkládání obr., foto,……</a:t>
            </a:r>
          </a:p>
          <a:p>
            <a:pPr>
              <a:buNone/>
            </a:pPr>
            <a:endParaRPr lang="cs-CZ" sz="2600" dirty="0" smtClean="0"/>
          </a:p>
          <a:p>
            <a:r>
              <a:rPr lang="cs-CZ" sz="2600" dirty="0" smtClean="0"/>
              <a:t>tečka, čárka, dvojtečka, středník, otazník, vykřičník</a:t>
            </a:r>
          </a:p>
          <a:p>
            <a:pPr lvl="1">
              <a:buFont typeface="Wingdings" pitchFamily="2" charset="2"/>
              <a:buChar char="§"/>
            </a:pPr>
            <a:r>
              <a:rPr lang="cs-CZ" sz="2200" dirty="0" smtClean="0"/>
              <a:t>těsně za poslední písmeno slova a za ní mezera</a:t>
            </a:r>
          </a:p>
          <a:p>
            <a:pPr lvl="1">
              <a:buFont typeface="Wingdings" pitchFamily="2" charset="2"/>
              <a:buChar char="§"/>
            </a:pPr>
            <a:r>
              <a:rPr lang="cs-CZ" sz="2200" dirty="0" smtClean="0"/>
              <a:t>dvojtečka u sportovního výsledku bez mezery </a:t>
            </a:r>
            <a:r>
              <a:rPr lang="cs-CZ" sz="2200" dirty="0" smtClean="0">
                <a:solidFill>
                  <a:srgbClr val="FF0000"/>
                </a:solidFill>
              </a:rPr>
              <a:t>(</a:t>
            </a:r>
            <a:r>
              <a:rPr lang="cs-CZ" sz="2200" dirty="0" smtClean="0">
                <a:solidFill>
                  <a:srgbClr val="FF0000"/>
                </a:solidFill>
              </a:rPr>
              <a:t>1:5)</a:t>
            </a:r>
            <a:endParaRPr lang="cs-CZ" sz="2200" dirty="0" smtClean="0"/>
          </a:p>
          <a:p>
            <a:pPr lvl="1">
              <a:buFont typeface="Wingdings" pitchFamily="2" charset="2"/>
              <a:buChar char="§"/>
            </a:pPr>
            <a:r>
              <a:rPr lang="cs-CZ" sz="2200" dirty="0" smtClean="0"/>
              <a:t>tečka </a:t>
            </a:r>
            <a:r>
              <a:rPr lang="cs-CZ" sz="2200" i="1" dirty="0" smtClean="0"/>
              <a:t>za </a:t>
            </a:r>
            <a:r>
              <a:rPr lang="cs-CZ" sz="2200" dirty="0" smtClean="0"/>
              <a:t>nadpisem</a:t>
            </a:r>
            <a:r>
              <a:rPr lang="cs-CZ" sz="2200" i="1" dirty="0" smtClean="0"/>
              <a:t> </a:t>
            </a:r>
            <a:r>
              <a:rPr lang="cs-CZ" sz="2200" dirty="0" smtClean="0"/>
              <a:t>se nepíše</a:t>
            </a:r>
          </a:p>
          <a:p>
            <a:pPr lvl="1">
              <a:buFont typeface="Wingdings" pitchFamily="2" charset="2"/>
              <a:buChar char="§"/>
            </a:pPr>
            <a:r>
              <a:rPr lang="cs-CZ" sz="2200" dirty="0" smtClean="0"/>
              <a:t>končí-li věta zkratkou, další tečka se nepíše</a:t>
            </a:r>
          </a:p>
          <a:p>
            <a:pPr lvl="1">
              <a:buFont typeface="Wingdings" pitchFamily="2" charset="2"/>
              <a:buChar char="§"/>
            </a:pPr>
            <a:r>
              <a:rPr lang="cs-CZ" sz="2200" dirty="0" smtClean="0"/>
              <a:t>dvojtečka ve smyslu poměru </a:t>
            </a:r>
            <a:r>
              <a:rPr lang="cs-CZ" sz="2200" dirty="0" smtClean="0">
                <a:solidFill>
                  <a:srgbClr val="FF0000"/>
                </a:solidFill>
              </a:rPr>
              <a:t>(</a:t>
            </a:r>
            <a:r>
              <a:rPr lang="cs-CZ" sz="2200" dirty="0" smtClean="0">
                <a:solidFill>
                  <a:srgbClr val="FF0000"/>
                </a:solidFill>
              </a:rPr>
              <a:t>M 1 : 10)</a:t>
            </a:r>
            <a:endParaRPr lang="cs-CZ" sz="2600" dirty="0" smtClean="0"/>
          </a:p>
          <a:p>
            <a:pPr>
              <a:buNone/>
            </a:pPr>
            <a:endParaRPr lang="cs-CZ" sz="2600" dirty="0"/>
          </a:p>
          <a:p>
            <a:pPr lvl="1"/>
            <a:endParaRPr lang="cs-CZ" sz="2200" dirty="0" smtClean="0">
              <a:solidFill>
                <a:srgbClr val="FF0000"/>
              </a:solidFill>
            </a:endParaRPr>
          </a:p>
          <a:p>
            <a:pPr lvl="1"/>
            <a:endParaRPr lang="cs-CZ" sz="2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/>
              <a:t>Základy psaní textu - znaménka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258204" cy="4530725"/>
          </a:xfrm>
        </p:spPr>
        <p:txBody>
          <a:bodyPr/>
          <a:lstStyle/>
          <a:p>
            <a:r>
              <a:rPr lang="cs-CZ" sz="2600" dirty="0"/>
              <a:t>matematická znaménka </a:t>
            </a:r>
            <a:r>
              <a:rPr lang="cs-CZ" sz="2600" dirty="0" smtClean="0"/>
              <a:t> </a:t>
            </a:r>
            <a:r>
              <a:rPr lang="cs-CZ" sz="2600" dirty="0" smtClean="0">
                <a:solidFill>
                  <a:srgbClr val="FF0000"/>
                </a:solidFill>
              </a:rPr>
              <a:t>+ </a:t>
            </a:r>
            <a:r>
              <a:rPr lang="cs-CZ" sz="2600" dirty="0">
                <a:solidFill>
                  <a:srgbClr val="FF0000"/>
                </a:solidFill>
              </a:rPr>
              <a:t>- =</a:t>
            </a:r>
          </a:p>
          <a:p>
            <a:pPr lvl="1">
              <a:buFont typeface="Wingdings" pitchFamily="2" charset="2"/>
              <a:buChar char="§"/>
            </a:pPr>
            <a:r>
              <a:rPr lang="cs-CZ" sz="2200" dirty="0"/>
              <a:t>píší se s </a:t>
            </a:r>
            <a:r>
              <a:rPr lang="cs-CZ" sz="2200" dirty="0" smtClean="0"/>
              <a:t>mezerami          </a:t>
            </a:r>
            <a:r>
              <a:rPr lang="cs-CZ" sz="2200" dirty="0" smtClean="0">
                <a:solidFill>
                  <a:srgbClr val="FF0000"/>
                </a:solidFill>
              </a:rPr>
              <a:t>(1 + 2 = 3)</a:t>
            </a:r>
          </a:p>
          <a:p>
            <a:pPr lvl="1">
              <a:buNone/>
            </a:pPr>
            <a:endParaRPr lang="cs-CZ" sz="2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069848"/>
          </a:xfrm>
        </p:spPr>
        <p:txBody>
          <a:bodyPr/>
          <a:lstStyle/>
          <a:p>
            <a:r>
              <a:rPr lang="cs-CZ" dirty="0" smtClean="0"/>
              <a:t>zdroj, citace</a:t>
            </a:r>
            <a:endParaRPr lang="cs-CZ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500034" y="1643050"/>
            <a:ext cx="8229600" cy="3643314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cs-CZ" sz="17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Wikipedia</a:t>
            </a:r>
            <a:r>
              <a:rPr kumimoji="0" lang="cs-CZ" sz="17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: Otevřená encyklopedie</a:t>
            </a:r>
            <a:r>
              <a:rPr kumimoji="0" lang="cs-CZ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[online].  [cit. 2011-12-27]. Typografie. Dostupné na </a:t>
            </a:r>
            <a:r>
              <a:rPr kumimoji="0" lang="cs-CZ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  <a:hlinkClick r:id="rId2"/>
              </a:rPr>
              <a:t>http://cs.wikipedia.org/wiki/Typografie</a:t>
            </a:r>
            <a:endParaRPr kumimoji="0" lang="cs-CZ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65760" indent="-256032" fontAlgn="auto"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Font typeface="Georgia"/>
              <a:buChar char="•"/>
            </a:pPr>
            <a:r>
              <a:rPr kumimoji="0" lang="en-US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[</a:t>
            </a:r>
            <a:r>
              <a:rPr kumimoji="0" lang="cs-CZ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obr.</a:t>
            </a:r>
            <a:r>
              <a:rPr kumimoji="0" lang="en-US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1] </a:t>
            </a:r>
            <a:r>
              <a:rPr kumimoji="0" lang="cs-CZ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[cit. 201</a:t>
            </a:r>
            <a:r>
              <a:rPr kumimoji="0" lang="en-US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1</a:t>
            </a:r>
            <a:r>
              <a:rPr kumimoji="0" lang="cs-CZ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-12-27]. Dostupný  na WWW:</a:t>
            </a:r>
          </a:p>
          <a:p>
            <a:pPr marL="365760" indent="-256032" fontAlgn="auto"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</a:pPr>
            <a:r>
              <a:rPr lang="cs-CZ" sz="1700" dirty="0" smtClean="0">
                <a:latin typeface="Arial" pitchFamily="34" charset="0"/>
                <a:cs typeface="Arial" pitchFamily="34" charset="0"/>
                <a:hlinkClick r:id="rId3"/>
              </a:rPr>
              <a:t>http://freelancefolder.com/wp-content/uploads/2008/05/2typography-image_t.jpg</a:t>
            </a:r>
            <a:endParaRPr lang="cs-CZ" sz="1700" dirty="0" smtClean="0">
              <a:latin typeface="Arial" pitchFamily="34" charset="0"/>
              <a:cs typeface="Arial" pitchFamily="34" charset="0"/>
            </a:endParaRPr>
          </a:p>
          <a:p>
            <a:pPr marL="365760" indent="-256032" fontAlgn="auto"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Font typeface="Arial" pitchFamily="34" charset="0"/>
              <a:buChar char="•"/>
            </a:pPr>
            <a:r>
              <a:rPr lang="en-US" sz="17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700" dirty="0" smtClean="0">
                <a:latin typeface="Arial" pitchFamily="34" charset="0"/>
                <a:cs typeface="Arial" pitchFamily="34" charset="0"/>
              </a:rPr>
              <a:t>obr.2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] </a:t>
            </a:r>
            <a:r>
              <a:rPr lang="cs-CZ" sz="1700" dirty="0" smtClean="0">
                <a:latin typeface="Arial" pitchFamily="34" charset="0"/>
                <a:cs typeface="Arial" pitchFamily="34" charset="0"/>
              </a:rPr>
              <a:t>[cit. 201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cs-CZ" sz="1700" dirty="0" smtClean="0">
                <a:latin typeface="Arial" pitchFamily="34" charset="0"/>
                <a:cs typeface="Arial" pitchFamily="34" charset="0"/>
              </a:rPr>
              <a:t>-12-27]. Dostupný  na WWW:</a:t>
            </a:r>
          </a:p>
          <a:p>
            <a:pPr marL="365760" indent="-256032" fontAlgn="auto"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</a:pPr>
            <a:r>
              <a:rPr lang="cs-CZ" sz="1700" dirty="0" smtClean="0">
                <a:latin typeface="Arial" pitchFamily="34" charset="0"/>
                <a:cs typeface="Arial" pitchFamily="34" charset="0"/>
                <a:hlinkClick r:id="rId4"/>
              </a:rPr>
              <a:t>http://upload.wikimedia.org/wikipedia/commons/thumb/7/7a/A.jpg</a:t>
            </a:r>
            <a:endParaRPr lang="cs-CZ" sz="1700" dirty="0" smtClean="0">
              <a:latin typeface="Arial" pitchFamily="34" charset="0"/>
              <a:cs typeface="Arial" pitchFamily="34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en-US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[</a:t>
            </a:r>
            <a:r>
              <a:rPr kumimoji="0" lang="cs-CZ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obr.4</a:t>
            </a:r>
            <a:r>
              <a:rPr kumimoji="0" lang="en-US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] </a:t>
            </a:r>
            <a:r>
              <a:rPr kumimoji="0" lang="cs-CZ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[cit. 201</a:t>
            </a:r>
            <a:r>
              <a:rPr kumimoji="0" lang="en-US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1</a:t>
            </a:r>
            <a:r>
              <a:rPr kumimoji="0" lang="cs-CZ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-12-27]. Dostupný na WWW:</a:t>
            </a:r>
          </a:p>
          <a:p>
            <a:pPr marL="365760" indent="-256032" fontAlgn="auto"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</a:pPr>
            <a:r>
              <a:rPr lang="cs-CZ" sz="1700" dirty="0" smtClean="0">
                <a:latin typeface="Arial" pitchFamily="34" charset="0"/>
                <a:cs typeface="Arial" pitchFamily="34" charset="0"/>
                <a:hlinkClick r:id="rId5"/>
              </a:rPr>
              <a:t>http://justcreativedesign.com/wp-content/uploads/2008/02/fonts/gillsans.gif</a:t>
            </a:r>
            <a:endParaRPr lang="cs-CZ" sz="1700" dirty="0" smtClean="0">
              <a:latin typeface="Arial" pitchFamily="34" charset="0"/>
              <a:cs typeface="Arial" pitchFamily="34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en-US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[</a:t>
            </a:r>
            <a:r>
              <a:rPr kumimoji="0" lang="cs-CZ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obr.5</a:t>
            </a:r>
            <a:r>
              <a:rPr kumimoji="0" lang="en-US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] </a:t>
            </a:r>
            <a:r>
              <a:rPr kumimoji="0" lang="cs-CZ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[cit. 201</a:t>
            </a:r>
            <a:r>
              <a:rPr kumimoji="0" lang="en-US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1</a:t>
            </a:r>
            <a:r>
              <a:rPr kumimoji="0" lang="cs-CZ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-12-27]. Dostupný na WWW:</a:t>
            </a:r>
          </a:p>
          <a:p>
            <a:pPr marL="365760" indent="-256032" fontAlgn="auto"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</a:pPr>
            <a:r>
              <a:rPr lang="cs-CZ" sz="1700" dirty="0" smtClean="0">
                <a:latin typeface="Arial" pitchFamily="34" charset="0"/>
                <a:cs typeface="Arial" pitchFamily="34" charset="0"/>
                <a:hlinkClick r:id="rId6"/>
              </a:rPr>
              <a:t>http://www.</a:t>
            </a:r>
            <a:r>
              <a:rPr lang="cs-CZ" sz="1700" dirty="0" err="1" smtClean="0">
                <a:latin typeface="Arial" pitchFamily="34" charset="0"/>
                <a:cs typeface="Arial" pitchFamily="34" charset="0"/>
                <a:hlinkClick r:id="rId6"/>
              </a:rPr>
              <a:t>killertexteffects.com</a:t>
            </a:r>
            <a:r>
              <a:rPr lang="cs-CZ" sz="1700" dirty="0" smtClean="0">
                <a:latin typeface="Arial" pitchFamily="34" charset="0"/>
                <a:cs typeface="Arial" pitchFamily="34" charset="0"/>
                <a:hlinkClick r:id="rId6"/>
              </a:rPr>
              <a:t>/images2/KT3fonts.gif</a:t>
            </a:r>
            <a:endParaRPr lang="cs-CZ" sz="1700" dirty="0" smtClean="0">
              <a:latin typeface="Arial" pitchFamily="34" charset="0"/>
              <a:cs typeface="Arial" pitchFamily="34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en-US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[</a:t>
            </a:r>
            <a:r>
              <a:rPr kumimoji="0" lang="cs-CZ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obr.6</a:t>
            </a:r>
            <a:r>
              <a:rPr kumimoji="0" lang="en-US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] </a:t>
            </a:r>
            <a:r>
              <a:rPr kumimoji="0" lang="cs-CZ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[cit. 201</a:t>
            </a:r>
            <a:r>
              <a:rPr kumimoji="0" lang="en-US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1</a:t>
            </a:r>
            <a:r>
              <a:rPr kumimoji="0" lang="cs-CZ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-12-27]. Dostupný  na WWW:</a:t>
            </a:r>
          </a:p>
          <a:p>
            <a:pPr marL="365760" indent="-256032" fontAlgn="auto"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</a:pPr>
            <a:r>
              <a:rPr lang="cs-CZ" sz="1700" dirty="0" smtClean="0">
                <a:latin typeface="Arial" pitchFamily="34" charset="0"/>
                <a:cs typeface="Arial" pitchFamily="34" charset="0"/>
                <a:hlinkClick r:id="rId7"/>
              </a:rPr>
              <a:t>http://simplyzesty.com/wp-content/uploads//2010/07/Math6.jpg</a:t>
            </a:r>
            <a:endParaRPr lang="cs-CZ" sz="1700" dirty="0" smtClean="0">
              <a:latin typeface="Arial" pitchFamily="34" charset="0"/>
              <a:cs typeface="Arial" pitchFamily="34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en-US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[</a:t>
            </a:r>
            <a:r>
              <a:rPr kumimoji="0" lang="cs-CZ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obr.3</a:t>
            </a:r>
            <a:r>
              <a:rPr kumimoji="0" lang="en-US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] </a:t>
            </a:r>
            <a:r>
              <a:rPr kumimoji="0" lang="cs-CZ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[cit. 201</a:t>
            </a:r>
            <a:r>
              <a:rPr kumimoji="0" lang="en-US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1</a:t>
            </a:r>
            <a:r>
              <a:rPr kumimoji="0" lang="cs-CZ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-12-27]. archiv autora</a:t>
            </a:r>
            <a:r>
              <a:rPr kumimoji="0" lang="en-US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n-US" sz="1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cs-CZ" sz="17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692</TotalTime>
  <Words>572</Words>
  <Application>Microsoft Office PowerPoint</Application>
  <PresentationFormat>Předvádění na obrazovce (4:3)</PresentationFormat>
  <Paragraphs>146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Urbanistický</vt:lpstr>
      <vt:lpstr>Prezentace aplikace PowerPoint</vt:lpstr>
      <vt:lpstr>Anotace</vt:lpstr>
      <vt:lpstr>Informatika Typografie -zásady</vt:lpstr>
      <vt:lpstr>Typografie</vt:lpstr>
      <vt:lpstr>Každé písmo je určeno:</vt:lpstr>
      <vt:lpstr>Klasifikace písem - sady</vt:lpstr>
      <vt:lpstr>Sady písem</vt:lpstr>
      <vt:lpstr>Sady písem</vt:lpstr>
      <vt:lpstr>Sady písem</vt:lpstr>
      <vt:lpstr>Sady písem</vt:lpstr>
      <vt:lpstr>Sady písem</vt:lpstr>
      <vt:lpstr>Velikost písma</vt:lpstr>
      <vt:lpstr>Velikost písma</vt:lpstr>
      <vt:lpstr>Řezy písma</vt:lpstr>
      <vt:lpstr>Doporučení pro používání písma</vt:lpstr>
      <vt:lpstr>Základy psaní textu </vt:lpstr>
      <vt:lpstr>Základy psaní textu - znaménka</vt:lpstr>
      <vt:lpstr>zdroj, citace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Počítačová typografie</dc:title>
  <dc:creator>pc4</dc:creator>
  <cp:lastModifiedBy>Martin Králík</cp:lastModifiedBy>
  <cp:revision>128</cp:revision>
  <dcterms:created xsi:type="dcterms:W3CDTF">2007-02-05T07:38:37Z</dcterms:created>
  <dcterms:modified xsi:type="dcterms:W3CDTF">2012-03-13T18:07:36Z</dcterms:modified>
</cp:coreProperties>
</file>