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8" r:id="rId2"/>
    <p:sldId id="280" r:id="rId3"/>
    <p:sldId id="256" r:id="rId4"/>
    <p:sldId id="281" r:id="rId5"/>
    <p:sldId id="258" r:id="rId6"/>
    <p:sldId id="257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7" r:id="rId16"/>
    <p:sldId id="274" r:id="rId17"/>
    <p:sldId id="273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9680" autoAdjust="0"/>
    <p:restoredTop sz="94660"/>
  </p:normalViewPr>
  <p:slideViewPr>
    <p:cSldViewPr>
      <p:cViewPr varScale="1">
        <p:scale>
          <a:sx n="69" d="100"/>
          <a:sy n="69" d="100"/>
        </p:scale>
        <p:origin x="-42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VY_32_INOVACE_09_INF_16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–5.B – Internet-chci se připojit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59E03A-C405-4976-BEFB-F3C71E325A9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7459344-1016-4CDF-975D-1E1F77FCD450}" type="presOf" srcId="{4C35D32F-0EAB-4CD7-82EE-45574DC2A586}" destId="{8BEBB6EC-1DAA-4CAC-8A25-BC0FCBD5DBD5}" srcOrd="0" destOrd="0" presId="urn:microsoft.com/office/officeart/2005/8/layout/target3"/>
    <dgm:cxn modelId="{CE42A997-9299-44EF-A4CA-4C5DC6E85B44}" type="presOf" srcId="{D1D4F407-5343-4D3F-B5B9-D407B03CAEB4}" destId="{D005CE8C-CC26-4C3E-AC11-E15060ECD759}" srcOrd="0" destOrd="0" presId="urn:microsoft.com/office/officeart/2005/8/layout/target3"/>
    <dgm:cxn modelId="{EF215CFF-D55A-4F7D-9F1A-1A6134225766}" type="presOf" srcId="{D8197B8C-B260-4A16-BDF4-0947B075E274}" destId="{5A5FFA88-C948-4069-8E93-59FA12366E83}" srcOrd="1" destOrd="0" presId="urn:microsoft.com/office/officeart/2005/8/layout/target3"/>
    <dgm:cxn modelId="{B29B4FE7-A621-40C6-BC58-4C3DFCB7C55C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77595DB-BFED-4FCE-8E55-F5A40A9C442D}" type="presOf" srcId="{D8197B8C-B260-4A16-BDF4-0947B075E274}" destId="{25B08C86-7E15-44DC-BE7F-FFB55DD49D12}" srcOrd="0" destOrd="0" presId="urn:microsoft.com/office/officeart/2005/8/layout/target3"/>
    <dgm:cxn modelId="{C9A40E19-C8A3-473F-A635-02658E7C364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8374928-46F9-432D-B83D-EF6A0CF0955E}" type="presOf" srcId="{D1B46980-6531-4606-95E6-44980827E919}" destId="{2BE915AB-18AA-4053-B92C-3BFC9ED204BB}" srcOrd="1" destOrd="0" presId="urn:microsoft.com/office/officeart/2005/8/layout/target3"/>
    <dgm:cxn modelId="{CDA3EEF5-4EAB-4A1A-873A-769D7AC8F2E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77AB38-3F14-49B8-ADCF-BED163973D78}" type="presOf" srcId="{D1B46980-6531-4606-95E6-44980827E919}" destId="{6140AFEC-043D-4C43-A2F9-D0F5331DF3A3}" srcOrd="0" destOrd="0" presId="urn:microsoft.com/office/officeart/2005/8/layout/target3"/>
    <dgm:cxn modelId="{7B1D05C7-05B7-43AD-AF74-0A5D65C6F81D}" type="presOf" srcId="{B651F6E3-6281-48DB-9319-2AEAFDAE7572}" destId="{619D679B-A015-4ECF-8348-D1034C574F40}" srcOrd="0" destOrd="0" presId="urn:microsoft.com/office/officeart/2005/8/layout/target3"/>
    <dgm:cxn modelId="{B47CDE9F-88C7-4751-9894-0FD812D37518}" type="presParOf" srcId="{333A1088-737F-45CB-B68E-254E46348037}" destId="{F5ABB229-8D3B-4694-996A-96F23CF14429}" srcOrd="0" destOrd="0" presId="urn:microsoft.com/office/officeart/2005/8/layout/target3"/>
    <dgm:cxn modelId="{920B13F0-9381-4F17-8584-85F24C840B0E}" type="presParOf" srcId="{333A1088-737F-45CB-B68E-254E46348037}" destId="{F41139FD-01EE-4571-8B17-4FB00FC51163}" srcOrd="1" destOrd="0" presId="urn:microsoft.com/office/officeart/2005/8/layout/target3"/>
    <dgm:cxn modelId="{00EA8AD7-A9B6-4662-A515-6FAE302CC555}" type="presParOf" srcId="{333A1088-737F-45CB-B68E-254E46348037}" destId="{D005CE8C-CC26-4C3E-AC11-E15060ECD759}" srcOrd="2" destOrd="0" presId="urn:microsoft.com/office/officeart/2005/8/layout/target3"/>
    <dgm:cxn modelId="{2A535C0C-C59B-4215-90A1-41A278935B38}" type="presParOf" srcId="{333A1088-737F-45CB-B68E-254E46348037}" destId="{2C702D82-9B77-49B7-9568-BB8EB47C3372}" srcOrd="3" destOrd="0" presId="urn:microsoft.com/office/officeart/2005/8/layout/target3"/>
    <dgm:cxn modelId="{9970324C-1D85-47F5-99CF-DB7B29D0760C}" type="presParOf" srcId="{333A1088-737F-45CB-B68E-254E46348037}" destId="{A52A0455-90FF-4808-ABD0-F02540D31D5A}" srcOrd="4" destOrd="0" presId="urn:microsoft.com/office/officeart/2005/8/layout/target3"/>
    <dgm:cxn modelId="{E59F0A87-BF2E-4228-9474-9DBF7B9BCC14}" type="presParOf" srcId="{333A1088-737F-45CB-B68E-254E46348037}" destId="{6140AFEC-043D-4C43-A2F9-D0F5331DF3A3}" srcOrd="5" destOrd="0" presId="urn:microsoft.com/office/officeart/2005/8/layout/target3"/>
    <dgm:cxn modelId="{2819175A-107C-4C4D-94E6-1A2B07ABD09A}" type="presParOf" srcId="{333A1088-737F-45CB-B68E-254E46348037}" destId="{9358AC05-5D7D-4327-9F80-1AD486AEA664}" srcOrd="6" destOrd="0" presId="urn:microsoft.com/office/officeart/2005/8/layout/target3"/>
    <dgm:cxn modelId="{C7807DB9-F5E3-43F8-9683-C3ABE785E8F9}" type="presParOf" srcId="{333A1088-737F-45CB-B68E-254E46348037}" destId="{313FC574-E1CD-4FB4-B054-0B805CE0447D}" srcOrd="7" destOrd="0" presId="urn:microsoft.com/office/officeart/2005/8/layout/target3"/>
    <dgm:cxn modelId="{C47D5142-2659-419B-8CFD-719A8143240F}" type="presParOf" srcId="{333A1088-737F-45CB-B68E-254E46348037}" destId="{619D679B-A015-4ECF-8348-D1034C574F40}" srcOrd="8" destOrd="0" presId="urn:microsoft.com/office/officeart/2005/8/layout/target3"/>
    <dgm:cxn modelId="{A5B20E7E-98B3-4712-AC3B-EAEDC05CC80B}" type="presParOf" srcId="{333A1088-737F-45CB-B68E-254E46348037}" destId="{322283A8-4A27-4CDA-BAE3-F381106A9174}" srcOrd="9" destOrd="0" presId="urn:microsoft.com/office/officeart/2005/8/layout/target3"/>
    <dgm:cxn modelId="{6DC69F2B-B4AF-4EEE-8E37-1BE9F6E2AC1A}" type="presParOf" srcId="{333A1088-737F-45CB-B68E-254E46348037}" destId="{FFC9F71D-1B4F-4AD9-A4A6-86ADEFC8AF5C}" srcOrd="10" destOrd="0" presId="urn:microsoft.com/office/officeart/2005/8/layout/target3"/>
    <dgm:cxn modelId="{FF4ED01D-4B69-49D6-9CE3-28302E98292C}" type="presParOf" srcId="{333A1088-737F-45CB-B68E-254E46348037}" destId="{25B08C86-7E15-44DC-BE7F-FFB55DD49D12}" srcOrd="11" destOrd="0" presId="urn:microsoft.com/office/officeart/2005/8/layout/target3"/>
    <dgm:cxn modelId="{4813382E-B37A-44DD-9545-BBF2B956298E}" type="presParOf" srcId="{333A1088-737F-45CB-B68E-254E46348037}" destId="{76644BE8-9D7C-4C09-B250-3D10AF48CBB7}" srcOrd="12" destOrd="0" presId="urn:microsoft.com/office/officeart/2005/8/layout/target3"/>
    <dgm:cxn modelId="{F4D0FCEF-8E59-4CEC-9476-14BBC0A1658F}" type="presParOf" srcId="{333A1088-737F-45CB-B68E-254E46348037}" destId="{EE85B701-7295-41C0-BA7A-34D3756A2AE6}" srcOrd="13" destOrd="0" presId="urn:microsoft.com/office/officeart/2005/8/layout/target3"/>
    <dgm:cxn modelId="{DDCE0129-419C-4830-88E7-BD4B522CE28D}" type="presParOf" srcId="{333A1088-737F-45CB-B68E-254E46348037}" destId="{8BEBB6EC-1DAA-4CAC-8A25-BC0FCBD5DBD5}" srcOrd="14" destOrd="0" presId="urn:microsoft.com/office/officeart/2005/8/layout/target3"/>
    <dgm:cxn modelId="{66381491-1EB5-4B5C-9CC5-72E30911209E}" type="presParOf" srcId="{333A1088-737F-45CB-B68E-254E46348037}" destId="{AED2198E-93D5-4001-81B4-73124B309672}" srcOrd="15" destOrd="0" presId="urn:microsoft.com/office/officeart/2005/8/layout/target3"/>
    <dgm:cxn modelId="{180E3556-F57F-464A-8CA0-96D0CA1D486B}" type="presParOf" srcId="{333A1088-737F-45CB-B68E-254E46348037}" destId="{2BE915AB-18AA-4053-B92C-3BFC9ED204BB}" srcOrd="16" destOrd="0" presId="urn:microsoft.com/office/officeart/2005/8/layout/target3"/>
    <dgm:cxn modelId="{28D7E0EA-3CB3-4923-9DA5-5AD5281429A4}" type="presParOf" srcId="{333A1088-737F-45CB-B68E-254E46348037}" destId="{6BB5E863-4638-4E1D-BFDE-399D028AC4ED}" srcOrd="17" destOrd="0" presId="urn:microsoft.com/office/officeart/2005/8/layout/target3"/>
    <dgm:cxn modelId="{275EF490-E248-4A77-AF48-9F4681942480}" type="presParOf" srcId="{333A1088-737F-45CB-B68E-254E46348037}" destId="{5A5FFA88-C948-4069-8E93-59FA12366E83}" srcOrd="18" destOrd="0" presId="urn:microsoft.com/office/officeart/2005/8/layout/target3"/>
    <dgm:cxn modelId="{37D514F2-F145-495D-98A4-B3EF7571963E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EFB16C-6877-49AD-9293-8C88562E67CC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677C29-03BD-46A2-ADAC-D6FBF1C2F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ip.cz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rnetprovsechny.cz/wifi/poskytovatel/866" TargetMode="External"/><Relationship Id="rId2" Type="http://schemas.openxmlformats.org/officeDocument/2006/relationships/hyperlink" Target="http://www.internetprovsechny.cz/wifi/poskytovatel/69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ternetprovsechny.cz/wifi/poskytovatel/31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nmiedo.es/wp-content/uploads/2009/03/internet.jpg" TargetMode="External"/><Relationship Id="rId2" Type="http://schemas.openxmlformats.org/officeDocument/2006/relationships/hyperlink" Target="http://cs.wikipedia.org/wiki/Procesory_Inte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ifinotes.com/images/wireless-networks.jpg" TargetMode="External"/><Relationship Id="rId4" Type="http://schemas.openxmlformats.org/officeDocument/2006/relationships/hyperlink" Target="http://3.bp.blogspot.com/_k2eyFIEQ3fk/THzBoljqTPI/AAAAAAAAABk/IUUY1vuAnw0/s1600/metro_network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výkladová prezentace seznamuje žáky :</a:t>
            </a:r>
          </a:p>
          <a:p>
            <a:r>
              <a:rPr lang="cs-CZ" dirty="0" smtClean="0"/>
              <a:t>s pojmem </a:t>
            </a:r>
            <a:r>
              <a:rPr lang="cs-CZ" dirty="0" smtClean="0"/>
              <a:t>Internet, IP adresa, doménová adresa, </a:t>
            </a:r>
            <a:r>
              <a:rPr lang="cs-CZ" dirty="0" smtClean="0"/>
              <a:t>webový prohlížeč</a:t>
            </a:r>
            <a:endParaRPr lang="cs-CZ" dirty="0" smtClean="0"/>
          </a:p>
          <a:p>
            <a:r>
              <a:rPr lang="cs-CZ" dirty="0" smtClean="0"/>
              <a:t>se </a:t>
            </a:r>
            <a:r>
              <a:rPr lang="cs-CZ" dirty="0" smtClean="0"/>
              <a:t>službami</a:t>
            </a:r>
            <a:r>
              <a:rPr lang="cs-CZ" dirty="0" smtClean="0"/>
              <a:t>, které nám i-</a:t>
            </a:r>
            <a:r>
              <a:rPr lang="cs-CZ" dirty="0" err="1" smtClean="0"/>
              <a:t>net</a:t>
            </a:r>
            <a:r>
              <a:rPr lang="cs-CZ" dirty="0" smtClean="0"/>
              <a:t> </a:t>
            </a:r>
            <a:r>
              <a:rPr lang="cs-CZ" dirty="0" smtClean="0"/>
              <a:t>nabízí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 smtClean="0"/>
              <a:t>podmínkami pro připojení na </a:t>
            </a:r>
            <a:r>
              <a:rPr lang="cs-CZ" dirty="0" smtClean="0"/>
              <a:t>internet</a:t>
            </a:r>
          </a:p>
          <a:p>
            <a:r>
              <a:rPr lang="cs-CZ" dirty="0" smtClean="0"/>
              <a:t>s</a:t>
            </a:r>
            <a:r>
              <a:rPr lang="cs-CZ" dirty="0" smtClean="0"/>
              <a:t> </a:t>
            </a:r>
            <a:r>
              <a:rPr lang="cs-CZ" dirty="0" smtClean="0"/>
              <a:t>možnostmi připojení</a:t>
            </a:r>
          </a:p>
          <a:p>
            <a:r>
              <a:rPr lang="cs-CZ" dirty="0" smtClean="0"/>
              <a:t>možno využít  při výkladu nového učiva, opakování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Internet – chci se připojit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85728"/>
            <a:ext cx="2000288" cy="200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0"/>
            <a:ext cx="6715172" cy="6715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Internet </a:t>
            </a:r>
            <a:r>
              <a:rPr lang="cs-CZ" b="1" dirty="0" smtClean="0"/>
              <a:t>= mezinárodní síť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929190" y="6000768"/>
            <a:ext cx="36387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http://cs.wikipedia.org/wiki/Internet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7" y="1142984"/>
            <a:ext cx="8572561" cy="5715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lum bright="30000"/>
          </a:blip>
          <a:srcRect/>
          <a:stretch>
            <a:fillRect/>
          </a:stretch>
        </p:blipFill>
        <p:spPr bwMode="auto">
          <a:xfrm>
            <a:off x="214282" y="0"/>
            <a:ext cx="2643196" cy="2643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686320"/>
          </a:xfrm>
        </p:spPr>
        <p:txBody>
          <a:bodyPr>
            <a:normAutofit/>
          </a:bodyPr>
          <a:lstStyle/>
          <a:p>
            <a:r>
              <a:rPr lang="cs-CZ" dirty="0" smtClean="0"/>
              <a:t>každý počítač připojený k Internetu má  svoji adresu, označení = číslo = IP adresa</a:t>
            </a:r>
          </a:p>
          <a:p>
            <a:pPr>
              <a:buNone/>
            </a:pPr>
            <a:r>
              <a:rPr lang="cs-CZ" dirty="0" smtClean="0"/>
              <a:t>                                                 (př.77.93.198.3) </a:t>
            </a:r>
          </a:p>
          <a:p>
            <a:r>
              <a:rPr lang="cs-CZ" dirty="0" smtClean="0"/>
              <a:t>pro snadnější zapamatování se místo IP adres používají jména = doménová adresa</a:t>
            </a:r>
          </a:p>
          <a:p>
            <a:pPr>
              <a:buNone/>
            </a:pPr>
            <a:r>
              <a:rPr lang="cs-CZ" dirty="0" smtClean="0"/>
              <a:t>                                                 (př. 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mojeip.cz</a:t>
            </a:r>
            <a:r>
              <a:rPr lang="cs-CZ" dirty="0" smtClean="0"/>
              <a:t>)</a:t>
            </a:r>
          </a:p>
          <a:p>
            <a:r>
              <a:rPr lang="cs-CZ" dirty="0" smtClean="0"/>
              <a:t>každá adresa je jedinečná!!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 připojení na I-</a:t>
            </a:r>
            <a:r>
              <a:rPr lang="cs-CZ" dirty="0" err="1" smtClean="0"/>
              <a:t>net</a:t>
            </a:r>
            <a:r>
              <a:rPr lang="cs-CZ" dirty="0" smtClean="0"/>
              <a:t> musím mít: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Hardware =PC, notebook, ..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Software = program,webový prohlížeč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Připojení(drát, bez drátu)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Poskytovatele připojení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4357694"/>
            <a:ext cx="7096125" cy="1733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2.)Webový prohlížeč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= je počítačový program, který slouží k prohlížení www,  webových stránek. </a:t>
            </a:r>
          </a:p>
          <a:p>
            <a:r>
              <a:rPr lang="cs-CZ" dirty="0" smtClean="0"/>
              <a:t>Mezi nejznámější webové prohlížeče patří:</a:t>
            </a:r>
          </a:p>
          <a:p>
            <a:pPr lvl="1"/>
            <a:r>
              <a:rPr lang="cs-CZ" dirty="0" smtClean="0"/>
              <a:t>Windows Internet Explorer</a:t>
            </a:r>
          </a:p>
          <a:p>
            <a:pPr lvl="1"/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 smtClean="0"/>
          </a:p>
          <a:p>
            <a:pPr lvl="1"/>
            <a:r>
              <a:rPr lang="cs-CZ" dirty="0" err="1" smtClean="0"/>
              <a:t>Google</a:t>
            </a:r>
            <a:r>
              <a:rPr lang="cs-CZ" dirty="0" smtClean="0"/>
              <a:t> Chrome</a:t>
            </a:r>
          </a:p>
          <a:p>
            <a:pPr lvl="1"/>
            <a:r>
              <a:rPr lang="cs-CZ" dirty="0" smtClean="0"/>
              <a:t>Opera</a:t>
            </a:r>
          </a:p>
          <a:p>
            <a:pPr lvl="1"/>
            <a:r>
              <a:rPr lang="cs-CZ" dirty="0" smtClean="0"/>
              <a:t>Safari</a:t>
            </a:r>
          </a:p>
        </p:txBody>
      </p:sp>
      <p:grpSp>
        <p:nvGrpSpPr>
          <p:cNvPr id="4" name="Group 36"/>
          <p:cNvGrpSpPr>
            <a:grpSpLocks/>
          </p:cNvGrpSpPr>
          <p:nvPr/>
        </p:nvGrpSpPr>
        <p:grpSpPr bwMode="auto">
          <a:xfrm>
            <a:off x="3286116" y="4786322"/>
            <a:ext cx="5357850" cy="1000132"/>
            <a:chOff x="1200" y="2736"/>
            <a:chExt cx="3312" cy="576"/>
          </a:xfrm>
        </p:grpSpPr>
        <p:pic>
          <p:nvPicPr>
            <p:cNvPr id="5" name="Picture 37" descr="File:Chrome Logo.svg"/>
            <p:cNvPicPr>
              <a:picLocks noChangeAspect="1" noChangeArrowheads="1"/>
            </p:cNvPicPr>
            <p:nvPr/>
          </p:nvPicPr>
          <p:blipFill>
            <a:blip r:embed="rId2" cstate="print">
              <a:lum bright="-6000"/>
            </a:blip>
            <a:srcRect/>
            <a:stretch>
              <a:fillRect/>
            </a:stretch>
          </p:blipFill>
          <p:spPr bwMode="auto">
            <a:xfrm>
              <a:off x="3936" y="2736"/>
              <a:ext cx="576" cy="5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38" descr="File:Opera O.sv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64" y="2736"/>
              <a:ext cx="576" cy="5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39" descr="Apple_Safari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592" y="2736"/>
              <a:ext cx="576" cy="5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40" descr="Firefox_3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920" y="2736"/>
              <a:ext cx="576" cy="5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" name="Picture 41" descr="Internet_Explorer_7_Logo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200" y="2736"/>
              <a:ext cx="576" cy="5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0" name="TextovéPole 9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4879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285860"/>
            <a:ext cx="7143800" cy="528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404491"/>
            <a:ext cx="7000924" cy="5453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Google</a:t>
            </a:r>
            <a:r>
              <a:rPr lang="cs-CZ" dirty="0" smtClean="0"/>
              <a:t> Chrome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643050"/>
            <a:ext cx="6824683" cy="4702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14488"/>
            <a:ext cx="7824783" cy="4161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3.)Připojení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1434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Existuje několik možností, způsobů pro připojení počítače k Internetu:</a:t>
            </a:r>
          </a:p>
          <a:p>
            <a:pPr>
              <a:buNone/>
            </a:pPr>
            <a:endParaRPr lang="cs-CZ" dirty="0" smtClean="0"/>
          </a:p>
          <a:p>
            <a:pPr marL="534988" indent="-534988"/>
            <a:r>
              <a:rPr lang="cs-CZ" dirty="0" smtClean="0"/>
              <a:t>telefonní linka (modem) - ADSL</a:t>
            </a:r>
          </a:p>
          <a:p>
            <a:pPr marL="534988" indent="-534988"/>
            <a:r>
              <a:rPr lang="cs-CZ" dirty="0" smtClean="0"/>
              <a:t>kabelová přípojka(</a:t>
            </a:r>
            <a:r>
              <a:rPr lang="cs-CZ" dirty="0" err="1" smtClean="0"/>
              <a:t>kabelováTV</a:t>
            </a:r>
            <a:r>
              <a:rPr lang="cs-CZ" dirty="0" smtClean="0"/>
              <a:t>)</a:t>
            </a:r>
          </a:p>
          <a:p>
            <a:pPr marL="534988" indent="-534988"/>
            <a:r>
              <a:rPr lang="cs-CZ" dirty="0" smtClean="0"/>
              <a:t>bezdrátová síť- satelit, mobil, </a:t>
            </a:r>
            <a:r>
              <a:rPr lang="cs-CZ" dirty="0" err="1" smtClean="0"/>
              <a:t>WiFi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3429000"/>
            <a:ext cx="7215238" cy="2986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928670"/>
            <a:ext cx="7096125" cy="151923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cxnSp>
        <p:nvCxnSpPr>
          <p:cNvPr id="8" name="Přímá spojovací čára 7"/>
          <p:cNvCxnSpPr/>
          <p:nvPr/>
        </p:nvCxnSpPr>
        <p:spPr>
          <a:xfrm>
            <a:off x="642910" y="2928934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001024" y="65008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 kvalitě připojení rozhoduje:</a:t>
            </a:r>
          </a:p>
          <a:p>
            <a:endParaRPr lang="cs-CZ" dirty="0" smtClean="0"/>
          </a:p>
          <a:p>
            <a:r>
              <a:rPr lang="cs-CZ" dirty="0" smtClean="0"/>
              <a:t>     kolik uživatelů se dělí o připojení, linku</a:t>
            </a:r>
          </a:p>
          <a:p>
            <a:pPr marL="717550" indent="-717550"/>
            <a:r>
              <a:rPr lang="cs-CZ" dirty="0" smtClean="0"/>
              <a:t>rychlost připojení (</a:t>
            </a:r>
            <a:r>
              <a:rPr lang="cs-CZ" dirty="0" err="1" smtClean="0"/>
              <a:t>Mbps</a:t>
            </a:r>
            <a:r>
              <a:rPr lang="cs-CZ" dirty="0" smtClean="0"/>
              <a:t>,kB/s)</a:t>
            </a:r>
          </a:p>
          <a:p>
            <a:pPr marL="633413" indent="-633413"/>
            <a:r>
              <a:rPr lang="cs-CZ" dirty="0" smtClean="0"/>
              <a:t> způsob, druh, typ připojení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4.)Poskytovatel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Zprostředkovatele,poskytovatele připojení k Internetu označujeme </a:t>
            </a:r>
            <a:r>
              <a:rPr lang="cs-CZ" dirty="0" err="1" smtClean="0"/>
              <a:t>Provider</a:t>
            </a:r>
            <a:r>
              <a:rPr lang="cs-CZ" dirty="0" smtClean="0"/>
              <a:t> .</a:t>
            </a:r>
          </a:p>
          <a:p>
            <a:endParaRPr lang="cs-CZ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500299" y="3000372"/>
          <a:ext cx="4500594" cy="1567248"/>
        </p:xfrm>
        <a:graphic>
          <a:graphicData uri="http://schemas.openxmlformats.org/drawingml/2006/table">
            <a:tbl>
              <a:tblPr/>
              <a:tblGrid>
                <a:gridCol w="4500594"/>
              </a:tblGrid>
              <a:tr h="476475">
                <a:tc>
                  <a:txBody>
                    <a:bodyPr/>
                    <a:lstStyle/>
                    <a:p>
                      <a:pPr algn="l"/>
                      <a:r>
                        <a:rPr lang="cs-CZ" sz="3200" dirty="0">
                          <a:hlinkClick r:id="rId2"/>
                        </a:rPr>
                        <a:t>Internet </a:t>
                      </a:r>
                      <a:r>
                        <a:rPr lang="cs-CZ" sz="3200" dirty="0" err="1">
                          <a:hlinkClick r:id="rId2"/>
                        </a:rPr>
                        <a:t>Ostrožsko</a:t>
                      </a:r>
                      <a:endParaRPr lang="cs-CZ" sz="32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6475">
                <a:tc>
                  <a:txBody>
                    <a:bodyPr/>
                    <a:lstStyle/>
                    <a:p>
                      <a:pPr algn="l"/>
                      <a:r>
                        <a:rPr lang="cs-CZ" sz="3200" dirty="0">
                          <a:hlinkClick r:id="rId3"/>
                        </a:rPr>
                        <a:t>KAZA </a:t>
                      </a:r>
                      <a:r>
                        <a:rPr lang="cs-CZ" sz="3200" dirty="0" err="1">
                          <a:hlinkClick r:id="rId3"/>
                        </a:rPr>
                        <a:t>computers</a:t>
                      </a:r>
                      <a:endParaRPr lang="cs-CZ" sz="32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6475">
                <a:tc>
                  <a:txBody>
                    <a:bodyPr/>
                    <a:lstStyle/>
                    <a:p>
                      <a:pPr algn="l"/>
                      <a:r>
                        <a:rPr lang="cs-CZ" sz="3200" dirty="0" err="1" smtClean="0">
                          <a:hlinkClick r:id="rId4"/>
                        </a:rPr>
                        <a:t>NetOpen</a:t>
                      </a:r>
                      <a:r>
                        <a:rPr lang="cs-CZ" sz="3200" dirty="0" smtClean="0"/>
                        <a:t>,……</a:t>
                      </a:r>
                      <a:endParaRPr lang="cs-CZ" sz="32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1400" i="1" dirty="0" err="1" smtClean="0"/>
              <a:t>Wikipedia</a:t>
            </a:r>
            <a:r>
              <a:rPr lang="cs-CZ" sz="1400" i="1" dirty="0" smtClean="0"/>
              <a:t> : Otevřená encyklopedie</a:t>
            </a:r>
            <a:r>
              <a:rPr lang="cs-CZ" sz="1400" dirty="0" smtClean="0"/>
              <a:t> [online]. 2010 [cit. 2011-12-26]. Internet. Dostupné na WWW: </a:t>
            </a:r>
            <a:r>
              <a:rPr lang="cs-CZ" sz="1400" dirty="0" smtClean="0">
                <a:hlinkClick r:id="rId2"/>
              </a:rPr>
              <a:t>&lt;http://cs.wikipedia.org/wiki/Internet&gt;.</a:t>
            </a:r>
            <a:endParaRPr lang="cs-CZ" sz="1400" dirty="0" smtClean="0"/>
          </a:p>
          <a:p>
            <a:r>
              <a:rPr lang="en-US" sz="1400" dirty="0" smtClean="0"/>
              <a:t>[</a:t>
            </a:r>
            <a:r>
              <a:rPr lang="cs-CZ" sz="1400" dirty="0" smtClean="0"/>
              <a:t>obr.</a:t>
            </a:r>
            <a:r>
              <a:rPr lang="en-US" sz="1400" dirty="0" smtClean="0"/>
              <a:t>1] </a:t>
            </a:r>
            <a:r>
              <a:rPr lang="cs-CZ" sz="1400" dirty="0" smtClean="0"/>
              <a:t>[cit. 201</a:t>
            </a:r>
            <a:r>
              <a:rPr lang="en-US" sz="1400" dirty="0" smtClean="0"/>
              <a:t>1</a:t>
            </a:r>
            <a:r>
              <a:rPr lang="cs-CZ" sz="1400" dirty="0" smtClean="0"/>
              <a:t>-12-26]. Dostupný  na WWW:</a:t>
            </a: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sinmiedo.es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wp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content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uploads</a:t>
            </a:r>
            <a:r>
              <a:rPr lang="cs-CZ" sz="1400" dirty="0" smtClean="0">
                <a:hlinkClick r:id="rId3"/>
              </a:rPr>
              <a:t>/2009/03/internet.</a:t>
            </a:r>
            <a:r>
              <a:rPr lang="cs-CZ" sz="1400" dirty="0" err="1" smtClean="0">
                <a:hlinkClick r:id="rId3"/>
              </a:rPr>
              <a:t>jpg</a:t>
            </a:r>
            <a:endParaRPr lang="cs-CZ" sz="1400" dirty="0" smtClean="0"/>
          </a:p>
          <a:p>
            <a:r>
              <a:rPr lang="en-US" sz="1400" dirty="0" smtClean="0"/>
              <a:t> [</a:t>
            </a:r>
            <a:r>
              <a:rPr lang="cs-CZ" sz="1400" dirty="0" smtClean="0"/>
              <a:t>obr.</a:t>
            </a:r>
            <a:r>
              <a:rPr lang="en-US" sz="1400" dirty="0" smtClean="0"/>
              <a:t>2] </a:t>
            </a:r>
            <a:r>
              <a:rPr lang="cs-CZ" sz="1400" dirty="0" smtClean="0"/>
              <a:t>[cit. 201</a:t>
            </a:r>
            <a:r>
              <a:rPr lang="en-US" sz="1400" dirty="0" smtClean="0"/>
              <a:t>1</a:t>
            </a:r>
            <a:r>
              <a:rPr lang="cs-CZ" sz="1400" dirty="0" smtClean="0"/>
              <a:t>-12-26]. Dostupný na WWW:          </a:t>
            </a:r>
            <a:r>
              <a:rPr lang="cs-CZ" sz="1400" dirty="0" smtClean="0">
                <a:hlinkClick r:id="rId4"/>
              </a:rPr>
              <a:t>http://3.bp.blogspot.com/_k2eyFIEQ3fk/</a:t>
            </a:r>
            <a:r>
              <a:rPr lang="cs-CZ" sz="1400" dirty="0" err="1" smtClean="0">
                <a:hlinkClick r:id="rId4"/>
              </a:rPr>
              <a:t>THzBoljqTPI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AAAAAAAAABk</a:t>
            </a:r>
            <a:r>
              <a:rPr lang="cs-CZ" sz="1400" dirty="0" smtClean="0">
                <a:hlinkClick r:id="rId4"/>
              </a:rPr>
              <a:t>/IUUY1vuAnw0/s1600/metro_network.</a:t>
            </a:r>
            <a:r>
              <a:rPr lang="cs-CZ" sz="1400" dirty="0" err="1" smtClean="0">
                <a:hlinkClick r:id="rId4"/>
              </a:rPr>
              <a:t>gif</a:t>
            </a:r>
            <a:endParaRPr lang="cs-CZ" sz="1400" dirty="0" smtClean="0"/>
          </a:p>
          <a:p>
            <a:r>
              <a:rPr lang="en-US" sz="1400" dirty="0" smtClean="0"/>
              <a:t>[</a:t>
            </a:r>
            <a:r>
              <a:rPr lang="cs-CZ" sz="1400" dirty="0" smtClean="0"/>
              <a:t>obr.3-9</a:t>
            </a:r>
            <a:r>
              <a:rPr lang="en-US" sz="1400" dirty="0" smtClean="0"/>
              <a:t>] </a:t>
            </a:r>
            <a:r>
              <a:rPr lang="cs-CZ" sz="1400" dirty="0" smtClean="0"/>
              <a:t>[cit. 201</a:t>
            </a:r>
            <a:r>
              <a:rPr lang="en-US" sz="1400" dirty="0" smtClean="0"/>
              <a:t>1</a:t>
            </a:r>
            <a:r>
              <a:rPr lang="cs-CZ" sz="1400" dirty="0" smtClean="0"/>
              <a:t>-12-26]. archiv autor</a:t>
            </a:r>
          </a:p>
          <a:p>
            <a:r>
              <a:rPr lang="en-US" sz="1400" dirty="0" smtClean="0"/>
              <a:t>[</a:t>
            </a:r>
            <a:r>
              <a:rPr lang="cs-CZ" sz="1400" dirty="0" smtClean="0"/>
              <a:t>obr.10</a:t>
            </a:r>
            <a:r>
              <a:rPr lang="en-US" sz="1400" dirty="0" smtClean="0"/>
              <a:t>] </a:t>
            </a:r>
            <a:r>
              <a:rPr lang="cs-CZ" sz="1400" dirty="0" smtClean="0"/>
              <a:t>[cit. 201</a:t>
            </a:r>
            <a:r>
              <a:rPr lang="en-US" sz="1400" dirty="0" smtClean="0"/>
              <a:t>1</a:t>
            </a:r>
            <a:r>
              <a:rPr lang="cs-CZ" sz="1400" dirty="0" smtClean="0"/>
              <a:t>-12-26]. Dostupný na WWW: 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wifinotes.com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wireless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networks.jpg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870</TotalTime>
  <Words>375</Words>
  <Application>Microsoft Office PowerPoint</Application>
  <PresentationFormat>Předvádění na obrazovce (4:3)</PresentationFormat>
  <Paragraphs>79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Informatika</vt:lpstr>
      <vt:lpstr>Snímek 4</vt:lpstr>
      <vt:lpstr>Internet = mezinárodní síť </vt:lpstr>
      <vt:lpstr>Internet</vt:lpstr>
      <vt:lpstr>Pro připojení na I-net musím mít: </vt:lpstr>
      <vt:lpstr>2.)Webový prohlížeč</vt:lpstr>
      <vt:lpstr>Snímek 9</vt:lpstr>
      <vt:lpstr>Mozilla Firefox</vt:lpstr>
      <vt:lpstr>Internet Explorer</vt:lpstr>
      <vt:lpstr>Google Chrome</vt:lpstr>
      <vt:lpstr>Opera</vt:lpstr>
      <vt:lpstr>3.)Připojení</vt:lpstr>
      <vt:lpstr>Snímek 15</vt:lpstr>
      <vt:lpstr>Snímek 16</vt:lpstr>
      <vt:lpstr>4.)Poskytovatel</vt:lpstr>
      <vt:lpstr>Zdroje,citace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ZŠ Uh.Ostroh</dc:creator>
  <cp:lastModifiedBy>ZŠ</cp:lastModifiedBy>
  <cp:revision>88</cp:revision>
  <dcterms:created xsi:type="dcterms:W3CDTF">2011-12-20T06:53:36Z</dcterms:created>
  <dcterms:modified xsi:type="dcterms:W3CDTF">2012-01-12T20:51:22Z</dcterms:modified>
</cp:coreProperties>
</file>