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60" r:id="rId3"/>
    <p:sldId id="258" r:id="rId4"/>
    <p:sldId id="259" r:id="rId5"/>
    <p:sldId id="266" r:id="rId6"/>
    <p:sldId id="267" r:id="rId7"/>
    <p:sldId id="268" r:id="rId8"/>
    <p:sldId id="269" r:id="rId9"/>
    <p:sldId id="273" r:id="rId10"/>
    <p:sldId id="261" r:id="rId11"/>
    <p:sldId id="271" r:id="rId12"/>
    <p:sldId id="262" r:id="rId13"/>
    <p:sldId id="272" r:id="rId14"/>
    <p:sldId id="274" r:id="rId15"/>
    <p:sldId id="264" r:id="rId16"/>
    <p:sldId id="265" r:id="rId17"/>
    <p:sldId id="270"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803" autoAdjust="0"/>
  </p:normalViewPr>
  <p:slideViewPr>
    <p:cSldViewPr>
      <p:cViewPr varScale="1">
        <p:scale>
          <a:sx n="69" d="100"/>
          <a:sy n="69" d="100"/>
        </p:scale>
        <p:origin x="-141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923C40-ADEA-459D-9E70-6D895D5D5CA6}" type="datetimeFigureOut">
              <a:rPr lang="cs-CZ" smtClean="0"/>
              <a:pPr/>
              <a:t>10. 4. 2013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AB1041-C6E8-460A-B157-14904FFF401F}"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4EAB1041-C6E8-460A-B157-14904FFF401F}" type="slidenum">
              <a:rPr lang="cs-CZ" smtClean="0"/>
              <a:pPr/>
              <a:t>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DD75DD8-BBAD-4F8B-B834-7F56DA9CF3A9}" type="datetimeFigureOut">
              <a:rPr lang="cs-CZ" smtClean="0"/>
              <a:pPr/>
              <a:t>10. 4. 2013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20B688C-5EBC-4DF8-A919-E4EC0449AAF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D75DD8-BBAD-4F8B-B834-7F56DA9CF3A9}" type="datetimeFigureOut">
              <a:rPr lang="cs-CZ" smtClean="0"/>
              <a:pPr/>
              <a:t>10. 4. 2013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0B688C-5EBC-4DF8-A919-E4EC0449AAF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cs.wikipedia.org/wiki/Kysl%C3%ADk" TargetMode="Externa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 Id="rId9" Type="http://schemas.openxmlformats.org/officeDocument/2006/relationships/image" Target="../media/image14.jpeg"/></Relationships>
</file>

<file path=ppt/slides/_rels/slide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wmf"/><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wmf"/><Relationship Id="rId11" Type="http://schemas.openxmlformats.org/officeDocument/2006/relationships/image" Target="../media/image24.jpeg"/><Relationship Id="rId5" Type="http://schemas.openxmlformats.org/officeDocument/2006/relationships/image" Target="../media/image18.wmf"/><Relationship Id="rId10" Type="http://schemas.openxmlformats.org/officeDocument/2006/relationships/image" Target="../media/image23.wmf"/><Relationship Id="rId4" Type="http://schemas.openxmlformats.org/officeDocument/2006/relationships/image" Target="../media/image17.wmf"/><Relationship Id="rId9" Type="http://schemas.openxmlformats.org/officeDocument/2006/relationships/image" Target="../media/image22.jpeg"/></Relationships>
</file>

<file path=ppt/slides/_rels/slide7.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10" Type="http://schemas.openxmlformats.org/officeDocument/2006/relationships/image" Target="../media/image33.jpeg"/><Relationship Id="rId4" Type="http://schemas.openxmlformats.org/officeDocument/2006/relationships/image" Target="../media/image27.jpeg"/><Relationship Id="rId9" Type="http://schemas.openxmlformats.org/officeDocument/2006/relationships/image" Target="../media/image32.wmf"/></Relationships>
</file>

<file path=ppt/slides/_rels/slide8.xml.rels><?xml version="1.0" encoding="UTF-8" standalone="yes"?>
<Relationships xmlns="http://schemas.openxmlformats.org/package/2006/relationships"><Relationship Id="rId8" Type="http://schemas.openxmlformats.org/officeDocument/2006/relationships/image" Target="../media/image39.jpeg"/><Relationship Id="rId13" Type="http://schemas.openxmlformats.org/officeDocument/2006/relationships/image" Target="../media/image44.gif"/><Relationship Id="rId18" Type="http://schemas.openxmlformats.org/officeDocument/2006/relationships/image" Target="../media/image49.gif"/><Relationship Id="rId3" Type="http://schemas.openxmlformats.org/officeDocument/2006/relationships/image" Target="../media/image34.jpeg"/><Relationship Id="rId7" Type="http://schemas.openxmlformats.org/officeDocument/2006/relationships/image" Target="../media/image38.jpeg"/><Relationship Id="rId12" Type="http://schemas.openxmlformats.org/officeDocument/2006/relationships/image" Target="../media/image43.gif"/><Relationship Id="rId17" Type="http://schemas.openxmlformats.org/officeDocument/2006/relationships/image" Target="../media/image48.gif"/><Relationship Id="rId2" Type="http://schemas.openxmlformats.org/officeDocument/2006/relationships/notesSlide" Target="../notesSlides/notesSlide1.xml"/><Relationship Id="rId16" Type="http://schemas.openxmlformats.org/officeDocument/2006/relationships/image" Target="../media/image47.gif"/><Relationship Id="rId20" Type="http://schemas.openxmlformats.org/officeDocument/2006/relationships/image" Target="../media/image51.jpeg"/><Relationship Id="rId1" Type="http://schemas.openxmlformats.org/officeDocument/2006/relationships/slideLayout" Target="../slideLayouts/slideLayout2.xml"/><Relationship Id="rId6" Type="http://schemas.openxmlformats.org/officeDocument/2006/relationships/image" Target="../media/image37.jpeg"/><Relationship Id="rId11" Type="http://schemas.openxmlformats.org/officeDocument/2006/relationships/image" Target="../media/image42.jpeg"/><Relationship Id="rId5" Type="http://schemas.openxmlformats.org/officeDocument/2006/relationships/image" Target="../media/image36.jpeg"/><Relationship Id="rId15" Type="http://schemas.openxmlformats.org/officeDocument/2006/relationships/image" Target="../media/image46.gif"/><Relationship Id="rId10" Type="http://schemas.openxmlformats.org/officeDocument/2006/relationships/image" Target="../media/image41.jpeg"/><Relationship Id="rId19" Type="http://schemas.openxmlformats.org/officeDocument/2006/relationships/image" Target="../media/image50.jpeg"/><Relationship Id="rId4" Type="http://schemas.openxmlformats.org/officeDocument/2006/relationships/image" Target="../media/image35.jpeg"/><Relationship Id="rId9" Type="http://schemas.openxmlformats.org/officeDocument/2006/relationships/image" Target="../media/image40.jpeg"/><Relationship Id="rId14" Type="http://schemas.openxmlformats.org/officeDocument/2006/relationships/image" Target="../media/image45.gif"/></Relationships>
</file>

<file path=ppt/slides/_rels/slide9.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jpeg"/><Relationship Id="rId7" Type="http://schemas.openxmlformats.org/officeDocument/2006/relationships/image" Target="../media/image58.jpeg"/><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image" Target="../media/image57.jpeg"/><Relationship Id="rId5" Type="http://schemas.openxmlformats.org/officeDocument/2006/relationships/image" Target="../media/image56.jpeg"/><Relationship Id="rId10" Type="http://schemas.openxmlformats.org/officeDocument/2006/relationships/image" Target="../media/image61.jpeg"/><Relationship Id="rId4" Type="http://schemas.openxmlformats.org/officeDocument/2006/relationships/image" Target="../media/image55.jpeg"/><Relationship Id="rId9" Type="http://schemas.openxmlformats.org/officeDocument/2006/relationships/image" Target="../media/image60.jpeg"/></Relationships>
</file>

<file path=ppt/slides/_rels/slide12.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png"/><Relationship Id="rId7" Type="http://schemas.openxmlformats.org/officeDocument/2006/relationships/image" Target="../media/image67.wmf"/><Relationship Id="rId2" Type="http://schemas.openxmlformats.org/officeDocument/2006/relationships/image" Target="../media/image62.jpeg"/><Relationship Id="rId1" Type="http://schemas.openxmlformats.org/officeDocument/2006/relationships/slideLayout" Target="../slideLayouts/slideLayout2.xml"/><Relationship Id="rId6" Type="http://schemas.openxmlformats.org/officeDocument/2006/relationships/image" Target="../media/image66.wmf"/><Relationship Id="rId5" Type="http://schemas.openxmlformats.org/officeDocument/2006/relationships/image" Target="../media/image65.wmf"/><Relationship Id="rId4" Type="http://schemas.openxmlformats.org/officeDocument/2006/relationships/image" Target="../media/image64.wmf"/><Relationship Id="rId9" Type="http://schemas.openxmlformats.org/officeDocument/2006/relationships/image" Target="../media/image69.jpeg"/></Relationships>
</file>

<file path=ppt/slides/_rels/slide13.xml.rels><?xml version="1.0" encoding="UTF-8" standalone="yes"?>
<Relationships xmlns="http://schemas.openxmlformats.org/package/2006/relationships"><Relationship Id="rId8" Type="http://schemas.openxmlformats.org/officeDocument/2006/relationships/image" Target="../media/image15.jpeg"/><Relationship Id="rId13" Type="http://schemas.openxmlformats.org/officeDocument/2006/relationships/image" Target="../media/image18.wmf"/><Relationship Id="rId3" Type="http://schemas.openxmlformats.org/officeDocument/2006/relationships/image" Target="../media/image10.jpeg"/><Relationship Id="rId7" Type="http://schemas.openxmlformats.org/officeDocument/2006/relationships/image" Target="../media/image11.jpeg"/><Relationship Id="rId12" Type="http://schemas.openxmlformats.org/officeDocument/2006/relationships/image" Target="../media/image20.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2.jpeg"/><Relationship Id="rId11" Type="http://schemas.openxmlformats.org/officeDocument/2006/relationships/image" Target="../media/image17.wmf"/><Relationship Id="rId5" Type="http://schemas.openxmlformats.org/officeDocument/2006/relationships/image" Target="../media/image8.jpeg"/><Relationship Id="rId10" Type="http://schemas.openxmlformats.org/officeDocument/2006/relationships/image" Target="../media/image21.jpeg"/><Relationship Id="rId4" Type="http://schemas.openxmlformats.org/officeDocument/2006/relationships/image" Target="../media/image7.jpeg"/><Relationship Id="rId9" Type="http://schemas.openxmlformats.org/officeDocument/2006/relationships/image" Target="../media/image16.wmf"/></Relationships>
</file>

<file path=ppt/slides/_rels/slide14.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48.gif"/><Relationship Id="rId7" Type="http://schemas.openxmlformats.org/officeDocument/2006/relationships/image" Target="../media/image35.jpeg"/><Relationship Id="rId2" Type="http://schemas.openxmlformats.org/officeDocument/2006/relationships/image" Target="../media/image44.gif"/><Relationship Id="rId1" Type="http://schemas.openxmlformats.org/officeDocument/2006/relationships/slideLayout" Target="../slideLayouts/slideLayout2.xml"/><Relationship Id="rId6" Type="http://schemas.openxmlformats.org/officeDocument/2006/relationships/image" Target="../media/image47.gif"/><Relationship Id="rId11" Type="http://schemas.openxmlformats.org/officeDocument/2006/relationships/image" Target="../media/image38.jpeg"/><Relationship Id="rId5" Type="http://schemas.openxmlformats.org/officeDocument/2006/relationships/image" Target="../media/image46.gif"/><Relationship Id="rId10" Type="http://schemas.openxmlformats.org/officeDocument/2006/relationships/image" Target="../media/image50.jpeg"/><Relationship Id="rId4" Type="http://schemas.openxmlformats.org/officeDocument/2006/relationships/image" Target="../media/image49.gif"/><Relationship Id="rId9" Type="http://schemas.openxmlformats.org/officeDocument/2006/relationships/image" Target="../media/image41.jpeg"/></Relationships>
</file>

<file path=ppt/slides/_rels/slide15.xml.rels><?xml version="1.0" encoding="UTF-8" standalone="yes"?>
<Relationships xmlns="http://schemas.openxmlformats.org/package/2006/relationships"><Relationship Id="rId2" Type="http://schemas.openxmlformats.org/officeDocument/2006/relationships/hyperlink" Target="http://www.mezistromy.cz/cz/lesnikuv-uce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upload.wikimedia.org/wikipedia/commons/thumb/8/80/Pinus_sylvestris_MHNT.BOT.2005.0.971.jpg/220px-Pinus_sylvestris_MHNT.BOT.2005.0.971.jpg" TargetMode="External"/><Relationship Id="rId13" Type="http://schemas.openxmlformats.org/officeDocument/2006/relationships/hyperlink" Target="http://www.pamatkyaprirodakarlovarska.cz/wp-content/uploads/2010/01/2009.05-Dalovice-Z%C3%A1meck%C3%BD-dub5.JPG" TargetMode="External"/><Relationship Id="rId18" Type="http://schemas.openxmlformats.org/officeDocument/2006/relationships/hyperlink" Target="http://www.mezistromy.cz/imgcache/--userdata--fotografie--kere--ostruzinik_pricestni_1_ilu_200_200_0_85.jpg" TargetMode="External"/><Relationship Id="rId26" Type="http://schemas.openxmlformats.org/officeDocument/2006/relationships/hyperlink" Target="http://upload.wikimedia.org/wikipedia/commons/thumb/f/ff/Martes_martes_crop.jpg/260px-Martes_martes_crop.jpg" TargetMode="External"/><Relationship Id="rId3" Type="http://schemas.openxmlformats.org/officeDocument/2006/relationships/hyperlink" Target="http://media4.picsearch.com/is?YC3xaFrloZWxA9UVjdu1pTp8J5ImHuuUi_hkfwmrtTw" TargetMode="External"/><Relationship Id="rId21" Type="http://schemas.openxmlformats.org/officeDocument/2006/relationships/hyperlink" Target="http://www.mezistromy.cz/imgcache/--userdata--fotografie--byliny--jahodnik_obecny_2_ilu_200_133_0_85.jpg" TargetMode="External"/><Relationship Id="rId7" Type="http://schemas.openxmlformats.org/officeDocument/2006/relationships/hyperlink" Target="http://upload.wikimedia.org/wikipedia/commons/thumb/e/ef/Pinus_sylvestris_Beskid_%C5%BBywiecki.JPG/220px-Pinus_sylvestris_Beskid_%C5%BBywiecki.JPG" TargetMode="External"/><Relationship Id="rId12" Type="http://schemas.openxmlformats.org/officeDocument/2006/relationships/hyperlink" Target="http://www.floracr.unas.cz/floraCR/jedle_soubory/image016.jpg" TargetMode="External"/><Relationship Id="rId17" Type="http://schemas.openxmlformats.org/officeDocument/2006/relationships/hyperlink" Target="http://www.mezistromy.cz/imgcache/--userdata--fotografie--kere--ostruzinik_malinik_2_ilu_200_118_0_85.jpg" TargetMode="External"/><Relationship Id="rId25" Type="http://schemas.openxmlformats.org/officeDocument/2006/relationships/hyperlink" Target="http://upload.wikimedia.org/wikipedia/commons/thumb/0/06/Red_Deer_Stag.jpg/240px-Red_Deer_Stag.jpg" TargetMode="External"/><Relationship Id="rId2" Type="http://schemas.openxmlformats.org/officeDocument/2006/relationships/hyperlink" Target="http://www.mezistromy.cz/cz/les" TargetMode="External"/><Relationship Id="rId16" Type="http://schemas.openxmlformats.org/officeDocument/2006/relationships/hyperlink" Target="http://media5.picsearch.com/is?rLqMuLVk_EVkzzkSCbnqiNX-yKZdvZ_cZucXzqnLhz4" TargetMode="External"/><Relationship Id="rId20" Type="http://schemas.openxmlformats.org/officeDocument/2006/relationships/hyperlink" Target="http://upload.wikimedia.org/wikipedia/commons/thumb/8/85/Paris-quadrifolia(vonSeite).jpg/258px-Paris-quadrifolia(vonSeite).jpg" TargetMode="External"/><Relationship Id="rId29" Type="http://schemas.openxmlformats.org/officeDocument/2006/relationships/hyperlink" Target="http://upload.wikimedia.org/wikipedia/commons/thumb/5/5d/Capreolus_capreolus_(Marek_Szczepanek).jpg/240px-Capreolus_capreolus_(Marek_Szczepanek).jpg" TargetMode="External"/><Relationship Id="rId1" Type="http://schemas.openxmlformats.org/officeDocument/2006/relationships/slideLayout" Target="../slideLayouts/slideLayout2.xml"/><Relationship Id="rId6" Type="http://schemas.openxmlformats.org/officeDocument/2006/relationships/hyperlink" Target="http://www.profizahrada.cz/images_forum/gallery/1332/15502-picea-abies-00595-040220-143024.jpg" TargetMode="External"/><Relationship Id="rId11" Type="http://schemas.openxmlformats.org/officeDocument/2006/relationships/hyperlink" Target="http://upload.wikimedia.org/wikipedia/commons/thumb/0/05/Abies_alba_Orjen.jpg/250px-Abies_alba_Orjen.jpg" TargetMode="External"/><Relationship Id="rId24" Type="http://schemas.openxmlformats.org/officeDocument/2006/relationships/hyperlink" Target="http://www.mezistromy.cz/imgcache/--userdata--fotografie--houby--muchomurka_cervena_2_ilu_200_142_0_85.jpg" TargetMode="External"/><Relationship Id="rId32" Type="http://schemas.openxmlformats.org/officeDocument/2006/relationships/hyperlink" Target="http://upload.wikimedia.org/wikipedia/commons/thumb/6/6d/Garrulus_glandarius_1_Luc_Viatour.jpg/260px-Garrulus_glandarius_1_Luc_Viatour.jpg" TargetMode="External"/><Relationship Id="rId5" Type="http://schemas.openxmlformats.org/officeDocument/2006/relationships/hyperlink" Target="http://upload.wikimedia.org/wikipedia/commons/thumb/9/9d/Kuusk_Keila-Paldiski_rdt_%C3%A4%C3%A4res.jpg/258px-Kuusk_Keila-Paldiski_rdt_%C3%A4%C3%A4res.jpg" TargetMode="External"/><Relationship Id="rId15" Type="http://schemas.openxmlformats.org/officeDocument/2006/relationships/hyperlink" Target="http://t3.gstatic.com/images?q=tbn:ANd9GcQaIHSoXBwZKQGn-jT8DmlxDiprZySZMrpl9wndhV9mYd0TvaxeHw" TargetMode="External"/><Relationship Id="rId23" Type="http://schemas.openxmlformats.org/officeDocument/2006/relationships/hyperlink" Target="http://www.mezistromy.cz/inc/imgresize.php?nw=200&amp;nhmax=200&amp;image_fp=/var/www/mezistromy.cz/data/www/mezistromy.cz/userdata/fotografie/houby/kozak_brezovy_ilu.jpg" TargetMode="External"/><Relationship Id="rId28" Type="http://schemas.openxmlformats.org/officeDocument/2006/relationships/hyperlink" Target="http://upload.wikimedia.org/wikipedia/commons/thumb/5/56/Prase_divoke.jpg/220px-Prase_divoke.jpg" TargetMode="External"/><Relationship Id="rId10" Type="http://schemas.openxmlformats.org/officeDocument/2006/relationships/hyperlink" Target="http://upload.wikimedia.org/wikipedia/commons/thumb/7/70/Illustration_Larix_decudua0.jpg/258px-Illustration_Larix_decudua0.jpg" TargetMode="External"/><Relationship Id="rId19" Type="http://schemas.openxmlformats.org/officeDocument/2006/relationships/hyperlink" Target="http://upload.wikimedia.org/wikipedia/commons/thumb/6/68/Bilberries.jpg/258px-Bilberries.jpg" TargetMode="External"/><Relationship Id="rId31" Type="http://schemas.openxmlformats.org/officeDocument/2006/relationships/hyperlink" Target="http://upload.wikimedia.org/wikipedia/commons/thumb/3/31/Schwarzspecht.jpg/245px-Schwarzspecht.jpg" TargetMode="External"/><Relationship Id="rId4" Type="http://schemas.openxmlformats.org/officeDocument/2006/relationships/hyperlink" Target="http://upload.wikimedia.org/wikipedia/commons/thumb/f/f6/The_Chase_Wood_-_Newbury.jpg/220px-The_Chase_Wood_-_Newbury.jpg" TargetMode="External"/><Relationship Id="rId9" Type="http://schemas.openxmlformats.org/officeDocument/2006/relationships/hyperlink" Target="http://media3.picsearch.com/is?unc_7iLWUdvGgFAplecKzXCRtvGmqzHdOb4skMo9HDU" TargetMode="External"/><Relationship Id="rId14" Type="http://schemas.openxmlformats.org/officeDocument/2006/relationships/hyperlink" Target="http://t3.gstatic.com/images?q=tbn:ANd9GcQPPthQGIGuBzv-e2k80EuHGaLT2VrU38E-Ny2SnFlymG0QTkYT" TargetMode="External"/><Relationship Id="rId22" Type="http://schemas.openxmlformats.org/officeDocument/2006/relationships/hyperlink" Target="http://www.mezistromy.cz/inc/imgresize.php?nw=200&amp;nhmax=200&amp;image_fp=/var/www/mezistromy.cz/data/www/mezistromy.cz/userdata/fotografie/houby/hrib_kovar_ilu.jpg" TargetMode="External"/><Relationship Id="rId27" Type="http://schemas.openxmlformats.org/officeDocument/2006/relationships/hyperlink" Target="http://upload.wikimedia.org/wikipedia/commons/thumb/6/69/Kurre5.jpg/170px-Kurre5.jpg" TargetMode="External"/><Relationship Id="rId30" Type="http://schemas.openxmlformats.org/officeDocument/2006/relationships/hyperlink" Target="http://upload.wikimedia.org/wikipedia/commons/thumb/1/10/Badger-badger.jpg/225px-Badger-badger.jpg"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upload.wikimedia.org/wikipedia/commons/thumb/3/33/01-sfel-08-009a_-_crop.jpg/225px-01-sfel-08-009a_-_crop.jpg" TargetMode="External"/><Relationship Id="rId7" Type="http://schemas.openxmlformats.org/officeDocument/2006/relationships/hyperlink" Target="http://www.jojo.cz/images/content/1342771268-stopy-02.jpg" TargetMode="External"/><Relationship Id="rId2" Type="http://schemas.openxmlformats.org/officeDocument/2006/relationships/hyperlink" Target="http://upload.wikimedia.org/wikipedia/commons/thumb/d/d0/Vulpes_vulpes_standing_in_snow.jpg/250px-Vulpes_vulpes_standing_in_snow.jpg" TargetMode="External"/><Relationship Id="rId1" Type="http://schemas.openxmlformats.org/officeDocument/2006/relationships/slideLayout" Target="../slideLayouts/slideLayout2.xml"/><Relationship Id="rId6" Type="http://schemas.openxmlformats.org/officeDocument/2006/relationships/hyperlink" Target="http://kalendarium.wz.cz/cz/stopy_zvere.htm" TargetMode="External"/><Relationship Id="rId5" Type="http://schemas.openxmlformats.org/officeDocument/2006/relationships/hyperlink" Target="http://www.hununpa.cz/modules/news/article.php?storyid=221" TargetMode="External"/><Relationship Id="rId4" Type="http://schemas.openxmlformats.org/officeDocument/2006/relationships/hyperlink" Target="http://www.lesycr.cz/volny-cas-v-lese/informacni-system-v-lese/Stranky/default.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lstStyle/>
          <a:p>
            <a:pPr algn="ctr">
              <a:buNone/>
            </a:pPr>
            <a:r>
              <a:rPr lang="cs-CZ" b="1" dirty="0" smtClean="0">
                <a:latin typeface="Arial" pitchFamily="34" charset="0"/>
                <a:cs typeface="Arial" pitchFamily="34" charset="0"/>
              </a:rPr>
              <a:t>VY_32_INOVACE_02_DEN ZEMĚ_ Umím pozorovat les</a:t>
            </a:r>
            <a:r>
              <a:rPr lang="cs-CZ" dirty="0" smtClean="0">
                <a:latin typeface="Arial" pitchFamily="34" charset="0"/>
                <a:cs typeface="Arial" pitchFamily="34" charset="0"/>
              </a:rPr>
              <a:t> </a:t>
            </a:r>
            <a:r>
              <a:rPr lang="cs-CZ" b="1" dirty="0" smtClean="0">
                <a:latin typeface="Arial" pitchFamily="34" charset="0"/>
                <a:cs typeface="Arial" pitchFamily="34" charset="0"/>
              </a:rPr>
              <a:t>a jeho život</a:t>
            </a:r>
          </a:p>
          <a:p>
            <a:pPr>
              <a:buNone/>
            </a:pPr>
            <a:r>
              <a:rPr lang="cs-CZ" sz="4000" dirty="0" smtClean="0"/>
              <a:t>			AUTOR: </a:t>
            </a:r>
            <a:r>
              <a:rPr lang="cs-CZ" sz="4000" dirty="0" err="1" smtClean="0"/>
              <a:t>Mgr.Petra</a:t>
            </a:r>
            <a:r>
              <a:rPr lang="cs-CZ" sz="4000" dirty="0" smtClean="0"/>
              <a:t> Kroupová</a:t>
            </a:r>
            <a:br>
              <a:rPr lang="cs-CZ" sz="4000" dirty="0" smtClean="0"/>
            </a:br>
            <a:r>
              <a:rPr lang="cs-CZ" sz="4000" dirty="0" smtClean="0"/>
              <a:t>		ŠKOLA: ZŠ SPECIÁLNÍ</a:t>
            </a:r>
            <a:endParaRPr lang="cs-CZ" sz="4000" b="1" dirty="0" smtClean="0"/>
          </a:p>
          <a:p>
            <a:pPr>
              <a:buNone/>
            </a:pPr>
            <a:endParaRPr lang="cs-CZ" dirty="0"/>
          </a:p>
        </p:txBody>
      </p:sp>
      <p:pic>
        <p:nvPicPr>
          <p:cNvPr id="4" name="Picture 2" descr="C:\Documents and Settings\muceb\Plocha\opvk_hor_zakladni_logolink_bar_cz.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7544" y="332656"/>
            <a:ext cx="8208912" cy="1046162"/>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normAutofit fontScale="47500" lnSpcReduction="20000"/>
          </a:bodyPr>
          <a:lstStyle/>
          <a:p>
            <a:pPr fontAlgn="base"/>
            <a:r>
              <a:rPr lang="cs-CZ" b="1" dirty="0" smtClean="0">
                <a:latin typeface="Arial Narrow" pitchFamily="34" charset="0"/>
              </a:rPr>
              <a:t>Název materiálu:DEN ZEMĚ_ Umím pozorovat les a jeho život</a:t>
            </a:r>
          </a:p>
          <a:p>
            <a:pPr fontAlgn="base"/>
            <a:r>
              <a:rPr lang="cs-CZ" b="1" dirty="0" smtClean="0">
                <a:latin typeface="Arial" pitchFamily="34" charset="0"/>
                <a:cs typeface="Arial" pitchFamily="34" charset="0"/>
              </a:rPr>
              <a:t>Vzdělávací oblast: Člověk a jeho svět</a:t>
            </a:r>
            <a:endParaRPr lang="cs-CZ" dirty="0" smtClean="0">
              <a:latin typeface="Arial Narrow" pitchFamily="34" charset="0"/>
            </a:endParaRPr>
          </a:p>
          <a:p>
            <a:pPr fontAlgn="base"/>
            <a:r>
              <a:rPr lang="cs-CZ" b="1" dirty="0" smtClean="0">
                <a:latin typeface="Arial Narrow" pitchFamily="34" charset="0"/>
              </a:rPr>
              <a:t>Anotace: Výukový materiál slouží jako teoretická část projektového vyučování „Den Země“. Žáci si připomenou význam lesa, druhy lesa, nejběžnější stromy jehličnaté a listnaté, zvířata žijící v lese. Rozliší pomocí obrázků některé stopy lesní zvěře. Formou piktogramů si zopakují  chování v lese  a jeho ochranu. V prezentaci je dán prostor i oddychové chvilce – učení hrou.</a:t>
            </a:r>
            <a:endParaRPr lang="cs-CZ" dirty="0" smtClean="0">
              <a:latin typeface="Arial Narrow" pitchFamily="34" charset="0"/>
            </a:endParaRPr>
          </a:p>
          <a:p>
            <a:pPr fontAlgn="base"/>
            <a:r>
              <a:rPr lang="cs-CZ" b="1" dirty="0" smtClean="0">
                <a:latin typeface="Arial Narrow" pitchFamily="34" charset="0"/>
              </a:rPr>
              <a:t>Autor: Mgr. Petra Kroupová</a:t>
            </a:r>
            <a:endParaRPr lang="cs-CZ" dirty="0" smtClean="0">
              <a:latin typeface="Arial Narrow" pitchFamily="34" charset="0"/>
            </a:endParaRPr>
          </a:p>
          <a:p>
            <a:pPr fontAlgn="base"/>
            <a:r>
              <a:rPr lang="cs-CZ" b="1" dirty="0" smtClean="0">
                <a:latin typeface="Arial Narrow" pitchFamily="34" charset="0"/>
              </a:rPr>
              <a:t>Jazyk: čeština</a:t>
            </a:r>
            <a:endParaRPr lang="cs-CZ" dirty="0" smtClean="0">
              <a:latin typeface="Arial Narrow" pitchFamily="34" charset="0"/>
            </a:endParaRPr>
          </a:p>
          <a:p>
            <a:pPr fontAlgn="base"/>
            <a:r>
              <a:rPr lang="cs-CZ" b="1" dirty="0" smtClean="0">
                <a:latin typeface="Arial Narrow" pitchFamily="34" charset="0"/>
              </a:rPr>
              <a:t>Očekávaný výstup: Žák by měl rozlišit druhy lesa, určit stromy. Pojmenovat zvířata žijící v lese. Rozlišit negativní chování v lese.</a:t>
            </a:r>
            <a:endParaRPr lang="cs-CZ" dirty="0" smtClean="0">
              <a:latin typeface="Arial Narrow" pitchFamily="34" charset="0"/>
            </a:endParaRPr>
          </a:p>
          <a:p>
            <a:pPr fontAlgn="base"/>
            <a:r>
              <a:rPr lang="cs-CZ" b="1" dirty="0" smtClean="0">
                <a:latin typeface="Arial Narrow" pitchFamily="34" charset="0"/>
              </a:rPr>
              <a:t>Speciální vzdělávací potřeby: LMP</a:t>
            </a:r>
            <a:endParaRPr lang="cs-CZ" dirty="0" smtClean="0">
              <a:latin typeface="Arial Narrow" pitchFamily="34" charset="0"/>
            </a:endParaRPr>
          </a:p>
          <a:p>
            <a:pPr fontAlgn="base"/>
            <a:r>
              <a:rPr lang="cs-CZ" b="1" dirty="0" smtClean="0">
                <a:latin typeface="Arial Narrow" pitchFamily="34" charset="0"/>
              </a:rPr>
              <a:t>Klíčová slova: les jehličnatý, les listnatý, les smíšený, jednotlivé druhy stromů, zvířata žijící v lese, lesní plody, ochrana lesa, zákazové piktogramy, stopy zvěře</a:t>
            </a:r>
            <a:endParaRPr lang="cs-CZ" dirty="0" smtClean="0">
              <a:latin typeface="Arial Narrow" pitchFamily="34" charset="0"/>
            </a:endParaRPr>
          </a:p>
          <a:p>
            <a:pPr fontAlgn="base"/>
            <a:r>
              <a:rPr lang="cs-CZ" b="1" dirty="0" smtClean="0">
                <a:latin typeface="Arial Narrow" pitchFamily="34" charset="0"/>
              </a:rPr>
              <a:t>Druh učebního materiálu: prezentace</a:t>
            </a:r>
            <a:endParaRPr lang="cs-CZ" dirty="0" smtClean="0">
              <a:latin typeface="Arial Narrow" pitchFamily="34" charset="0"/>
            </a:endParaRPr>
          </a:p>
          <a:p>
            <a:pPr fontAlgn="base"/>
            <a:r>
              <a:rPr lang="cs-CZ" b="1" dirty="0" smtClean="0">
                <a:latin typeface="Arial Narrow" pitchFamily="34" charset="0"/>
              </a:rPr>
              <a:t>Druh </a:t>
            </a:r>
            <a:r>
              <a:rPr lang="cs-CZ" b="1" dirty="0" err="1" smtClean="0">
                <a:latin typeface="Arial Narrow" pitchFamily="34" charset="0"/>
              </a:rPr>
              <a:t>interaktivity</a:t>
            </a:r>
            <a:r>
              <a:rPr lang="cs-CZ" b="1" dirty="0" smtClean="0">
                <a:latin typeface="Arial Narrow" pitchFamily="34" charset="0"/>
              </a:rPr>
              <a:t>: aktivita</a:t>
            </a:r>
            <a:endParaRPr lang="cs-CZ" dirty="0" smtClean="0">
              <a:latin typeface="Arial Narrow" pitchFamily="34" charset="0"/>
            </a:endParaRPr>
          </a:p>
          <a:p>
            <a:pPr fontAlgn="base"/>
            <a:r>
              <a:rPr lang="cs-CZ" b="1" dirty="0" smtClean="0">
                <a:latin typeface="Arial Narrow" pitchFamily="34" charset="0"/>
              </a:rPr>
              <a:t>Cílová skupina: žák</a:t>
            </a:r>
            <a:endParaRPr lang="cs-CZ" dirty="0" smtClean="0">
              <a:latin typeface="Arial Narrow" pitchFamily="34" charset="0"/>
            </a:endParaRPr>
          </a:p>
          <a:p>
            <a:pPr fontAlgn="base"/>
            <a:r>
              <a:rPr lang="cs-CZ" b="1" dirty="0" smtClean="0">
                <a:latin typeface="Arial Narrow" pitchFamily="34" charset="0"/>
              </a:rPr>
              <a:t>Stupeň a typ vzdělávání: speciální školství, I. stupeň </a:t>
            </a:r>
            <a:r>
              <a:rPr lang="cs-CZ" b="1" dirty="0" smtClean="0">
                <a:latin typeface="Arial Narrow" pitchFamily="34" charset="0"/>
              </a:rPr>
              <a:t>ZŠ</a:t>
            </a:r>
            <a:endParaRPr lang="cs-CZ" b="1" dirty="0" smtClean="0">
              <a:latin typeface="Arial Narrow" pitchFamily="34" charset="0"/>
            </a:endParaRPr>
          </a:p>
          <a:p>
            <a:pPr fontAlgn="base"/>
            <a:r>
              <a:rPr lang="cs-CZ" b="1" dirty="0" smtClean="0">
                <a:latin typeface="Arial Narrow" pitchFamily="34" charset="0"/>
              </a:rPr>
              <a:t>Typická věková skupina: 8-10let</a:t>
            </a:r>
            <a:endParaRPr lang="cs-CZ" dirty="0" smtClean="0">
              <a:latin typeface="Arial Narrow" pitchFamily="34" charset="0"/>
            </a:endParaRPr>
          </a:p>
          <a:p>
            <a:pPr fontAlgn="base"/>
            <a:r>
              <a:rPr lang="cs-CZ" b="1" dirty="0" smtClean="0">
                <a:latin typeface="Arial Narrow" pitchFamily="34" charset="0"/>
              </a:rPr>
              <a:t>Celková velikost: </a:t>
            </a:r>
            <a:r>
              <a:rPr lang="cs-CZ" b="1" dirty="0" smtClean="0">
                <a:latin typeface="Arial Narrow" pitchFamily="34" charset="0"/>
              </a:rPr>
              <a:t>2,70 </a:t>
            </a:r>
            <a:r>
              <a:rPr lang="cs-CZ" b="1" dirty="0" smtClean="0">
                <a:latin typeface="Arial Narrow" pitchFamily="34" charset="0"/>
              </a:rPr>
              <a:t>MB</a:t>
            </a:r>
          </a:p>
          <a:p>
            <a:pPr fontAlgn="base"/>
            <a:r>
              <a:rPr lang="cs-CZ" b="1" dirty="0" smtClean="0">
                <a:latin typeface="Arial Narrow" pitchFamily="34" charset="0"/>
              </a:rPr>
              <a:t>Datum: 10.4.2013</a:t>
            </a:r>
            <a:endParaRPr lang="cs-CZ" dirty="0" smtClean="0">
              <a:latin typeface="Arial Narrow" pitchFamily="34" charset="0"/>
            </a:endParaRPr>
          </a:p>
          <a:p>
            <a:pPr>
              <a:buNone/>
            </a:pPr>
            <a:endParaRPr lang="cs-CZ" dirty="0"/>
          </a:p>
        </p:txBody>
      </p:sp>
      <p:pic>
        <p:nvPicPr>
          <p:cNvPr id="4" name="Picture 47"/>
          <p:cNvPicPr>
            <a:picLocks noGrp="1" noChangeAspect="1" noChangeArrowheads="1"/>
          </p:cNvPicPr>
          <p:nvPr>
            <p:ph sz="quarter" idx="1"/>
          </p:nvPr>
        </p:nvPicPr>
        <p:blipFill>
          <a:blip r:embed="rId2" cstate="print"/>
          <a:srcRect/>
          <a:stretch>
            <a:fillRect/>
          </a:stretch>
        </p:blipFill>
        <p:spPr bwMode="auto">
          <a:xfrm>
            <a:off x="467544" y="332656"/>
            <a:ext cx="8280920" cy="108012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ZEMĚ</a:t>
            </a:r>
            <a:endParaRPr lang="cs-CZ" dirty="0"/>
          </a:p>
        </p:txBody>
      </p:sp>
      <p:sp>
        <p:nvSpPr>
          <p:cNvPr id="3" name="Zástupný symbol pro obsah 2"/>
          <p:cNvSpPr>
            <a:spLocks noGrp="1"/>
          </p:cNvSpPr>
          <p:nvPr>
            <p:ph idx="1"/>
          </p:nvPr>
        </p:nvSpPr>
        <p:spPr/>
        <p:txBody>
          <a:bodyPr/>
          <a:lstStyle/>
          <a:p>
            <a:pPr lvl="0">
              <a:buNone/>
            </a:pPr>
            <a:r>
              <a:rPr lang="cs-CZ" b="1" i="1" dirty="0"/>
              <a:t>Ahoj Země,</a:t>
            </a:r>
            <a:endParaRPr lang="cs-CZ" dirty="0"/>
          </a:p>
          <a:p>
            <a:pPr>
              <a:buNone/>
            </a:pPr>
            <a:r>
              <a:rPr lang="cs-CZ" b="1" i="1" dirty="0" smtClean="0"/>
              <a:t>22</a:t>
            </a:r>
            <a:r>
              <a:rPr lang="cs-CZ" b="1" i="1" dirty="0"/>
              <a:t>. dubna máš svátek.</a:t>
            </a:r>
            <a:endParaRPr lang="cs-CZ" dirty="0"/>
          </a:p>
          <a:p>
            <a:pPr>
              <a:buNone/>
            </a:pPr>
            <a:r>
              <a:rPr lang="cs-CZ" b="1" i="1" dirty="0" smtClean="0"/>
              <a:t>přejeme </a:t>
            </a:r>
            <a:r>
              <a:rPr lang="cs-CZ" b="1" i="1" dirty="0"/>
              <a:t>ti průzračnou vodu,</a:t>
            </a:r>
            <a:endParaRPr lang="cs-CZ" dirty="0"/>
          </a:p>
          <a:p>
            <a:pPr>
              <a:buNone/>
            </a:pPr>
            <a:r>
              <a:rPr lang="cs-CZ" b="1" i="1" dirty="0" smtClean="0"/>
              <a:t>voňavý </a:t>
            </a:r>
            <a:r>
              <a:rPr lang="cs-CZ" b="1" i="1" dirty="0"/>
              <a:t>vzduch,</a:t>
            </a:r>
            <a:endParaRPr lang="cs-CZ" dirty="0"/>
          </a:p>
          <a:p>
            <a:pPr>
              <a:buNone/>
            </a:pPr>
            <a:r>
              <a:rPr lang="cs-CZ" b="1" i="1" dirty="0" smtClean="0"/>
              <a:t>nádherný </a:t>
            </a:r>
            <a:r>
              <a:rPr lang="cs-CZ" b="1" i="1" dirty="0"/>
              <a:t>barevný život nás všech </a:t>
            </a:r>
            <a:r>
              <a:rPr lang="cs-CZ" b="1" i="1" dirty="0" smtClean="0"/>
              <a:t>na naší  								planetě.</a:t>
            </a:r>
            <a:endParaRPr lang="cs-CZ" dirty="0"/>
          </a:p>
          <a:p>
            <a:endParaRPr lang="cs-CZ" dirty="0"/>
          </a:p>
        </p:txBody>
      </p:sp>
      <p:pic>
        <p:nvPicPr>
          <p:cNvPr id="1026" name="Picture 2" descr="C:\Users\Kroupa\AppData\Local\Microsoft\Windows\Temporary Internet Files\Content.IE5\VUNR1JHZ\MP900430937[1].jpg"/>
          <p:cNvPicPr>
            <a:picLocks noChangeAspect="1" noChangeArrowheads="1"/>
          </p:cNvPicPr>
          <p:nvPr/>
        </p:nvPicPr>
        <p:blipFill>
          <a:blip r:embed="rId2" cstate="print"/>
          <a:srcRect/>
          <a:stretch>
            <a:fillRect/>
          </a:stretch>
        </p:blipFill>
        <p:spPr bwMode="auto">
          <a:xfrm>
            <a:off x="5508105" y="908720"/>
            <a:ext cx="3096344" cy="2420888"/>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LES</a:t>
            </a:r>
            <a:endParaRPr lang="cs-CZ" dirty="0"/>
          </a:p>
        </p:txBody>
      </p:sp>
      <p:sp>
        <p:nvSpPr>
          <p:cNvPr id="3" name="Zástupný symbol pro obsah 2"/>
          <p:cNvSpPr>
            <a:spLocks noGrp="1"/>
          </p:cNvSpPr>
          <p:nvPr>
            <p:ph idx="1"/>
          </p:nvPr>
        </p:nvSpPr>
        <p:spPr/>
        <p:txBody>
          <a:bodyPr>
            <a:normAutofit/>
          </a:bodyPr>
          <a:lstStyle/>
          <a:p>
            <a:r>
              <a:rPr lang="cs-CZ" sz="2000" dirty="0" smtClean="0"/>
              <a:t>Lesy jsou „plícemi“ planety Země. Lesy jsou významným zdrojem </a:t>
            </a:r>
            <a:r>
              <a:rPr lang="cs-CZ" sz="2000" dirty="0" smtClean="0">
                <a:hlinkClick r:id="rId2" tooltip="Kyslík"/>
              </a:rPr>
              <a:t>kyslíku</a:t>
            </a:r>
            <a:r>
              <a:rPr lang="cs-CZ" sz="2000" dirty="0" smtClean="0"/>
              <a:t>. </a:t>
            </a:r>
          </a:p>
          <a:p>
            <a:r>
              <a:rPr lang="cs-CZ" sz="2000" dirty="0" smtClean="0"/>
              <a:t>JEHLIČNATÝ LES je druh lesa, ve kterém převládají jehličnaté stromy.</a:t>
            </a:r>
          </a:p>
          <a:p>
            <a:r>
              <a:rPr lang="cs-CZ" sz="2000" dirty="0" smtClean="0"/>
              <a:t>LISTNATÝ LES  je druh lesa, ve kterém převládají listnaté stromy.</a:t>
            </a:r>
          </a:p>
          <a:p>
            <a:r>
              <a:rPr lang="cs-CZ" sz="2000" dirty="0" smtClean="0"/>
              <a:t>SMÍŠENÝ LES  je druh lesa ve kterém jsou jehličnaté i listnaté stromy.</a:t>
            </a:r>
            <a:endParaRPr lang="cs-CZ" sz="2000" dirty="0"/>
          </a:p>
        </p:txBody>
      </p:sp>
      <p:pic>
        <p:nvPicPr>
          <p:cNvPr id="2051" name="Picture 3" descr="C:\Users\Kroupa\AppData\Local\Microsoft\Windows\Temporary Internet Files\Content.IE5\R6MFLTR3\MP900407520[1].jpg"/>
          <p:cNvPicPr>
            <a:picLocks noChangeAspect="1" noChangeArrowheads="1"/>
          </p:cNvPicPr>
          <p:nvPr/>
        </p:nvPicPr>
        <p:blipFill>
          <a:blip r:embed="rId3" cstate="print"/>
          <a:srcRect/>
          <a:stretch>
            <a:fillRect/>
          </a:stretch>
        </p:blipFill>
        <p:spPr bwMode="auto">
          <a:xfrm>
            <a:off x="611560" y="3212976"/>
            <a:ext cx="1800200" cy="1585352"/>
          </a:xfrm>
          <a:prstGeom prst="rect">
            <a:avLst/>
          </a:prstGeom>
          <a:noFill/>
        </p:spPr>
      </p:pic>
      <p:pic>
        <p:nvPicPr>
          <p:cNvPr id="2053" name="Picture 5" descr="http://www.priroda.cz/nahledy/l/les1-foto-176x176.jpg"/>
          <p:cNvPicPr>
            <a:picLocks noChangeAspect="1" noChangeArrowheads="1"/>
          </p:cNvPicPr>
          <p:nvPr/>
        </p:nvPicPr>
        <p:blipFill>
          <a:blip r:embed="rId4" cstate="print"/>
          <a:srcRect/>
          <a:stretch>
            <a:fillRect/>
          </a:stretch>
        </p:blipFill>
        <p:spPr bwMode="auto">
          <a:xfrm>
            <a:off x="3779912" y="3212976"/>
            <a:ext cx="1676400" cy="1656184"/>
          </a:xfrm>
          <a:prstGeom prst="rect">
            <a:avLst/>
          </a:prstGeom>
          <a:noFill/>
        </p:spPr>
      </p:pic>
      <p:pic>
        <p:nvPicPr>
          <p:cNvPr id="2055" name="Picture 7" descr="http://upload.wikimedia.org/wikipedia/commons/thumb/f/f6/The_Chase_Wood_-_Newbury.jpg/220px-The_Chase_Wood_-_Newbury.jpg"/>
          <p:cNvPicPr>
            <a:picLocks noChangeAspect="1" noChangeArrowheads="1"/>
          </p:cNvPicPr>
          <p:nvPr/>
        </p:nvPicPr>
        <p:blipFill>
          <a:blip r:embed="rId5" cstate="print"/>
          <a:srcRect/>
          <a:stretch>
            <a:fillRect/>
          </a:stretch>
        </p:blipFill>
        <p:spPr bwMode="auto">
          <a:xfrm>
            <a:off x="6732240" y="3212976"/>
            <a:ext cx="1656184" cy="1656184"/>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JEHLIČNATÝ LES - STROMY</a:t>
            </a:r>
            <a:endParaRPr lang="cs-CZ" dirty="0"/>
          </a:p>
        </p:txBody>
      </p:sp>
      <p:pic>
        <p:nvPicPr>
          <p:cNvPr id="24578" name="Picture 2" descr="C:\Users\Kroupa\Downloads\220px-Pinus_sylvestris_Beskid_Żywiecki.JPG"/>
          <p:cNvPicPr>
            <a:picLocks noGrp="1" noChangeAspect="1" noChangeArrowheads="1"/>
          </p:cNvPicPr>
          <p:nvPr>
            <p:ph idx="1"/>
          </p:nvPr>
        </p:nvPicPr>
        <p:blipFill>
          <a:blip r:embed="rId2" cstate="print"/>
          <a:srcRect/>
          <a:stretch>
            <a:fillRect/>
          </a:stretch>
        </p:blipFill>
        <p:spPr bwMode="auto">
          <a:xfrm>
            <a:off x="683568" y="1124744"/>
            <a:ext cx="1512168" cy="2664296"/>
          </a:xfrm>
          <a:prstGeom prst="rect">
            <a:avLst/>
          </a:prstGeom>
          <a:noFill/>
        </p:spPr>
      </p:pic>
      <p:pic>
        <p:nvPicPr>
          <p:cNvPr id="24579" name="Picture 3" descr="C:\Users\Kroupa\Downloads\220px-Pinus_sylvestris_MHNT.BOT.2005.0.971.jpg"/>
          <p:cNvPicPr>
            <a:picLocks noChangeAspect="1" noChangeArrowheads="1"/>
          </p:cNvPicPr>
          <p:nvPr/>
        </p:nvPicPr>
        <p:blipFill>
          <a:blip r:embed="rId3" cstate="print"/>
          <a:srcRect/>
          <a:stretch>
            <a:fillRect/>
          </a:stretch>
        </p:blipFill>
        <p:spPr bwMode="auto">
          <a:xfrm>
            <a:off x="2267744" y="3284984"/>
            <a:ext cx="838200" cy="631825"/>
          </a:xfrm>
          <a:prstGeom prst="rect">
            <a:avLst/>
          </a:prstGeom>
          <a:noFill/>
        </p:spPr>
      </p:pic>
      <p:pic>
        <p:nvPicPr>
          <p:cNvPr id="24580" name="Picture 4" descr="C:\Users\Kroupa\Downloads\258px-Kuusk_Keila-Paldiski_rdt_ääres.jpg"/>
          <p:cNvPicPr>
            <a:picLocks noChangeAspect="1" noChangeArrowheads="1"/>
          </p:cNvPicPr>
          <p:nvPr/>
        </p:nvPicPr>
        <p:blipFill>
          <a:blip r:embed="rId4" cstate="print"/>
          <a:srcRect/>
          <a:stretch>
            <a:fillRect/>
          </a:stretch>
        </p:blipFill>
        <p:spPr bwMode="auto">
          <a:xfrm>
            <a:off x="6876256" y="1124744"/>
            <a:ext cx="1440160" cy="2664296"/>
          </a:xfrm>
          <a:prstGeom prst="rect">
            <a:avLst/>
          </a:prstGeom>
          <a:noFill/>
        </p:spPr>
      </p:pic>
      <p:pic>
        <p:nvPicPr>
          <p:cNvPr id="24581" name="Picture 5" descr="C:\Users\Kroupa\Downloads\15502-picea-abies-00595-040220-143024.jpg"/>
          <p:cNvPicPr>
            <a:picLocks noChangeAspect="1" noChangeArrowheads="1"/>
          </p:cNvPicPr>
          <p:nvPr/>
        </p:nvPicPr>
        <p:blipFill>
          <a:blip r:embed="rId5" cstate="print"/>
          <a:srcRect/>
          <a:stretch>
            <a:fillRect/>
          </a:stretch>
        </p:blipFill>
        <p:spPr bwMode="auto">
          <a:xfrm>
            <a:off x="5868144" y="3140968"/>
            <a:ext cx="936104" cy="777280"/>
          </a:xfrm>
          <a:prstGeom prst="rect">
            <a:avLst/>
          </a:prstGeom>
          <a:noFill/>
        </p:spPr>
      </p:pic>
      <p:pic>
        <p:nvPicPr>
          <p:cNvPr id="24582" name="Picture 6" descr="C:\Users\Kroupa\Downloads\258px-Illustration_Larix_decudua0.jpg"/>
          <p:cNvPicPr>
            <a:picLocks noChangeAspect="1" noChangeArrowheads="1"/>
          </p:cNvPicPr>
          <p:nvPr/>
        </p:nvPicPr>
        <p:blipFill>
          <a:blip r:embed="rId6" cstate="print"/>
          <a:srcRect/>
          <a:stretch>
            <a:fillRect/>
          </a:stretch>
        </p:blipFill>
        <p:spPr bwMode="auto">
          <a:xfrm>
            <a:off x="2339752" y="5805264"/>
            <a:ext cx="785813" cy="864096"/>
          </a:xfrm>
          <a:prstGeom prst="rect">
            <a:avLst/>
          </a:prstGeom>
          <a:noFill/>
        </p:spPr>
      </p:pic>
      <p:pic>
        <p:nvPicPr>
          <p:cNvPr id="24583" name="Picture 7" descr="C:\Users\Kroupa\Downloads\is.jpg"/>
          <p:cNvPicPr>
            <a:picLocks noChangeAspect="1" noChangeArrowheads="1"/>
          </p:cNvPicPr>
          <p:nvPr/>
        </p:nvPicPr>
        <p:blipFill>
          <a:blip r:embed="rId7" cstate="print"/>
          <a:srcRect/>
          <a:stretch>
            <a:fillRect/>
          </a:stretch>
        </p:blipFill>
        <p:spPr bwMode="auto">
          <a:xfrm>
            <a:off x="611560" y="3933056"/>
            <a:ext cx="1656184" cy="2592288"/>
          </a:xfrm>
          <a:prstGeom prst="rect">
            <a:avLst/>
          </a:prstGeom>
          <a:noFill/>
        </p:spPr>
      </p:pic>
      <p:sp>
        <p:nvSpPr>
          <p:cNvPr id="9" name="TextovéPole 8"/>
          <p:cNvSpPr txBox="1"/>
          <p:nvPr/>
        </p:nvSpPr>
        <p:spPr>
          <a:xfrm>
            <a:off x="3131840" y="3284984"/>
            <a:ext cx="1296144" cy="369332"/>
          </a:xfrm>
          <a:prstGeom prst="rect">
            <a:avLst/>
          </a:prstGeom>
          <a:noFill/>
        </p:spPr>
        <p:txBody>
          <a:bodyPr wrap="square" rtlCol="0">
            <a:spAutoFit/>
          </a:bodyPr>
          <a:lstStyle/>
          <a:p>
            <a:r>
              <a:rPr lang="cs-CZ" dirty="0" smtClean="0"/>
              <a:t>borovice</a:t>
            </a:r>
            <a:endParaRPr lang="cs-CZ" dirty="0"/>
          </a:p>
        </p:txBody>
      </p:sp>
      <p:sp>
        <p:nvSpPr>
          <p:cNvPr id="10" name="TextovéPole 9"/>
          <p:cNvSpPr txBox="1"/>
          <p:nvPr/>
        </p:nvSpPr>
        <p:spPr>
          <a:xfrm>
            <a:off x="5004048" y="3284984"/>
            <a:ext cx="1512168" cy="369332"/>
          </a:xfrm>
          <a:prstGeom prst="rect">
            <a:avLst/>
          </a:prstGeom>
          <a:noFill/>
        </p:spPr>
        <p:txBody>
          <a:bodyPr wrap="square" rtlCol="0">
            <a:spAutoFit/>
          </a:bodyPr>
          <a:lstStyle/>
          <a:p>
            <a:r>
              <a:rPr lang="cs-CZ" dirty="0" smtClean="0"/>
              <a:t>smrk</a:t>
            </a:r>
            <a:endParaRPr lang="cs-CZ" dirty="0"/>
          </a:p>
        </p:txBody>
      </p:sp>
      <p:sp>
        <p:nvSpPr>
          <p:cNvPr id="11" name="TextovéPole 10"/>
          <p:cNvSpPr txBox="1"/>
          <p:nvPr/>
        </p:nvSpPr>
        <p:spPr>
          <a:xfrm>
            <a:off x="2339752" y="5013176"/>
            <a:ext cx="2016225" cy="369332"/>
          </a:xfrm>
          <a:prstGeom prst="rect">
            <a:avLst/>
          </a:prstGeom>
          <a:noFill/>
        </p:spPr>
        <p:txBody>
          <a:bodyPr wrap="square" rtlCol="0">
            <a:spAutoFit/>
          </a:bodyPr>
          <a:lstStyle/>
          <a:p>
            <a:r>
              <a:rPr lang="cs-CZ" dirty="0" smtClean="0"/>
              <a:t>modřín</a:t>
            </a:r>
            <a:endParaRPr lang="cs-CZ" dirty="0"/>
          </a:p>
        </p:txBody>
      </p:sp>
      <p:pic>
        <p:nvPicPr>
          <p:cNvPr id="13" name="Obrázek 12" descr="jedle.jpg"/>
          <p:cNvPicPr>
            <a:picLocks noChangeAspect="1"/>
          </p:cNvPicPr>
          <p:nvPr/>
        </p:nvPicPr>
        <p:blipFill>
          <a:blip r:embed="rId8" cstate="print"/>
          <a:stretch>
            <a:fillRect/>
          </a:stretch>
        </p:blipFill>
        <p:spPr>
          <a:xfrm rot="10800000" flipV="1">
            <a:off x="5292080" y="4855020"/>
            <a:ext cx="1324719" cy="2002980"/>
          </a:xfrm>
          <a:prstGeom prst="rect">
            <a:avLst/>
          </a:prstGeom>
        </p:spPr>
      </p:pic>
      <p:pic>
        <p:nvPicPr>
          <p:cNvPr id="14" name="Obrázek 13" descr="šiška jedle.jpg"/>
          <p:cNvPicPr>
            <a:picLocks noChangeAspect="1"/>
          </p:cNvPicPr>
          <p:nvPr/>
        </p:nvPicPr>
        <p:blipFill>
          <a:blip r:embed="rId9" cstate="print"/>
          <a:stretch>
            <a:fillRect/>
          </a:stretch>
        </p:blipFill>
        <p:spPr>
          <a:xfrm>
            <a:off x="6876256" y="5589240"/>
            <a:ext cx="897260" cy="1075382"/>
          </a:xfrm>
          <a:prstGeom prst="rect">
            <a:avLst/>
          </a:prstGeom>
        </p:spPr>
      </p:pic>
      <p:sp>
        <p:nvSpPr>
          <p:cNvPr id="15" name="TextovéPole 14"/>
          <p:cNvSpPr txBox="1"/>
          <p:nvPr/>
        </p:nvSpPr>
        <p:spPr>
          <a:xfrm>
            <a:off x="6876256" y="4941168"/>
            <a:ext cx="644728" cy="369332"/>
          </a:xfrm>
          <a:prstGeom prst="rect">
            <a:avLst/>
          </a:prstGeom>
          <a:noFill/>
        </p:spPr>
        <p:txBody>
          <a:bodyPr wrap="square" rtlCol="0">
            <a:spAutoFit/>
          </a:bodyPr>
          <a:lstStyle/>
          <a:p>
            <a:r>
              <a:rPr lang="cs-CZ" dirty="0" smtClean="0"/>
              <a:t>jedle</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LISTNATÝ LES - STROMY</a:t>
            </a:r>
            <a:endParaRPr lang="cs-CZ" dirty="0"/>
          </a:p>
        </p:txBody>
      </p:sp>
      <p:pic>
        <p:nvPicPr>
          <p:cNvPr id="23554" name="Picture 2" descr="C:\Users\Kroupa\AppData\Local\Microsoft\Windows\Temporary Internet Files\Content.IE5\6GQOC5ZJ\MP900399627[1].jpg"/>
          <p:cNvPicPr>
            <a:picLocks noChangeAspect="1" noChangeArrowheads="1"/>
          </p:cNvPicPr>
          <p:nvPr/>
        </p:nvPicPr>
        <p:blipFill>
          <a:blip r:embed="rId2" cstate="print"/>
          <a:srcRect/>
          <a:stretch>
            <a:fillRect/>
          </a:stretch>
        </p:blipFill>
        <p:spPr bwMode="auto">
          <a:xfrm>
            <a:off x="611560" y="1556792"/>
            <a:ext cx="1944216" cy="1907455"/>
          </a:xfrm>
          <a:prstGeom prst="rect">
            <a:avLst/>
          </a:prstGeom>
          <a:noFill/>
        </p:spPr>
      </p:pic>
      <p:pic>
        <p:nvPicPr>
          <p:cNvPr id="23555" name="Picture 3" descr="C:\Users\Kroupa\AppData\Local\Microsoft\Windows\Temporary Internet Files\Content.IE5\VUNR1JHZ\MC900123343[1].wmf"/>
          <p:cNvPicPr>
            <a:picLocks noChangeAspect="1" noChangeArrowheads="1"/>
          </p:cNvPicPr>
          <p:nvPr/>
        </p:nvPicPr>
        <p:blipFill>
          <a:blip r:embed="rId3" cstate="print"/>
          <a:srcRect/>
          <a:stretch>
            <a:fillRect/>
          </a:stretch>
        </p:blipFill>
        <p:spPr bwMode="auto">
          <a:xfrm>
            <a:off x="1043608" y="3501008"/>
            <a:ext cx="864095" cy="937966"/>
          </a:xfrm>
          <a:prstGeom prst="rect">
            <a:avLst/>
          </a:prstGeom>
          <a:noFill/>
        </p:spPr>
      </p:pic>
      <p:pic>
        <p:nvPicPr>
          <p:cNvPr id="23556" name="Picture 4" descr="C:\Users\Kroupa\AppData\Local\Microsoft\Windows\Temporary Internet Files\Content.IE5\57G1GTEQ\MC900351346[1].wmf"/>
          <p:cNvPicPr>
            <a:picLocks noChangeAspect="1" noChangeArrowheads="1"/>
          </p:cNvPicPr>
          <p:nvPr/>
        </p:nvPicPr>
        <p:blipFill>
          <a:blip r:embed="rId4" cstate="print"/>
          <a:srcRect/>
          <a:stretch>
            <a:fillRect/>
          </a:stretch>
        </p:blipFill>
        <p:spPr bwMode="auto">
          <a:xfrm>
            <a:off x="7380312" y="3501008"/>
            <a:ext cx="1080120" cy="1352994"/>
          </a:xfrm>
          <a:prstGeom prst="rect">
            <a:avLst/>
          </a:prstGeom>
          <a:noFill/>
        </p:spPr>
      </p:pic>
      <p:pic>
        <p:nvPicPr>
          <p:cNvPr id="23557" name="Picture 5" descr="C:\Users\Kroupa\AppData\Local\Microsoft\Windows\Temporary Internet Files\Content.IE5\VUNR1JHZ\MC900053130[1].wmf"/>
          <p:cNvPicPr>
            <a:picLocks noChangeAspect="1" noChangeArrowheads="1"/>
          </p:cNvPicPr>
          <p:nvPr/>
        </p:nvPicPr>
        <p:blipFill>
          <a:blip r:embed="rId5" cstate="print"/>
          <a:srcRect/>
          <a:stretch>
            <a:fillRect/>
          </a:stretch>
        </p:blipFill>
        <p:spPr bwMode="auto">
          <a:xfrm>
            <a:off x="3635896" y="3429000"/>
            <a:ext cx="1809598" cy="1088374"/>
          </a:xfrm>
          <a:prstGeom prst="rect">
            <a:avLst/>
          </a:prstGeom>
          <a:noFill/>
        </p:spPr>
      </p:pic>
      <p:pic>
        <p:nvPicPr>
          <p:cNvPr id="23559" name="Picture 7" descr="C:\Users\Kroupa\AppData\Local\Microsoft\Windows\Temporary Internet Files\Content.IE5\57G1GTEQ\MC900350653[1].wmf"/>
          <p:cNvPicPr>
            <a:picLocks noChangeAspect="1" noChangeArrowheads="1"/>
          </p:cNvPicPr>
          <p:nvPr/>
        </p:nvPicPr>
        <p:blipFill>
          <a:blip r:embed="rId6" cstate="print"/>
          <a:srcRect/>
          <a:stretch>
            <a:fillRect/>
          </a:stretch>
        </p:blipFill>
        <p:spPr bwMode="auto">
          <a:xfrm>
            <a:off x="7308304" y="5949280"/>
            <a:ext cx="864096" cy="908720"/>
          </a:xfrm>
          <a:prstGeom prst="rect">
            <a:avLst/>
          </a:prstGeom>
          <a:noFill/>
        </p:spPr>
      </p:pic>
      <p:pic>
        <p:nvPicPr>
          <p:cNvPr id="23560" name="Picture 8" descr="C:\Users\Kroupa\Pictures\buk.jpg"/>
          <p:cNvPicPr>
            <a:picLocks noGrp="1" noChangeAspect="1" noChangeArrowheads="1"/>
          </p:cNvPicPr>
          <p:nvPr>
            <p:ph idx="1"/>
          </p:nvPr>
        </p:nvPicPr>
        <p:blipFill>
          <a:blip r:embed="rId7" cstate="print"/>
          <a:srcRect/>
          <a:stretch>
            <a:fillRect/>
          </a:stretch>
        </p:blipFill>
        <p:spPr bwMode="auto">
          <a:xfrm>
            <a:off x="3347864" y="1628800"/>
            <a:ext cx="2466975" cy="1847850"/>
          </a:xfrm>
          <a:prstGeom prst="rect">
            <a:avLst/>
          </a:prstGeom>
          <a:noFill/>
        </p:spPr>
      </p:pic>
      <p:pic>
        <p:nvPicPr>
          <p:cNvPr id="23561" name="Picture 9" descr="C:\Users\Kroupa\Pictures\2009.05-Dalovice-Zámecký-dub5.JPG"/>
          <p:cNvPicPr>
            <a:picLocks noChangeAspect="1" noChangeArrowheads="1"/>
          </p:cNvPicPr>
          <p:nvPr/>
        </p:nvPicPr>
        <p:blipFill>
          <a:blip r:embed="rId8" cstate="print"/>
          <a:srcRect/>
          <a:stretch>
            <a:fillRect/>
          </a:stretch>
        </p:blipFill>
        <p:spPr bwMode="auto">
          <a:xfrm>
            <a:off x="6732240" y="1628800"/>
            <a:ext cx="2065412" cy="1872208"/>
          </a:xfrm>
          <a:prstGeom prst="rect">
            <a:avLst/>
          </a:prstGeom>
          <a:noFill/>
        </p:spPr>
      </p:pic>
      <p:pic>
        <p:nvPicPr>
          <p:cNvPr id="23562" name="Picture 10" descr="C:\Users\Kroupa\Pictures\habr.jpg"/>
          <p:cNvPicPr>
            <a:picLocks noChangeAspect="1" noChangeArrowheads="1"/>
          </p:cNvPicPr>
          <p:nvPr/>
        </p:nvPicPr>
        <p:blipFill>
          <a:blip r:embed="rId9" cstate="print"/>
          <a:srcRect/>
          <a:stretch>
            <a:fillRect/>
          </a:stretch>
        </p:blipFill>
        <p:spPr bwMode="auto">
          <a:xfrm>
            <a:off x="5580112" y="4725144"/>
            <a:ext cx="1656184" cy="2132856"/>
          </a:xfrm>
          <a:prstGeom prst="rect">
            <a:avLst/>
          </a:prstGeom>
          <a:noFill/>
        </p:spPr>
      </p:pic>
      <p:sp>
        <p:nvSpPr>
          <p:cNvPr id="11" name="TextovéPole 10"/>
          <p:cNvSpPr txBox="1"/>
          <p:nvPr/>
        </p:nvSpPr>
        <p:spPr>
          <a:xfrm>
            <a:off x="251520" y="3573016"/>
            <a:ext cx="792088" cy="369332"/>
          </a:xfrm>
          <a:prstGeom prst="rect">
            <a:avLst/>
          </a:prstGeom>
          <a:noFill/>
        </p:spPr>
        <p:txBody>
          <a:bodyPr wrap="square" rtlCol="0">
            <a:spAutoFit/>
          </a:bodyPr>
          <a:lstStyle/>
          <a:p>
            <a:r>
              <a:rPr lang="cs-CZ" dirty="0" smtClean="0"/>
              <a:t>bříza</a:t>
            </a:r>
            <a:endParaRPr lang="cs-CZ" dirty="0"/>
          </a:p>
        </p:txBody>
      </p:sp>
      <p:sp>
        <p:nvSpPr>
          <p:cNvPr id="12" name="TextovéPole 11"/>
          <p:cNvSpPr txBox="1"/>
          <p:nvPr/>
        </p:nvSpPr>
        <p:spPr>
          <a:xfrm>
            <a:off x="5364088" y="3717032"/>
            <a:ext cx="676534" cy="369332"/>
          </a:xfrm>
          <a:prstGeom prst="rect">
            <a:avLst/>
          </a:prstGeom>
          <a:noFill/>
        </p:spPr>
        <p:txBody>
          <a:bodyPr wrap="square" rtlCol="0">
            <a:spAutoFit/>
          </a:bodyPr>
          <a:lstStyle/>
          <a:p>
            <a:r>
              <a:rPr lang="cs-CZ" dirty="0" smtClean="0"/>
              <a:t>buk</a:t>
            </a:r>
            <a:endParaRPr lang="cs-CZ" dirty="0"/>
          </a:p>
        </p:txBody>
      </p:sp>
      <p:sp>
        <p:nvSpPr>
          <p:cNvPr id="13" name="TextovéPole 12"/>
          <p:cNvSpPr txBox="1"/>
          <p:nvPr/>
        </p:nvSpPr>
        <p:spPr>
          <a:xfrm>
            <a:off x="7956376" y="3645024"/>
            <a:ext cx="760795" cy="369332"/>
          </a:xfrm>
          <a:prstGeom prst="rect">
            <a:avLst/>
          </a:prstGeom>
          <a:noFill/>
        </p:spPr>
        <p:txBody>
          <a:bodyPr wrap="square" rtlCol="0">
            <a:spAutoFit/>
          </a:bodyPr>
          <a:lstStyle/>
          <a:p>
            <a:r>
              <a:rPr lang="cs-CZ" dirty="0" smtClean="0"/>
              <a:t>dub</a:t>
            </a:r>
            <a:endParaRPr lang="cs-CZ" dirty="0"/>
          </a:p>
        </p:txBody>
      </p:sp>
      <p:sp>
        <p:nvSpPr>
          <p:cNvPr id="14" name="TextovéPole 13"/>
          <p:cNvSpPr txBox="1"/>
          <p:nvPr/>
        </p:nvSpPr>
        <p:spPr>
          <a:xfrm>
            <a:off x="4788024" y="6381328"/>
            <a:ext cx="792088" cy="369332"/>
          </a:xfrm>
          <a:prstGeom prst="rect">
            <a:avLst/>
          </a:prstGeom>
          <a:noFill/>
        </p:spPr>
        <p:txBody>
          <a:bodyPr wrap="square" rtlCol="0">
            <a:spAutoFit/>
          </a:bodyPr>
          <a:lstStyle/>
          <a:p>
            <a:r>
              <a:rPr lang="cs-CZ" dirty="0" smtClean="0"/>
              <a:t>habr</a:t>
            </a:r>
            <a:endParaRPr lang="cs-CZ" dirty="0"/>
          </a:p>
        </p:txBody>
      </p:sp>
      <p:pic>
        <p:nvPicPr>
          <p:cNvPr id="1027" name="Picture 3" descr="C:\Users\Kroupa\AppData\Local\Microsoft\Windows\Temporary Internet Files\Content.IE5\57G1GTEQ\MC900193302[1].wmf"/>
          <p:cNvPicPr>
            <a:picLocks noChangeAspect="1" noChangeArrowheads="1"/>
          </p:cNvPicPr>
          <p:nvPr/>
        </p:nvPicPr>
        <p:blipFill>
          <a:blip r:embed="rId10" cstate="print"/>
          <a:srcRect/>
          <a:stretch>
            <a:fillRect/>
          </a:stretch>
        </p:blipFill>
        <p:spPr bwMode="auto">
          <a:xfrm>
            <a:off x="3419872" y="5942166"/>
            <a:ext cx="1039650" cy="915834"/>
          </a:xfrm>
          <a:prstGeom prst="rect">
            <a:avLst/>
          </a:prstGeom>
          <a:noFill/>
        </p:spPr>
      </p:pic>
      <p:pic>
        <p:nvPicPr>
          <p:cNvPr id="17" name="Obrázek 16" descr="javor.jpg"/>
          <p:cNvPicPr>
            <a:picLocks noChangeAspect="1"/>
          </p:cNvPicPr>
          <p:nvPr/>
        </p:nvPicPr>
        <p:blipFill>
          <a:blip r:embed="rId11" cstate="print"/>
          <a:stretch>
            <a:fillRect/>
          </a:stretch>
        </p:blipFill>
        <p:spPr>
          <a:xfrm>
            <a:off x="1835696" y="4725144"/>
            <a:ext cx="1728192" cy="2132856"/>
          </a:xfrm>
          <a:prstGeom prst="rect">
            <a:avLst/>
          </a:prstGeom>
        </p:spPr>
      </p:pic>
      <p:sp>
        <p:nvSpPr>
          <p:cNvPr id="18" name="TextovéPole 17"/>
          <p:cNvSpPr txBox="1"/>
          <p:nvPr/>
        </p:nvSpPr>
        <p:spPr>
          <a:xfrm>
            <a:off x="1043608" y="6381328"/>
            <a:ext cx="720080" cy="369332"/>
          </a:xfrm>
          <a:prstGeom prst="rect">
            <a:avLst/>
          </a:prstGeom>
          <a:noFill/>
        </p:spPr>
        <p:txBody>
          <a:bodyPr wrap="square" rtlCol="0">
            <a:spAutoFit/>
          </a:bodyPr>
          <a:lstStyle/>
          <a:p>
            <a:r>
              <a:rPr lang="cs-CZ" dirty="0" smtClean="0"/>
              <a:t>javor</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	</a:t>
            </a:r>
            <a:r>
              <a:rPr lang="cs-CZ" dirty="0" smtClean="0"/>
              <a:t>LESNÍ PLODY</a:t>
            </a:r>
            <a:endParaRPr lang="cs-CZ" dirty="0"/>
          </a:p>
        </p:txBody>
      </p:sp>
      <p:pic>
        <p:nvPicPr>
          <p:cNvPr id="4" name="Zástupný symbol pro obsah 3" descr="brusnice borůvka.jpg"/>
          <p:cNvPicPr>
            <a:picLocks noGrp="1" noChangeAspect="1"/>
          </p:cNvPicPr>
          <p:nvPr>
            <p:ph idx="1"/>
          </p:nvPr>
        </p:nvPicPr>
        <p:blipFill>
          <a:blip r:embed="rId2" cstate="print"/>
          <a:stretch>
            <a:fillRect/>
          </a:stretch>
        </p:blipFill>
        <p:spPr>
          <a:xfrm>
            <a:off x="467544" y="1268760"/>
            <a:ext cx="1944216" cy="1512167"/>
          </a:xfrm>
        </p:spPr>
      </p:pic>
      <p:pic>
        <p:nvPicPr>
          <p:cNvPr id="5" name="Obrázek 4" descr="HŘIB.jpg"/>
          <p:cNvPicPr>
            <a:picLocks noChangeAspect="1"/>
          </p:cNvPicPr>
          <p:nvPr/>
        </p:nvPicPr>
        <p:blipFill>
          <a:blip r:embed="rId3" cstate="print"/>
          <a:stretch>
            <a:fillRect/>
          </a:stretch>
        </p:blipFill>
        <p:spPr>
          <a:xfrm>
            <a:off x="0" y="3933056"/>
            <a:ext cx="1285875" cy="1905000"/>
          </a:xfrm>
          <a:prstGeom prst="rect">
            <a:avLst/>
          </a:prstGeom>
        </p:spPr>
      </p:pic>
      <p:pic>
        <p:nvPicPr>
          <p:cNvPr id="6" name="Obrázek 5" descr="kozák březový.jpg"/>
          <p:cNvPicPr>
            <a:picLocks noChangeAspect="1"/>
          </p:cNvPicPr>
          <p:nvPr/>
        </p:nvPicPr>
        <p:blipFill>
          <a:blip r:embed="rId4" cstate="print"/>
          <a:stretch>
            <a:fillRect/>
          </a:stretch>
        </p:blipFill>
        <p:spPr>
          <a:xfrm>
            <a:off x="1619672" y="3933056"/>
            <a:ext cx="1266825" cy="1905000"/>
          </a:xfrm>
          <a:prstGeom prst="rect">
            <a:avLst/>
          </a:prstGeom>
        </p:spPr>
      </p:pic>
      <p:pic>
        <p:nvPicPr>
          <p:cNvPr id="7" name="Obrázek 6" descr="maliník.jpg"/>
          <p:cNvPicPr>
            <a:picLocks noChangeAspect="1"/>
          </p:cNvPicPr>
          <p:nvPr/>
        </p:nvPicPr>
        <p:blipFill>
          <a:blip r:embed="rId5" cstate="print"/>
          <a:stretch>
            <a:fillRect/>
          </a:stretch>
        </p:blipFill>
        <p:spPr>
          <a:xfrm>
            <a:off x="6156176" y="1268760"/>
            <a:ext cx="1905000" cy="1512168"/>
          </a:xfrm>
          <a:prstGeom prst="rect">
            <a:avLst/>
          </a:prstGeom>
        </p:spPr>
      </p:pic>
      <p:pic>
        <p:nvPicPr>
          <p:cNvPr id="8" name="Obrázek 7" descr="ostružiník.jpg"/>
          <p:cNvPicPr>
            <a:picLocks noChangeAspect="1"/>
          </p:cNvPicPr>
          <p:nvPr/>
        </p:nvPicPr>
        <p:blipFill>
          <a:blip r:embed="rId6" cstate="print"/>
          <a:stretch>
            <a:fillRect/>
          </a:stretch>
        </p:blipFill>
        <p:spPr>
          <a:xfrm>
            <a:off x="3419872" y="1052736"/>
            <a:ext cx="1905000" cy="1905000"/>
          </a:xfrm>
          <a:prstGeom prst="rect">
            <a:avLst/>
          </a:prstGeom>
        </p:spPr>
      </p:pic>
      <p:sp>
        <p:nvSpPr>
          <p:cNvPr id="9" name="TextovéPole 8"/>
          <p:cNvSpPr txBox="1"/>
          <p:nvPr/>
        </p:nvSpPr>
        <p:spPr>
          <a:xfrm>
            <a:off x="0" y="2852936"/>
            <a:ext cx="3349041" cy="369332"/>
          </a:xfrm>
          <a:prstGeom prst="rect">
            <a:avLst/>
          </a:prstGeom>
          <a:noFill/>
        </p:spPr>
        <p:txBody>
          <a:bodyPr wrap="square" rtlCol="0">
            <a:spAutoFit/>
          </a:bodyPr>
          <a:lstStyle/>
          <a:p>
            <a:r>
              <a:rPr lang="cs-CZ" dirty="0" smtClean="0"/>
              <a:t>brusnice borůvka - borůvky</a:t>
            </a:r>
            <a:endParaRPr lang="cs-CZ" dirty="0"/>
          </a:p>
        </p:txBody>
      </p:sp>
      <p:sp>
        <p:nvSpPr>
          <p:cNvPr id="10" name="TextovéPole 9"/>
          <p:cNvSpPr txBox="1"/>
          <p:nvPr/>
        </p:nvSpPr>
        <p:spPr>
          <a:xfrm>
            <a:off x="3347864" y="2996952"/>
            <a:ext cx="2516592" cy="369332"/>
          </a:xfrm>
          <a:prstGeom prst="rect">
            <a:avLst/>
          </a:prstGeom>
          <a:noFill/>
        </p:spPr>
        <p:txBody>
          <a:bodyPr wrap="square" rtlCol="0">
            <a:spAutoFit/>
          </a:bodyPr>
          <a:lstStyle/>
          <a:p>
            <a:r>
              <a:rPr lang="cs-CZ" dirty="0" smtClean="0"/>
              <a:t>ostružiník - ostružiny</a:t>
            </a:r>
            <a:endParaRPr lang="cs-CZ" dirty="0"/>
          </a:p>
        </p:txBody>
      </p:sp>
      <p:sp>
        <p:nvSpPr>
          <p:cNvPr id="11" name="TextovéPole 10"/>
          <p:cNvSpPr txBox="1"/>
          <p:nvPr/>
        </p:nvSpPr>
        <p:spPr>
          <a:xfrm>
            <a:off x="6300192" y="2852936"/>
            <a:ext cx="1879172" cy="369332"/>
          </a:xfrm>
          <a:prstGeom prst="rect">
            <a:avLst/>
          </a:prstGeom>
          <a:noFill/>
        </p:spPr>
        <p:txBody>
          <a:bodyPr wrap="square" rtlCol="0">
            <a:spAutoFit/>
          </a:bodyPr>
          <a:lstStyle/>
          <a:p>
            <a:r>
              <a:rPr lang="cs-CZ" dirty="0" smtClean="0"/>
              <a:t>maliník - maliny</a:t>
            </a:r>
            <a:endParaRPr lang="cs-CZ" dirty="0"/>
          </a:p>
        </p:txBody>
      </p:sp>
      <p:sp>
        <p:nvSpPr>
          <p:cNvPr id="12" name="TextovéPole 11"/>
          <p:cNvSpPr txBox="1"/>
          <p:nvPr/>
        </p:nvSpPr>
        <p:spPr>
          <a:xfrm>
            <a:off x="179512" y="5805264"/>
            <a:ext cx="792088" cy="369332"/>
          </a:xfrm>
          <a:prstGeom prst="rect">
            <a:avLst/>
          </a:prstGeom>
          <a:noFill/>
        </p:spPr>
        <p:txBody>
          <a:bodyPr wrap="square" rtlCol="0">
            <a:spAutoFit/>
          </a:bodyPr>
          <a:lstStyle/>
          <a:p>
            <a:r>
              <a:rPr lang="cs-CZ" dirty="0" smtClean="0"/>
              <a:t>hřib</a:t>
            </a:r>
            <a:endParaRPr lang="cs-CZ" dirty="0"/>
          </a:p>
        </p:txBody>
      </p:sp>
      <p:sp>
        <p:nvSpPr>
          <p:cNvPr id="13" name="TextovéPole 12"/>
          <p:cNvSpPr txBox="1"/>
          <p:nvPr/>
        </p:nvSpPr>
        <p:spPr>
          <a:xfrm>
            <a:off x="1691680" y="5805264"/>
            <a:ext cx="1080120" cy="369332"/>
          </a:xfrm>
          <a:prstGeom prst="rect">
            <a:avLst/>
          </a:prstGeom>
          <a:noFill/>
        </p:spPr>
        <p:txBody>
          <a:bodyPr wrap="square" rtlCol="0">
            <a:spAutoFit/>
          </a:bodyPr>
          <a:lstStyle/>
          <a:p>
            <a:r>
              <a:rPr lang="cs-CZ" dirty="0" smtClean="0"/>
              <a:t>kozák</a:t>
            </a:r>
            <a:endParaRPr lang="cs-CZ" dirty="0"/>
          </a:p>
        </p:txBody>
      </p:sp>
      <p:pic>
        <p:nvPicPr>
          <p:cNvPr id="14" name="Obrázek 13" descr="--userdata--fotografie--byliny--jahodnik_obecny_2_ilu_200_133_0_85.jpg"/>
          <p:cNvPicPr>
            <a:picLocks noChangeAspect="1"/>
          </p:cNvPicPr>
          <p:nvPr/>
        </p:nvPicPr>
        <p:blipFill>
          <a:blip r:embed="rId7" cstate="print"/>
          <a:stretch>
            <a:fillRect/>
          </a:stretch>
        </p:blipFill>
        <p:spPr>
          <a:xfrm>
            <a:off x="4932040" y="3356992"/>
            <a:ext cx="1905000" cy="1266825"/>
          </a:xfrm>
          <a:prstGeom prst="rect">
            <a:avLst/>
          </a:prstGeom>
        </p:spPr>
      </p:pic>
      <p:sp>
        <p:nvSpPr>
          <p:cNvPr id="15" name="TextovéPole 14"/>
          <p:cNvSpPr txBox="1"/>
          <p:nvPr/>
        </p:nvSpPr>
        <p:spPr>
          <a:xfrm>
            <a:off x="4716016" y="4653136"/>
            <a:ext cx="2520280" cy="369332"/>
          </a:xfrm>
          <a:prstGeom prst="rect">
            <a:avLst/>
          </a:prstGeom>
          <a:noFill/>
        </p:spPr>
        <p:txBody>
          <a:bodyPr wrap="square" rtlCol="0">
            <a:spAutoFit/>
          </a:bodyPr>
          <a:lstStyle/>
          <a:p>
            <a:r>
              <a:rPr lang="cs-CZ" dirty="0" smtClean="0"/>
              <a:t>jahodník – lesní jahody</a:t>
            </a:r>
            <a:endParaRPr lang="cs-CZ" dirty="0"/>
          </a:p>
        </p:txBody>
      </p:sp>
      <p:pic>
        <p:nvPicPr>
          <p:cNvPr id="16" name="Obrázek 15" descr="--userdata--fotografie--houby--muchomurka_cervena_2_ilu_200_142_0_85.jpg"/>
          <p:cNvPicPr>
            <a:picLocks noChangeAspect="1"/>
          </p:cNvPicPr>
          <p:nvPr/>
        </p:nvPicPr>
        <p:blipFill>
          <a:blip r:embed="rId8" cstate="print"/>
          <a:stretch>
            <a:fillRect/>
          </a:stretch>
        </p:blipFill>
        <p:spPr>
          <a:xfrm>
            <a:off x="6444208" y="5085184"/>
            <a:ext cx="1905000" cy="1280542"/>
          </a:xfrm>
          <a:prstGeom prst="rect">
            <a:avLst/>
          </a:prstGeom>
        </p:spPr>
      </p:pic>
      <p:sp>
        <p:nvSpPr>
          <p:cNvPr id="17" name="TextovéPole 16"/>
          <p:cNvSpPr txBox="1"/>
          <p:nvPr/>
        </p:nvSpPr>
        <p:spPr>
          <a:xfrm>
            <a:off x="6372200" y="6453336"/>
            <a:ext cx="2771800" cy="369332"/>
          </a:xfrm>
          <a:prstGeom prst="rect">
            <a:avLst/>
          </a:prstGeom>
          <a:noFill/>
        </p:spPr>
        <p:txBody>
          <a:bodyPr wrap="square" rtlCol="0">
            <a:spAutoFit/>
          </a:bodyPr>
          <a:lstStyle/>
          <a:p>
            <a:r>
              <a:rPr lang="cs-CZ" dirty="0" smtClean="0"/>
              <a:t>muchomůrka červená</a:t>
            </a:r>
            <a:endParaRPr lang="cs-CZ" dirty="0"/>
          </a:p>
        </p:txBody>
      </p:sp>
      <p:pic>
        <p:nvPicPr>
          <p:cNvPr id="2051" name="Picture 3" descr="C:\Users\Kroupa\AppData\Local\Microsoft\Windows\Temporary Internet Files\Content.IE5\57G1GTEQ\MC900293216[1].wmf"/>
          <p:cNvPicPr>
            <a:picLocks noChangeAspect="1" noChangeArrowheads="1"/>
          </p:cNvPicPr>
          <p:nvPr/>
        </p:nvPicPr>
        <p:blipFill>
          <a:blip r:embed="rId9" cstate="print"/>
          <a:srcRect/>
          <a:stretch>
            <a:fillRect/>
          </a:stretch>
        </p:blipFill>
        <p:spPr bwMode="auto">
          <a:xfrm>
            <a:off x="5580112" y="5589240"/>
            <a:ext cx="767822" cy="576064"/>
          </a:xfrm>
          <a:prstGeom prst="rect">
            <a:avLst/>
          </a:prstGeom>
          <a:noFill/>
        </p:spPr>
      </p:pic>
      <p:pic>
        <p:nvPicPr>
          <p:cNvPr id="26" name="Obrázek 25" descr="vraní oko.jpg"/>
          <p:cNvPicPr>
            <a:picLocks noChangeAspect="1"/>
          </p:cNvPicPr>
          <p:nvPr/>
        </p:nvPicPr>
        <p:blipFill>
          <a:blip r:embed="rId10" cstate="print"/>
          <a:stretch>
            <a:fillRect/>
          </a:stretch>
        </p:blipFill>
        <p:spPr>
          <a:xfrm>
            <a:off x="3419872" y="5085184"/>
            <a:ext cx="2016224" cy="1368152"/>
          </a:xfrm>
          <a:prstGeom prst="rect">
            <a:avLst/>
          </a:prstGeom>
        </p:spPr>
      </p:pic>
      <p:sp>
        <p:nvSpPr>
          <p:cNvPr id="27" name="TextovéPole 26"/>
          <p:cNvSpPr txBox="1"/>
          <p:nvPr/>
        </p:nvSpPr>
        <p:spPr>
          <a:xfrm>
            <a:off x="3779912" y="6453336"/>
            <a:ext cx="1584176" cy="369332"/>
          </a:xfrm>
          <a:prstGeom prst="rect">
            <a:avLst/>
          </a:prstGeom>
          <a:noFill/>
        </p:spPr>
        <p:txBody>
          <a:bodyPr wrap="square" rtlCol="0">
            <a:spAutoFit/>
          </a:bodyPr>
          <a:lstStyle/>
          <a:p>
            <a:r>
              <a:rPr lang="cs-CZ" dirty="0" smtClean="0"/>
              <a:t>vraní oko</a:t>
            </a: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ZVÍŘATA V LESE</a:t>
            </a:r>
            <a:endParaRPr lang="cs-CZ" dirty="0"/>
          </a:p>
        </p:txBody>
      </p:sp>
      <p:pic>
        <p:nvPicPr>
          <p:cNvPr id="5" name="Obrázek 4" descr="datel černý.jpg"/>
          <p:cNvPicPr>
            <a:picLocks noChangeAspect="1"/>
          </p:cNvPicPr>
          <p:nvPr/>
        </p:nvPicPr>
        <p:blipFill>
          <a:blip r:embed="rId3" cstate="print"/>
          <a:stretch>
            <a:fillRect/>
          </a:stretch>
        </p:blipFill>
        <p:spPr>
          <a:xfrm>
            <a:off x="7308304" y="1052736"/>
            <a:ext cx="1296144" cy="1368152"/>
          </a:xfrm>
          <a:prstGeom prst="rect">
            <a:avLst/>
          </a:prstGeom>
          <a:ln w="19050">
            <a:solidFill>
              <a:schemeClr val="tx1"/>
            </a:solidFill>
          </a:ln>
        </p:spPr>
      </p:pic>
      <p:pic>
        <p:nvPicPr>
          <p:cNvPr id="6" name="Obrázek 5" descr="jelen lesní.jpg"/>
          <p:cNvPicPr>
            <a:picLocks noChangeAspect="1"/>
          </p:cNvPicPr>
          <p:nvPr/>
        </p:nvPicPr>
        <p:blipFill>
          <a:blip r:embed="rId4" cstate="print"/>
          <a:stretch>
            <a:fillRect/>
          </a:stretch>
        </p:blipFill>
        <p:spPr>
          <a:xfrm>
            <a:off x="899592" y="2780928"/>
            <a:ext cx="1800200" cy="1512168"/>
          </a:xfrm>
          <a:prstGeom prst="rect">
            <a:avLst/>
          </a:prstGeom>
          <a:ln w="19050">
            <a:solidFill>
              <a:schemeClr val="tx1"/>
            </a:solidFill>
          </a:ln>
        </p:spPr>
      </p:pic>
      <p:pic>
        <p:nvPicPr>
          <p:cNvPr id="7" name="Obrázek 6" descr="jezevec lesní.jpg"/>
          <p:cNvPicPr>
            <a:picLocks noChangeAspect="1"/>
          </p:cNvPicPr>
          <p:nvPr/>
        </p:nvPicPr>
        <p:blipFill>
          <a:blip r:embed="rId5" cstate="print"/>
          <a:stretch>
            <a:fillRect/>
          </a:stretch>
        </p:blipFill>
        <p:spPr>
          <a:xfrm>
            <a:off x="5436096" y="4797152"/>
            <a:ext cx="1777380" cy="1368152"/>
          </a:xfrm>
          <a:prstGeom prst="rect">
            <a:avLst/>
          </a:prstGeom>
          <a:ln w="19050">
            <a:solidFill>
              <a:schemeClr val="tx1"/>
            </a:solidFill>
          </a:ln>
        </p:spPr>
      </p:pic>
      <p:pic>
        <p:nvPicPr>
          <p:cNvPr id="8" name="Obrázek 7" descr="kuna lesní.jpg"/>
          <p:cNvPicPr>
            <a:picLocks noChangeAspect="1"/>
          </p:cNvPicPr>
          <p:nvPr/>
        </p:nvPicPr>
        <p:blipFill>
          <a:blip r:embed="rId6" cstate="print"/>
          <a:stretch>
            <a:fillRect/>
          </a:stretch>
        </p:blipFill>
        <p:spPr>
          <a:xfrm>
            <a:off x="971600" y="4869160"/>
            <a:ext cx="1728192" cy="1437896"/>
          </a:xfrm>
          <a:prstGeom prst="rect">
            <a:avLst/>
          </a:prstGeom>
          <a:ln w="19050">
            <a:solidFill>
              <a:schemeClr val="tx1"/>
            </a:solidFill>
          </a:ln>
        </p:spPr>
      </p:pic>
      <p:pic>
        <p:nvPicPr>
          <p:cNvPr id="9" name="Obrázek 8" descr="liška ob.jpg"/>
          <p:cNvPicPr>
            <a:picLocks noChangeAspect="1"/>
          </p:cNvPicPr>
          <p:nvPr/>
        </p:nvPicPr>
        <p:blipFill>
          <a:blip r:embed="rId7" cstate="print"/>
          <a:stretch>
            <a:fillRect/>
          </a:stretch>
        </p:blipFill>
        <p:spPr>
          <a:xfrm>
            <a:off x="7668344" y="4797152"/>
            <a:ext cx="1202432" cy="1440160"/>
          </a:xfrm>
          <a:prstGeom prst="rect">
            <a:avLst/>
          </a:prstGeom>
          <a:ln w="19050">
            <a:solidFill>
              <a:schemeClr val="tx1"/>
            </a:solidFill>
          </a:ln>
        </p:spPr>
      </p:pic>
      <p:pic>
        <p:nvPicPr>
          <p:cNvPr id="10" name="Obrázek 9" descr="sojka obecná.jpg"/>
          <p:cNvPicPr>
            <a:picLocks noChangeAspect="1"/>
          </p:cNvPicPr>
          <p:nvPr/>
        </p:nvPicPr>
        <p:blipFill>
          <a:blip r:embed="rId8" cstate="print"/>
          <a:stretch>
            <a:fillRect/>
          </a:stretch>
        </p:blipFill>
        <p:spPr>
          <a:xfrm>
            <a:off x="611560" y="1124744"/>
            <a:ext cx="1584960" cy="1229104"/>
          </a:xfrm>
          <a:prstGeom prst="rect">
            <a:avLst/>
          </a:prstGeom>
          <a:ln w="19050">
            <a:solidFill>
              <a:schemeClr val="tx1"/>
            </a:solidFill>
          </a:ln>
        </p:spPr>
      </p:pic>
      <p:pic>
        <p:nvPicPr>
          <p:cNvPr id="11" name="Obrázek 10" descr="srnec obecný.jpg"/>
          <p:cNvPicPr>
            <a:picLocks noChangeAspect="1"/>
          </p:cNvPicPr>
          <p:nvPr/>
        </p:nvPicPr>
        <p:blipFill>
          <a:blip r:embed="rId9" cstate="print"/>
          <a:stretch>
            <a:fillRect/>
          </a:stretch>
        </p:blipFill>
        <p:spPr>
          <a:xfrm>
            <a:off x="4067944" y="2780928"/>
            <a:ext cx="1661904" cy="1584176"/>
          </a:xfrm>
          <a:prstGeom prst="rect">
            <a:avLst/>
          </a:prstGeom>
          <a:ln w="19050">
            <a:solidFill>
              <a:schemeClr val="tx1"/>
            </a:solidFill>
          </a:ln>
        </p:spPr>
      </p:pic>
      <p:pic>
        <p:nvPicPr>
          <p:cNvPr id="12" name="Obrázek 11" descr="veverka obecná.jpg"/>
          <p:cNvPicPr>
            <a:picLocks noChangeAspect="1"/>
          </p:cNvPicPr>
          <p:nvPr/>
        </p:nvPicPr>
        <p:blipFill>
          <a:blip r:embed="rId10" cstate="print"/>
          <a:stretch>
            <a:fillRect/>
          </a:stretch>
        </p:blipFill>
        <p:spPr>
          <a:xfrm>
            <a:off x="3347864" y="4869160"/>
            <a:ext cx="1440160" cy="1368152"/>
          </a:xfrm>
          <a:prstGeom prst="rect">
            <a:avLst/>
          </a:prstGeom>
          <a:ln w="19050">
            <a:solidFill>
              <a:schemeClr val="tx1"/>
            </a:solidFill>
          </a:ln>
        </p:spPr>
      </p:pic>
      <p:pic>
        <p:nvPicPr>
          <p:cNvPr id="14" name="Zástupný symbol pro obsah 13" descr="prase d.jpg"/>
          <p:cNvPicPr>
            <a:picLocks noGrp="1" noChangeAspect="1"/>
          </p:cNvPicPr>
          <p:nvPr>
            <p:ph idx="1"/>
          </p:nvPr>
        </p:nvPicPr>
        <p:blipFill>
          <a:blip r:embed="rId11" cstate="print"/>
          <a:stretch>
            <a:fillRect/>
          </a:stretch>
        </p:blipFill>
        <p:spPr>
          <a:xfrm>
            <a:off x="6804248" y="2780928"/>
            <a:ext cx="1882320" cy="1584176"/>
          </a:xfrm>
          <a:ln w="19050">
            <a:solidFill>
              <a:schemeClr val="tx1"/>
            </a:solidFill>
          </a:ln>
        </p:spPr>
      </p:pic>
      <p:sp>
        <p:nvSpPr>
          <p:cNvPr id="15" name="TextovéPole 14"/>
          <p:cNvSpPr txBox="1"/>
          <p:nvPr/>
        </p:nvSpPr>
        <p:spPr>
          <a:xfrm>
            <a:off x="2339752" y="1916832"/>
            <a:ext cx="1403782" cy="369332"/>
          </a:xfrm>
          <a:prstGeom prst="rect">
            <a:avLst/>
          </a:prstGeom>
          <a:noFill/>
        </p:spPr>
        <p:txBody>
          <a:bodyPr wrap="none" rtlCol="0">
            <a:spAutoFit/>
          </a:bodyPr>
          <a:lstStyle/>
          <a:p>
            <a:r>
              <a:rPr lang="cs-CZ" dirty="0" smtClean="0"/>
              <a:t>sojka obecná</a:t>
            </a:r>
            <a:endParaRPr lang="cs-CZ" dirty="0"/>
          </a:p>
        </p:txBody>
      </p:sp>
      <p:sp>
        <p:nvSpPr>
          <p:cNvPr id="16" name="TextovéPole 15"/>
          <p:cNvSpPr txBox="1"/>
          <p:nvPr/>
        </p:nvSpPr>
        <p:spPr>
          <a:xfrm>
            <a:off x="6084168" y="1916832"/>
            <a:ext cx="1369736" cy="369332"/>
          </a:xfrm>
          <a:prstGeom prst="rect">
            <a:avLst/>
          </a:prstGeom>
          <a:noFill/>
        </p:spPr>
        <p:txBody>
          <a:bodyPr wrap="square" rtlCol="0">
            <a:spAutoFit/>
          </a:bodyPr>
          <a:lstStyle/>
          <a:p>
            <a:r>
              <a:rPr lang="cs-CZ" dirty="0" smtClean="0"/>
              <a:t>datel černý</a:t>
            </a:r>
            <a:endParaRPr lang="cs-CZ" dirty="0"/>
          </a:p>
        </p:txBody>
      </p:sp>
      <p:sp>
        <p:nvSpPr>
          <p:cNvPr id="17" name="TextovéPole 16"/>
          <p:cNvSpPr txBox="1"/>
          <p:nvPr/>
        </p:nvSpPr>
        <p:spPr>
          <a:xfrm>
            <a:off x="1115616" y="4221088"/>
            <a:ext cx="2664296" cy="369332"/>
          </a:xfrm>
          <a:prstGeom prst="rect">
            <a:avLst/>
          </a:prstGeom>
          <a:noFill/>
        </p:spPr>
        <p:txBody>
          <a:bodyPr wrap="square" rtlCol="0">
            <a:spAutoFit/>
          </a:bodyPr>
          <a:lstStyle/>
          <a:p>
            <a:r>
              <a:rPr lang="cs-CZ" dirty="0" smtClean="0"/>
              <a:t>jelen lesní</a:t>
            </a:r>
            <a:endParaRPr lang="cs-CZ" dirty="0"/>
          </a:p>
        </p:txBody>
      </p:sp>
      <p:sp>
        <p:nvSpPr>
          <p:cNvPr id="18" name="TextovéPole 17"/>
          <p:cNvSpPr txBox="1"/>
          <p:nvPr/>
        </p:nvSpPr>
        <p:spPr>
          <a:xfrm>
            <a:off x="4211960" y="4293096"/>
            <a:ext cx="1709127" cy="369332"/>
          </a:xfrm>
          <a:prstGeom prst="rect">
            <a:avLst/>
          </a:prstGeom>
          <a:noFill/>
        </p:spPr>
        <p:txBody>
          <a:bodyPr wrap="square" rtlCol="0">
            <a:spAutoFit/>
          </a:bodyPr>
          <a:lstStyle/>
          <a:p>
            <a:r>
              <a:rPr lang="cs-CZ" dirty="0" smtClean="0"/>
              <a:t>srnec obecný</a:t>
            </a:r>
            <a:endParaRPr lang="cs-CZ" dirty="0"/>
          </a:p>
        </p:txBody>
      </p:sp>
      <p:sp>
        <p:nvSpPr>
          <p:cNvPr id="19" name="TextovéPole 18"/>
          <p:cNvSpPr txBox="1"/>
          <p:nvPr/>
        </p:nvSpPr>
        <p:spPr>
          <a:xfrm>
            <a:off x="7092280" y="4293096"/>
            <a:ext cx="1502208" cy="369332"/>
          </a:xfrm>
          <a:prstGeom prst="rect">
            <a:avLst/>
          </a:prstGeom>
          <a:noFill/>
        </p:spPr>
        <p:txBody>
          <a:bodyPr wrap="square" rtlCol="0">
            <a:spAutoFit/>
          </a:bodyPr>
          <a:lstStyle/>
          <a:p>
            <a:r>
              <a:rPr lang="cs-CZ" dirty="0" smtClean="0"/>
              <a:t>prase divoké</a:t>
            </a:r>
            <a:endParaRPr lang="cs-CZ" dirty="0"/>
          </a:p>
        </p:txBody>
      </p:sp>
      <p:sp>
        <p:nvSpPr>
          <p:cNvPr id="20" name="TextovéPole 19"/>
          <p:cNvSpPr txBox="1"/>
          <p:nvPr/>
        </p:nvSpPr>
        <p:spPr>
          <a:xfrm>
            <a:off x="1187624" y="6309320"/>
            <a:ext cx="1501314" cy="369332"/>
          </a:xfrm>
          <a:prstGeom prst="rect">
            <a:avLst/>
          </a:prstGeom>
          <a:noFill/>
        </p:spPr>
        <p:txBody>
          <a:bodyPr wrap="square" rtlCol="0">
            <a:spAutoFit/>
          </a:bodyPr>
          <a:lstStyle/>
          <a:p>
            <a:r>
              <a:rPr lang="cs-CZ" dirty="0" smtClean="0"/>
              <a:t>kuna lesní</a:t>
            </a:r>
            <a:endParaRPr lang="cs-CZ" dirty="0"/>
          </a:p>
        </p:txBody>
      </p:sp>
      <p:sp>
        <p:nvSpPr>
          <p:cNvPr id="21" name="TextovéPole 20"/>
          <p:cNvSpPr txBox="1"/>
          <p:nvPr/>
        </p:nvSpPr>
        <p:spPr>
          <a:xfrm>
            <a:off x="3275856" y="6165304"/>
            <a:ext cx="2029471" cy="369332"/>
          </a:xfrm>
          <a:prstGeom prst="rect">
            <a:avLst/>
          </a:prstGeom>
          <a:noFill/>
        </p:spPr>
        <p:txBody>
          <a:bodyPr wrap="square" rtlCol="0">
            <a:spAutoFit/>
          </a:bodyPr>
          <a:lstStyle/>
          <a:p>
            <a:r>
              <a:rPr lang="cs-CZ" dirty="0" smtClean="0"/>
              <a:t>veverka obecná</a:t>
            </a:r>
            <a:endParaRPr lang="cs-CZ" dirty="0"/>
          </a:p>
        </p:txBody>
      </p:sp>
      <p:sp>
        <p:nvSpPr>
          <p:cNvPr id="22" name="TextovéPole 21"/>
          <p:cNvSpPr txBox="1"/>
          <p:nvPr/>
        </p:nvSpPr>
        <p:spPr>
          <a:xfrm>
            <a:off x="5508104" y="6165304"/>
            <a:ext cx="1713680" cy="369332"/>
          </a:xfrm>
          <a:prstGeom prst="rect">
            <a:avLst/>
          </a:prstGeom>
          <a:noFill/>
        </p:spPr>
        <p:txBody>
          <a:bodyPr wrap="square" rtlCol="0">
            <a:spAutoFit/>
          </a:bodyPr>
          <a:lstStyle/>
          <a:p>
            <a:r>
              <a:rPr lang="cs-CZ" dirty="0" smtClean="0"/>
              <a:t>jezevec lesní</a:t>
            </a:r>
            <a:endParaRPr lang="cs-CZ" dirty="0"/>
          </a:p>
        </p:txBody>
      </p:sp>
      <p:sp>
        <p:nvSpPr>
          <p:cNvPr id="23" name="TextovéPole 22"/>
          <p:cNvSpPr txBox="1"/>
          <p:nvPr/>
        </p:nvSpPr>
        <p:spPr>
          <a:xfrm>
            <a:off x="7596336" y="6237312"/>
            <a:ext cx="1666166" cy="369332"/>
          </a:xfrm>
          <a:prstGeom prst="rect">
            <a:avLst/>
          </a:prstGeom>
          <a:noFill/>
        </p:spPr>
        <p:txBody>
          <a:bodyPr wrap="square" rtlCol="0">
            <a:spAutoFit/>
          </a:bodyPr>
          <a:lstStyle/>
          <a:p>
            <a:r>
              <a:rPr lang="cs-CZ" dirty="0" smtClean="0"/>
              <a:t>liška obecná</a:t>
            </a:r>
            <a:endParaRPr lang="cs-CZ" dirty="0"/>
          </a:p>
        </p:txBody>
      </p:sp>
      <p:pic>
        <p:nvPicPr>
          <p:cNvPr id="8194" name="Picture 2" descr="Jezevec"/>
          <p:cNvPicPr>
            <a:picLocks noChangeAspect="1" noChangeArrowheads="1"/>
          </p:cNvPicPr>
          <p:nvPr/>
        </p:nvPicPr>
        <p:blipFill>
          <a:blip r:embed="rId12" cstate="print"/>
          <a:srcRect/>
          <a:stretch>
            <a:fillRect/>
          </a:stretch>
        </p:blipFill>
        <p:spPr bwMode="auto">
          <a:xfrm>
            <a:off x="6660232" y="5753099"/>
            <a:ext cx="723900" cy="1104901"/>
          </a:xfrm>
          <a:prstGeom prst="rect">
            <a:avLst/>
          </a:prstGeom>
          <a:noFill/>
        </p:spPr>
      </p:pic>
      <p:pic>
        <p:nvPicPr>
          <p:cNvPr id="8196" name="Picture 4" descr="Jelen"/>
          <p:cNvPicPr>
            <a:picLocks noChangeAspect="1" noChangeArrowheads="1"/>
          </p:cNvPicPr>
          <p:nvPr/>
        </p:nvPicPr>
        <p:blipFill>
          <a:blip r:embed="rId13" cstate="print"/>
          <a:srcRect/>
          <a:stretch>
            <a:fillRect/>
          </a:stretch>
        </p:blipFill>
        <p:spPr bwMode="auto">
          <a:xfrm>
            <a:off x="2699792" y="3573016"/>
            <a:ext cx="441201" cy="1152128"/>
          </a:xfrm>
          <a:prstGeom prst="rect">
            <a:avLst/>
          </a:prstGeom>
          <a:noFill/>
        </p:spPr>
      </p:pic>
      <p:pic>
        <p:nvPicPr>
          <p:cNvPr id="8198" name="Picture 6" descr="Srnec"/>
          <p:cNvPicPr>
            <a:picLocks noChangeAspect="1" noChangeArrowheads="1"/>
          </p:cNvPicPr>
          <p:nvPr/>
        </p:nvPicPr>
        <p:blipFill>
          <a:blip r:embed="rId14" cstate="print"/>
          <a:srcRect/>
          <a:stretch>
            <a:fillRect/>
          </a:stretch>
        </p:blipFill>
        <p:spPr bwMode="auto">
          <a:xfrm>
            <a:off x="5652120" y="3789041"/>
            <a:ext cx="616843" cy="864096"/>
          </a:xfrm>
          <a:prstGeom prst="rect">
            <a:avLst/>
          </a:prstGeom>
          <a:noFill/>
        </p:spPr>
      </p:pic>
      <p:pic>
        <p:nvPicPr>
          <p:cNvPr id="8200" name="Picture 8" descr="Veverka"/>
          <p:cNvPicPr>
            <a:picLocks noChangeAspect="1" noChangeArrowheads="1"/>
          </p:cNvPicPr>
          <p:nvPr/>
        </p:nvPicPr>
        <p:blipFill>
          <a:blip r:embed="rId15" cstate="print"/>
          <a:srcRect/>
          <a:stretch>
            <a:fillRect/>
          </a:stretch>
        </p:blipFill>
        <p:spPr bwMode="auto">
          <a:xfrm>
            <a:off x="4644008" y="5949280"/>
            <a:ext cx="504056" cy="630561"/>
          </a:xfrm>
          <a:prstGeom prst="rect">
            <a:avLst/>
          </a:prstGeom>
          <a:noFill/>
        </p:spPr>
      </p:pic>
      <p:pic>
        <p:nvPicPr>
          <p:cNvPr id="8202" name="Picture 10" descr="Kuna lesní"/>
          <p:cNvPicPr>
            <a:picLocks noChangeAspect="1" noChangeArrowheads="1"/>
          </p:cNvPicPr>
          <p:nvPr/>
        </p:nvPicPr>
        <p:blipFill>
          <a:blip r:embed="rId16" cstate="print"/>
          <a:srcRect/>
          <a:stretch>
            <a:fillRect/>
          </a:stretch>
        </p:blipFill>
        <p:spPr bwMode="auto">
          <a:xfrm>
            <a:off x="2483768" y="6021288"/>
            <a:ext cx="516260" cy="526927"/>
          </a:xfrm>
          <a:prstGeom prst="rect">
            <a:avLst/>
          </a:prstGeom>
          <a:noFill/>
        </p:spPr>
      </p:pic>
      <p:pic>
        <p:nvPicPr>
          <p:cNvPr id="8204" name="Picture 12" descr="Liška"/>
          <p:cNvPicPr>
            <a:picLocks noChangeAspect="1" noChangeArrowheads="1"/>
          </p:cNvPicPr>
          <p:nvPr/>
        </p:nvPicPr>
        <p:blipFill>
          <a:blip r:embed="rId17" cstate="print"/>
          <a:srcRect/>
          <a:stretch>
            <a:fillRect/>
          </a:stretch>
        </p:blipFill>
        <p:spPr bwMode="auto">
          <a:xfrm>
            <a:off x="8748464" y="5733256"/>
            <a:ext cx="395536" cy="578744"/>
          </a:xfrm>
          <a:prstGeom prst="rect">
            <a:avLst/>
          </a:prstGeom>
          <a:noFill/>
        </p:spPr>
      </p:pic>
      <p:pic>
        <p:nvPicPr>
          <p:cNvPr id="8206" name="Picture 14" descr="Zajíc"/>
          <p:cNvPicPr>
            <a:picLocks noChangeAspect="1" noChangeArrowheads="1"/>
          </p:cNvPicPr>
          <p:nvPr/>
        </p:nvPicPr>
        <p:blipFill>
          <a:blip r:embed="rId18" cstate="print"/>
          <a:srcRect/>
          <a:stretch>
            <a:fillRect/>
          </a:stretch>
        </p:blipFill>
        <p:spPr bwMode="auto">
          <a:xfrm>
            <a:off x="5364088" y="2132856"/>
            <a:ext cx="340618" cy="504056"/>
          </a:xfrm>
          <a:prstGeom prst="rect">
            <a:avLst/>
          </a:prstGeom>
          <a:noFill/>
        </p:spPr>
      </p:pic>
      <p:pic>
        <p:nvPicPr>
          <p:cNvPr id="8210" name="Picture 18" descr="Popis obrázku chybí"/>
          <p:cNvPicPr>
            <a:picLocks noChangeAspect="1" noChangeArrowheads="1"/>
          </p:cNvPicPr>
          <p:nvPr/>
        </p:nvPicPr>
        <p:blipFill>
          <a:blip r:embed="rId19" cstate="print"/>
          <a:srcRect/>
          <a:stretch>
            <a:fillRect/>
          </a:stretch>
        </p:blipFill>
        <p:spPr bwMode="auto">
          <a:xfrm>
            <a:off x="4283968" y="1196752"/>
            <a:ext cx="1152128" cy="1458094"/>
          </a:xfrm>
          <a:prstGeom prst="rect">
            <a:avLst/>
          </a:prstGeom>
          <a:noFill/>
        </p:spPr>
      </p:pic>
      <p:pic>
        <p:nvPicPr>
          <p:cNvPr id="8214" name="Picture 22" descr="http://kalendarium.wz.cz/obrazky/stopy/divocak.jpg"/>
          <p:cNvPicPr>
            <a:picLocks noChangeAspect="1" noChangeArrowheads="1"/>
          </p:cNvPicPr>
          <p:nvPr/>
        </p:nvPicPr>
        <p:blipFill>
          <a:blip r:embed="rId20" cstate="print"/>
          <a:srcRect/>
          <a:stretch>
            <a:fillRect/>
          </a:stretch>
        </p:blipFill>
        <p:spPr bwMode="auto">
          <a:xfrm>
            <a:off x="8439150" y="3933056"/>
            <a:ext cx="704850" cy="619126"/>
          </a:xfrm>
          <a:prstGeom prst="rect">
            <a:avLst/>
          </a:prstGeom>
          <a:noFill/>
        </p:spPr>
      </p:pic>
      <p:sp>
        <p:nvSpPr>
          <p:cNvPr id="30" name="TextovéPole 29"/>
          <p:cNvSpPr txBox="1"/>
          <p:nvPr/>
        </p:nvSpPr>
        <p:spPr>
          <a:xfrm>
            <a:off x="5508104" y="1412776"/>
            <a:ext cx="1112164" cy="369332"/>
          </a:xfrm>
          <a:prstGeom prst="rect">
            <a:avLst/>
          </a:prstGeom>
          <a:noFill/>
        </p:spPr>
        <p:txBody>
          <a:bodyPr wrap="none" rtlCol="0">
            <a:spAutoFit/>
          </a:bodyPr>
          <a:lstStyle/>
          <a:p>
            <a:r>
              <a:rPr lang="cs-CZ" dirty="0" smtClean="0"/>
              <a:t>zajíc polní</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STOPY ZVĚŘE</a:t>
            </a:r>
            <a:endParaRPr lang="cs-CZ" dirty="0"/>
          </a:p>
        </p:txBody>
      </p:sp>
      <p:pic>
        <p:nvPicPr>
          <p:cNvPr id="4" name="Zástupný symbol pro obsah 3" descr="1342771268-stopy-02.jpg"/>
          <p:cNvPicPr>
            <a:picLocks noGrp="1" noChangeAspect="1"/>
          </p:cNvPicPr>
          <p:nvPr>
            <p:ph idx="1"/>
          </p:nvPr>
        </p:nvPicPr>
        <p:blipFill>
          <a:blip r:embed="rId2" cstate="print"/>
          <a:stretch>
            <a:fillRect/>
          </a:stretch>
        </p:blipFill>
        <p:spPr>
          <a:xfrm>
            <a:off x="2083472" y="1600200"/>
            <a:ext cx="4977056" cy="4525963"/>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ROK V LESE</a:t>
            </a:r>
            <a:endParaRPr lang="cs-CZ" dirty="0"/>
          </a:p>
        </p:txBody>
      </p:sp>
      <p:sp>
        <p:nvSpPr>
          <p:cNvPr id="3" name="Zástupný symbol pro obsah 2"/>
          <p:cNvSpPr>
            <a:spLocks noGrp="1"/>
          </p:cNvSpPr>
          <p:nvPr>
            <p:ph idx="1"/>
          </p:nvPr>
        </p:nvSpPr>
        <p:spPr/>
        <p:txBody>
          <a:bodyPr>
            <a:normAutofit/>
          </a:bodyPr>
          <a:lstStyle/>
          <a:p>
            <a:r>
              <a:rPr lang="cs-CZ" sz="1800" dirty="0" smtClean="0">
                <a:solidFill>
                  <a:srgbClr val="92D050"/>
                </a:solidFill>
              </a:rPr>
              <a:t>JARO </a:t>
            </a:r>
          </a:p>
          <a:p>
            <a:pPr algn="just">
              <a:buNone/>
            </a:pPr>
            <a:r>
              <a:rPr lang="cs-CZ" sz="1600" dirty="0" smtClean="0"/>
              <a:t>	</a:t>
            </a:r>
            <a:r>
              <a:rPr lang="cs-CZ" sz="1200" dirty="0" smtClean="0"/>
              <a:t>Začíná v době jarní rovnodennosti (21. BŘEZNA), kdy je den stejně dlouhý jako noc a tepla stále přibývá. A právě světlo a teplo </a:t>
            </a:r>
            <a:r>
              <a:rPr lang="cs-CZ" sz="1200" dirty="0" smtClean="0">
                <a:solidFill>
                  <a:srgbClr val="92D050"/>
                </a:solidFill>
              </a:rPr>
              <a:t>probouzí ze zimního spánku celou přírodu</a:t>
            </a:r>
            <a:r>
              <a:rPr lang="cs-CZ" sz="1200" dirty="0" smtClean="0"/>
              <a:t>. Stromy začínají pučet a ukazovat nové listy a větvičky, za země vyrážejí nové rostlinky. Většina zvířat má na jaře </a:t>
            </a:r>
            <a:r>
              <a:rPr lang="cs-CZ" sz="1200" dirty="0" smtClean="0">
                <a:solidFill>
                  <a:srgbClr val="92D050"/>
                </a:solidFill>
              </a:rPr>
              <a:t>mláďata</a:t>
            </a:r>
            <a:r>
              <a:rPr lang="cs-CZ" sz="1200" dirty="0" smtClean="0"/>
              <a:t> a </a:t>
            </a:r>
            <a:r>
              <a:rPr lang="cs-CZ" sz="1200" dirty="0" smtClean="0">
                <a:solidFill>
                  <a:srgbClr val="92D050"/>
                </a:solidFill>
              </a:rPr>
              <a:t>ptáci se vracejí </a:t>
            </a:r>
            <a:r>
              <a:rPr lang="cs-CZ" sz="1200" dirty="0" smtClean="0"/>
              <a:t>domů ze svých zimovišť.</a:t>
            </a:r>
          </a:p>
          <a:p>
            <a:pPr algn="just"/>
            <a:r>
              <a:rPr lang="cs-CZ" sz="1800" dirty="0" smtClean="0">
                <a:solidFill>
                  <a:srgbClr val="FFFF00"/>
                </a:solidFill>
              </a:rPr>
              <a:t>LÉTO</a:t>
            </a:r>
          </a:p>
          <a:p>
            <a:pPr algn="just">
              <a:buNone/>
            </a:pPr>
            <a:r>
              <a:rPr lang="cs-CZ" sz="1600" dirty="0" smtClean="0"/>
              <a:t>	</a:t>
            </a:r>
            <a:r>
              <a:rPr lang="cs-CZ" sz="1200" dirty="0" smtClean="0"/>
              <a:t>Začíná v době letního slunovratu (21. ČERVNA), kdy máme nejdelší den v roce a také nejvíce světla. Tmy, která byla do tohoto dne na ústupu, začíná opět přibývat. V přírodě to však zatím není znát a v létě je největší </a:t>
            </a:r>
            <a:r>
              <a:rPr lang="cs-CZ" sz="1200" dirty="0" smtClean="0">
                <a:solidFill>
                  <a:srgbClr val="FFFF00"/>
                </a:solidFill>
              </a:rPr>
              <a:t>teplo</a:t>
            </a:r>
            <a:r>
              <a:rPr lang="cs-CZ" sz="1200" dirty="0" smtClean="0"/>
              <a:t> z celého roku. Mláďata ztrácejí svou jarní divokost a </a:t>
            </a:r>
            <a:r>
              <a:rPr lang="cs-CZ" sz="1200" dirty="0" smtClean="0">
                <a:solidFill>
                  <a:srgbClr val="FFFF00"/>
                </a:solidFill>
              </a:rPr>
              <a:t>dospívají</a:t>
            </a:r>
            <a:r>
              <a:rPr lang="cs-CZ" sz="1200" dirty="0" smtClean="0"/>
              <a:t>, rostliny </a:t>
            </a:r>
            <a:r>
              <a:rPr lang="cs-CZ" sz="1200" dirty="0" smtClean="0">
                <a:solidFill>
                  <a:srgbClr val="FFFF00"/>
                </a:solidFill>
              </a:rPr>
              <a:t>zrají</a:t>
            </a:r>
            <a:r>
              <a:rPr lang="cs-CZ" sz="1200" dirty="0" smtClean="0"/>
              <a:t> a vše, co na jaře probíhalo velikou rychlostí, se nyní zpomaluje.</a:t>
            </a:r>
          </a:p>
          <a:p>
            <a:pPr algn="just"/>
            <a:r>
              <a:rPr lang="cs-CZ" sz="1800" dirty="0" smtClean="0">
                <a:solidFill>
                  <a:schemeClr val="accent6">
                    <a:lumMod val="50000"/>
                  </a:schemeClr>
                </a:solidFill>
              </a:rPr>
              <a:t>PODZIM</a:t>
            </a:r>
          </a:p>
          <a:p>
            <a:pPr algn="just">
              <a:buNone/>
            </a:pPr>
            <a:r>
              <a:rPr lang="cs-CZ" sz="1200" dirty="0" smtClean="0"/>
              <a:t>	Začíná v době podzimní rovnodennosti (23.ŘÍJNA), kdy jsou opět světlo a tma v rovnováze. Tentokrát už ale přibývá stále více tmy. Už během babího léta víme, že něco končí, a začínáme pozorovat náznaky přicházející zimy. V přírodě všechno </a:t>
            </a:r>
            <a:r>
              <a:rPr lang="cs-CZ" sz="1200" dirty="0" smtClean="0">
                <a:solidFill>
                  <a:schemeClr val="accent6">
                    <a:lumMod val="50000"/>
                  </a:schemeClr>
                </a:solidFill>
              </a:rPr>
              <a:t>dozrává</a:t>
            </a:r>
            <a:r>
              <a:rPr lang="cs-CZ" sz="1200" dirty="0" smtClean="0"/>
              <a:t>, </a:t>
            </a:r>
            <a:r>
              <a:rPr lang="cs-CZ" sz="1200" dirty="0" smtClean="0">
                <a:solidFill>
                  <a:schemeClr val="accent6">
                    <a:lumMod val="50000"/>
                  </a:schemeClr>
                </a:solidFill>
              </a:rPr>
              <a:t>sklízí se </a:t>
            </a:r>
            <a:r>
              <a:rPr lang="cs-CZ" sz="1200" dirty="0" smtClean="0"/>
              <a:t>plody, které se vyvíjely už od jara. </a:t>
            </a:r>
            <a:r>
              <a:rPr lang="cs-CZ" sz="1200" dirty="0" smtClean="0">
                <a:solidFill>
                  <a:schemeClr val="accent6">
                    <a:lumMod val="50000"/>
                  </a:schemeClr>
                </a:solidFill>
              </a:rPr>
              <a:t>Ptáci odlétají </a:t>
            </a:r>
            <a:r>
              <a:rPr lang="cs-CZ" sz="1200" dirty="0" smtClean="0"/>
              <a:t>za teplem na jih, zvířata, která přes zimu zůstanou doma, shromažďují zásoby. Rostliny rozsévají svá semena, která budou čekat na příští jaro. </a:t>
            </a:r>
          </a:p>
          <a:p>
            <a:pPr algn="just"/>
            <a:r>
              <a:rPr lang="cs-CZ" sz="1800" dirty="0" smtClean="0">
                <a:solidFill>
                  <a:srgbClr val="00B0F0"/>
                </a:solidFill>
              </a:rPr>
              <a:t>ZIMA</a:t>
            </a:r>
          </a:p>
          <a:p>
            <a:pPr algn="just">
              <a:buNone/>
            </a:pPr>
            <a:r>
              <a:rPr lang="cs-CZ" sz="1200" dirty="0" smtClean="0"/>
              <a:t>	Začíná v době zimního slunovratu (21. PROSINCE), kdy je nejvíce tmy v celém roce. Od toho dne začne znovu přibývat světla a my víme, že se světlem přichází jaro. Teď je však v přírodě klid. Stromy nemají listy, ale jsou na nich připravené pupeny, které na jaře vyrazí. Malé rostlinky přečkávají zimu pod zemí nebo ve formě semínek. Malé rostlinky přečkávají zimu pod zemí nebo ve formě semínek. Některá zvířata </a:t>
            </a:r>
            <a:r>
              <a:rPr lang="cs-CZ" sz="1200" dirty="0" smtClean="0">
                <a:solidFill>
                  <a:srgbClr val="00B0F0"/>
                </a:solidFill>
              </a:rPr>
              <a:t>spí</a:t>
            </a:r>
            <a:r>
              <a:rPr lang="cs-CZ" sz="1200" dirty="0" smtClean="0"/>
              <a:t>. V lese je </a:t>
            </a:r>
            <a:r>
              <a:rPr lang="cs-CZ" sz="1200" dirty="0" smtClean="0">
                <a:solidFill>
                  <a:srgbClr val="00B0F0"/>
                </a:solidFill>
              </a:rPr>
              <a:t>chladno a ticho</a:t>
            </a:r>
            <a:r>
              <a:rPr lang="cs-CZ" sz="1200" dirty="0" smtClean="0"/>
              <a:t>.</a:t>
            </a:r>
            <a:endParaRPr lang="cs-CZ" sz="12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CHOVÁNÍ V LESE</a:t>
            </a:r>
            <a:endParaRPr lang="cs-CZ" dirty="0"/>
          </a:p>
        </p:txBody>
      </p:sp>
      <p:sp>
        <p:nvSpPr>
          <p:cNvPr id="3" name="Zástupný symbol pro obsah 2"/>
          <p:cNvSpPr>
            <a:spLocks noGrp="1"/>
          </p:cNvSpPr>
          <p:nvPr>
            <p:ph idx="1"/>
          </p:nvPr>
        </p:nvSpPr>
        <p:spPr>
          <a:xfrm>
            <a:off x="0" y="1600200"/>
            <a:ext cx="9144000" cy="4525963"/>
          </a:xfrm>
        </p:spPr>
        <p:txBody>
          <a:bodyPr>
            <a:normAutofit/>
          </a:bodyPr>
          <a:lstStyle/>
          <a:p>
            <a:r>
              <a:rPr lang="cs-CZ" sz="1800" dirty="0" smtClean="0"/>
              <a:t>V lese dodržuj následující pravidla:</a:t>
            </a:r>
          </a:p>
          <a:p>
            <a:pPr>
              <a:buNone/>
            </a:pPr>
            <a:endParaRPr lang="cs-CZ" sz="1800" dirty="0"/>
          </a:p>
        </p:txBody>
      </p:sp>
      <p:pic>
        <p:nvPicPr>
          <p:cNvPr id="4" name="Obrázek 3" descr="chovej se tiše.jpg"/>
          <p:cNvPicPr>
            <a:picLocks noChangeAspect="1"/>
          </p:cNvPicPr>
          <p:nvPr/>
        </p:nvPicPr>
        <p:blipFill>
          <a:blip r:embed="rId2" cstate="print"/>
          <a:stretch>
            <a:fillRect/>
          </a:stretch>
        </p:blipFill>
        <p:spPr>
          <a:xfrm>
            <a:off x="755576" y="2132856"/>
            <a:ext cx="1038225" cy="1028700"/>
          </a:xfrm>
          <a:prstGeom prst="rect">
            <a:avLst/>
          </a:prstGeom>
        </p:spPr>
      </p:pic>
      <p:pic>
        <p:nvPicPr>
          <p:cNvPr id="5" name="Obrázek 4" descr="z. krmení zvěře.jpg"/>
          <p:cNvPicPr>
            <a:picLocks noChangeAspect="1"/>
          </p:cNvPicPr>
          <p:nvPr/>
        </p:nvPicPr>
        <p:blipFill>
          <a:blip r:embed="rId3" cstate="print"/>
          <a:stretch>
            <a:fillRect/>
          </a:stretch>
        </p:blipFill>
        <p:spPr>
          <a:xfrm>
            <a:off x="3851920" y="4581128"/>
            <a:ext cx="1038225" cy="1038225"/>
          </a:xfrm>
          <a:prstGeom prst="rect">
            <a:avLst/>
          </a:prstGeom>
        </p:spPr>
      </p:pic>
      <p:pic>
        <p:nvPicPr>
          <p:cNvPr id="6" name="Obrázek 5" descr="z. sběšru přírodnin.jpg"/>
          <p:cNvPicPr>
            <a:picLocks noChangeAspect="1"/>
          </p:cNvPicPr>
          <p:nvPr/>
        </p:nvPicPr>
        <p:blipFill>
          <a:blip r:embed="rId4" cstate="print"/>
          <a:stretch>
            <a:fillRect/>
          </a:stretch>
        </p:blipFill>
        <p:spPr>
          <a:xfrm>
            <a:off x="7092280" y="2204864"/>
            <a:ext cx="1038225" cy="1028700"/>
          </a:xfrm>
          <a:prstGeom prst="rect">
            <a:avLst/>
          </a:prstGeom>
        </p:spPr>
      </p:pic>
      <p:pic>
        <p:nvPicPr>
          <p:cNvPr id="7" name="Obrázek 6" descr="z. volného pobíhání psů.jpg"/>
          <p:cNvPicPr>
            <a:picLocks noChangeAspect="1"/>
          </p:cNvPicPr>
          <p:nvPr/>
        </p:nvPicPr>
        <p:blipFill>
          <a:blip r:embed="rId5" cstate="print"/>
          <a:stretch>
            <a:fillRect/>
          </a:stretch>
        </p:blipFill>
        <p:spPr>
          <a:xfrm>
            <a:off x="0" y="4581128"/>
            <a:ext cx="1028700" cy="1019175"/>
          </a:xfrm>
          <a:prstGeom prst="rect">
            <a:avLst/>
          </a:prstGeom>
        </p:spPr>
      </p:pic>
      <p:pic>
        <p:nvPicPr>
          <p:cNvPr id="8" name="Obrázek 7" descr="zákaz černé skládky.jpg"/>
          <p:cNvPicPr>
            <a:picLocks noChangeAspect="1"/>
          </p:cNvPicPr>
          <p:nvPr/>
        </p:nvPicPr>
        <p:blipFill>
          <a:blip r:embed="rId6" cstate="print"/>
          <a:stretch>
            <a:fillRect/>
          </a:stretch>
        </p:blipFill>
        <p:spPr>
          <a:xfrm>
            <a:off x="7884368" y="4581128"/>
            <a:ext cx="1028700" cy="1019175"/>
          </a:xfrm>
          <a:prstGeom prst="rect">
            <a:avLst/>
          </a:prstGeom>
        </p:spPr>
      </p:pic>
      <p:pic>
        <p:nvPicPr>
          <p:cNvPr id="9" name="Obrázek 8" descr="zákaz kouření.jpg"/>
          <p:cNvPicPr>
            <a:picLocks noChangeAspect="1"/>
          </p:cNvPicPr>
          <p:nvPr/>
        </p:nvPicPr>
        <p:blipFill>
          <a:blip r:embed="rId7" cstate="print"/>
          <a:stretch>
            <a:fillRect/>
          </a:stretch>
        </p:blipFill>
        <p:spPr>
          <a:xfrm>
            <a:off x="1835696" y="4581128"/>
            <a:ext cx="1038225" cy="1028700"/>
          </a:xfrm>
          <a:prstGeom prst="rect">
            <a:avLst/>
          </a:prstGeom>
        </p:spPr>
      </p:pic>
      <p:pic>
        <p:nvPicPr>
          <p:cNvPr id="10" name="Obrázek 9" descr="zákaz rozdělávaní ohně.jpg"/>
          <p:cNvPicPr>
            <a:picLocks noChangeAspect="1"/>
          </p:cNvPicPr>
          <p:nvPr/>
        </p:nvPicPr>
        <p:blipFill>
          <a:blip r:embed="rId8" cstate="print"/>
          <a:stretch>
            <a:fillRect/>
          </a:stretch>
        </p:blipFill>
        <p:spPr>
          <a:xfrm>
            <a:off x="4788024" y="2132856"/>
            <a:ext cx="1038225" cy="1028700"/>
          </a:xfrm>
          <a:prstGeom prst="rect">
            <a:avLst/>
          </a:prstGeom>
        </p:spPr>
      </p:pic>
      <p:pic>
        <p:nvPicPr>
          <p:cNvPr id="11" name="Obrázek 10" descr="zákaz táboření.jpg"/>
          <p:cNvPicPr>
            <a:picLocks noChangeAspect="1"/>
          </p:cNvPicPr>
          <p:nvPr/>
        </p:nvPicPr>
        <p:blipFill>
          <a:blip r:embed="rId9" cstate="print"/>
          <a:stretch>
            <a:fillRect/>
          </a:stretch>
        </p:blipFill>
        <p:spPr>
          <a:xfrm>
            <a:off x="2699792" y="2132856"/>
            <a:ext cx="1038225" cy="1028700"/>
          </a:xfrm>
          <a:prstGeom prst="rect">
            <a:avLst/>
          </a:prstGeom>
        </p:spPr>
      </p:pic>
      <p:pic>
        <p:nvPicPr>
          <p:cNvPr id="12" name="Obrázek 11" descr="zákaz znečišťování lesa.jpg"/>
          <p:cNvPicPr>
            <a:picLocks noChangeAspect="1"/>
          </p:cNvPicPr>
          <p:nvPr/>
        </p:nvPicPr>
        <p:blipFill>
          <a:blip r:embed="rId10" cstate="print"/>
          <a:stretch>
            <a:fillRect/>
          </a:stretch>
        </p:blipFill>
        <p:spPr>
          <a:xfrm>
            <a:off x="5940152" y="4581128"/>
            <a:ext cx="1038225" cy="1028700"/>
          </a:xfrm>
          <a:prstGeom prst="rect">
            <a:avLst/>
          </a:prstGeom>
        </p:spPr>
      </p:pic>
      <p:sp>
        <p:nvSpPr>
          <p:cNvPr id="13" name="TextovéPole 12"/>
          <p:cNvSpPr txBox="1"/>
          <p:nvPr/>
        </p:nvSpPr>
        <p:spPr>
          <a:xfrm>
            <a:off x="827584" y="3284984"/>
            <a:ext cx="1512168" cy="288032"/>
          </a:xfrm>
          <a:prstGeom prst="rect">
            <a:avLst/>
          </a:prstGeom>
          <a:noFill/>
        </p:spPr>
        <p:txBody>
          <a:bodyPr wrap="square" rtlCol="0">
            <a:spAutoFit/>
          </a:bodyPr>
          <a:lstStyle/>
          <a:p>
            <a:r>
              <a:rPr lang="cs-CZ" sz="1200" dirty="0" smtClean="0"/>
              <a:t>Zákaz hluku</a:t>
            </a:r>
            <a:endParaRPr lang="cs-CZ" sz="1200" dirty="0"/>
          </a:p>
        </p:txBody>
      </p:sp>
      <p:sp>
        <p:nvSpPr>
          <p:cNvPr id="14" name="TextovéPole 13"/>
          <p:cNvSpPr txBox="1"/>
          <p:nvPr/>
        </p:nvSpPr>
        <p:spPr>
          <a:xfrm>
            <a:off x="2627784" y="3284985"/>
            <a:ext cx="2736304" cy="276999"/>
          </a:xfrm>
          <a:prstGeom prst="rect">
            <a:avLst/>
          </a:prstGeom>
          <a:noFill/>
        </p:spPr>
        <p:txBody>
          <a:bodyPr wrap="square" rtlCol="0">
            <a:spAutoFit/>
          </a:bodyPr>
          <a:lstStyle/>
          <a:p>
            <a:r>
              <a:rPr lang="cs-CZ" sz="1200" dirty="0" smtClean="0"/>
              <a:t>Zákaz stanování</a:t>
            </a:r>
            <a:endParaRPr lang="cs-CZ" sz="1200" dirty="0"/>
          </a:p>
        </p:txBody>
      </p:sp>
      <p:sp>
        <p:nvSpPr>
          <p:cNvPr id="15" name="TextovéPole 14"/>
          <p:cNvSpPr txBox="1"/>
          <p:nvPr/>
        </p:nvSpPr>
        <p:spPr>
          <a:xfrm>
            <a:off x="4572000" y="3284984"/>
            <a:ext cx="1916811" cy="276999"/>
          </a:xfrm>
          <a:prstGeom prst="rect">
            <a:avLst/>
          </a:prstGeom>
          <a:noFill/>
        </p:spPr>
        <p:txBody>
          <a:bodyPr wrap="square" rtlCol="0">
            <a:spAutoFit/>
          </a:bodyPr>
          <a:lstStyle/>
          <a:p>
            <a:r>
              <a:rPr lang="cs-CZ" sz="1200" dirty="0" smtClean="0"/>
              <a:t>Zákaz rozdělávání ohně</a:t>
            </a:r>
            <a:endParaRPr lang="cs-CZ" sz="1200" dirty="0"/>
          </a:p>
        </p:txBody>
      </p:sp>
      <p:sp>
        <p:nvSpPr>
          <p:cNvPr id="16" name="TextovéPole 15"/>
          <p:cNvSpPr txBox="1"/>
          <p:nvPr/>
        </p:nvSpPr>
        <p:spPr>
          <a:xfrm>
            <a:off x="6876256" y="3284984"/>
            <a:ext cx="1746123" cy="276999"/>
          </a:xfrm>
          <a:prstGeom prst="rect">
            <a:avLst/>
          </a:prstGeom>
          <a:noFill/>
        </p:spPr>
        <p:txBody>
          <a:bodyPr wrap="square" rtlCol="0">
            <a:spAutoFit/>
          </a:bodyPr>
          <a:lstStyle/>
          <a:p>
            <a:r>
              <a:rPr lang="cs-CZ" sz="1200" dirty="0" smtClean="0"/>
              <a:t>Zákaz sběru přírodnin</a:t>
            </a:r>
            <a:endParaRPr lang="cs-CZ" sz="1200" dirty="0"/>
          </a:p>
        </p:txBody>
      </p:sp>
      <p:sp>
        <p:nvSpPr>
          <p:cNvPr id="17" name="TextovéPole 16"/>
          <p:cNvSpPr txBox="1"/>
          <p:nvPr/>
        </p:nvSpPr>
        <p:spPr>
          <a:xfrm>
            <a:off x="0" y="5661248"/>
            <a:ext cx="1187624" cy="461665"/>
          </a:xfrm>
          <a:prstGeom prst="rect">
            <a:avLst/>
          </a:prstGeom>
          <a:noFill/>
        </p:spPr>
        <p:txBody>
          <a:bodyPr wrap="square" rtlCol="0">
            <a:spAutoFit/>
          </a:bodyPr>
          <a:lstStyle/>
          <a:p>
            <a:r>
              <a:rPr lang="cs-CZ" sz="1200" dirty="0" smtClean="0"/>
              <a:t>Zákaz volného pobíhání psů</a:t>
            </a:r>
            <a:endParaRPr lang="cs-CZ" sz="1200" dirty="0"/>
          </a:p>
        </p:txBody>
      </p:sp>
      <p:sp>
        <p:nvSpPr>
          <p:cNvPr id="18" name="TextovéPole 17"/>
          <p:cNvSpPr txBox="1"/>
          <p:nvPr/>
        </p:nvSpPr>
        <p:spPr>
          <a:xfrm>
            <a:off x="1763688" y="5661248"/>
            <a:ext cx="1182057" cy="276999"/>
          </a:xfrm>
          <a:prstGeom prst="rect">
            <a:avLst/>
          </a:prstGeom>
          <a:noFill/>
        </p:spPr>
        <p:txBody>
          <a:bodyPr wrap="square" rtlCol="0">
            <a:spAutoFit/>
          </a:bodyPr>
          <a:lstStyle/>
          <a:p>
            <a:r>
              <a:rPr lang="cs-CZ" sz="1200" dirty="0" smtClean="0"/>
              <a:t>Zákaz kouření</a:t>
            </a:r>
            <a:endParaRPr lang="cs-CZ" sz="1200" dirty="0"/>
          </a:p>
        </p:txBody>
      </p:sp>
      <p:sp>
        <p:nvSpPr>
          <p:cNvPr id="19" name="TextovéPole 18"/>
          <p:cNvSpPr txBox="1"/>
          <p:nvPr/>
        </p:nvSpPr>
        <p:spPr>
          <a:xfrm>
            <a:off x="3707904" y="5661248"/>
            <a:ext cx="1589862" cy="276999"/>
          </a:xfrm>
          <a:prstGeom prst="rect">
            <a:avLst/>
          </a:prstGeom>
          <a:noFill/>
        </p:spPr>
        <p:txBody>
          <a:bodyPr wrap="square" rtlCol="0">
            <a:spAutoFit/>
          </a:bodyPr>
          <a:lstStyle/>
          <a:p>
            <a:r>
              <a:rPr lang="cs-CZ" sz="1200" dirty="0" smtClean="0"/>
              <a:t>Zákaz krmení zvěře</a:t>
            </a:r>
            <a:endParaRPr lang="cs-CZ" sz="1200" dirty="0"/>
          </a:p>
        </p:txBody>
      </p:sp>
      <p:sp>
        <p:nvSpPr>
          <p:cNvPr id="20" name="TextovéPole 19"/>
          <p:cNvSpPr txBox="1"/>
          <p:nvPr/>
        </p:nvSpPr>
        <p:spPr>
          <a:xfrm>
            <a:off x="5796136" y="5661248"/>
            <a:ext cx="1689695" cy="276999"/>
          </a:xfrm>
          <a:prstGeom prst="rect">
            <a:avLst/>
          </a:prstGeom>
          <a:noFill/>
        </p:spPr>
        <p:txBody>
          <a:bodyPr wrap="square" rtlCol="0">
            <a:spAutoFit/>
          </a:bodyPr>
          <a:lstStyle/>
          <a:p>
            <a:r>
              <a:rPr lang="cs-CZ" sz="1200" dirty="0" smtClean="0"/>
              <a:t>Zákaz znečišťování lesa</a:t>
            </a:r>
            <a:endParaRPr lang="cs-CZ" sz="1200" dirty="0"/>
          </a:p>
        </p:txBody>
      </p:sp>
      <p:sp>
        <p:nvSpPr>
          <p:cNvPr id="22" name="TextovéPole 21"/>
          <p:cNvSpPr txBox="1"/>
          <p:nvPr/>
        </p:nvSpPr>
        <p:spPr>
          <a:xfrm>
            <a:off x="7740352" y="5661248"/>
            <a:ext cx="1559596" cy="276999"/>
          </a:xfrm>
          <a:prstGeom prst="rect">
            <a:avLst/>
          </a:prstGeom>
          <a:noFill/>
        </p:spPr>
        <p:txBody>
          <a:bodyPr wrap="square" rtlCol="0">
            <a:spAutoFit/>
          </a:bodyPr>
          <a:lstStyle/>
          <a:p>
            <a:r>
              <a:rPr lang="cs-CZ" sz="1200" dirty="0" smtClean="0"/>
              <a:t>Zákaz černé skládky</a:t>
            </a:r>
            <a:endParaRPr lang="cs-CZ" sz="1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Kroupa\AppData\Local\Microsoft\Windows\Temporary Internet Files\Content.IE5\R6MFLTR3\MP900399625[1].jpg"/>
          <p:cNvPicPr>
            <a:picLocks noChangeAspect="1" noChangeArrowheads="1"/>
          </p:cNvPicPr>
          <p:nvPr/>
        </p:nvPicPr>
        <p:blipFill>
          <a:blip r:embed="rId2" cstate="print"/>
          <a:srcRect/>
          <a:stretch>
            <a:fillRect/>
          </a:stretch>
        </p:blipFill>
        <p:spPr bwMode="auto">
          <a:xfrm>
            <a:off x="395536" y="1628800"/>
            <a:ext cx="8568952" cy="4680520"/>
          </a:xfrm>
          <a:prstGeom prst="rect">
            <a:avLst/>
          </a:prstGeom>
          <a:noFill/>
        </p:spPr>
      </p:pic>
      <p:sp>
        <p:nvSpPr>
          <p:cNvPr id="2" name="Nadpis 1"/>
          <p:cNvSpPr>
            <a:spLocks noGrp="1"/>
          </p:cNvSpPr>
          <p:nvPr>
            <p:ph type="title"/>
          </p:nvPr>
        </p:nvSpPr>
        <p:spPr/>
        <p:txBody>
          <a:bodyPr>
            <a:normAutofit/>
          </a:bodyPr>
          <a:lstStyle/>
          <a:p>
            <a:r>
              <a:rPr lang="cs-CZ" dirty="0" smtClean="0"/>
              <a:t>OCHRANA LESA</a:t>
            </a:r>
            <a:br>
              <a:rPr lang="cs-CZ" dirty="0" smtClean="0"/>
            </a:br>
            <a:r>
              <a:rPr lang="cs-CZ" sz="1200" dirty="0" smtClean="0"/>
              <a:t>Co do lesa nepatří?</a:t>
            </a:r>
            <a:endParaRPr lang="cs-CZ" dirty="0"/>
          </a:p>
        </p:txBody>
      </p:sp>
      <p:pic>
        <p:nvPicPr>
          <p:cNvPr id="6146" name="Picture 2" descr="C:\Users\Kroupa\AppData\Local\Microsoft\Windows\Temporary Internet Files\Content.IE5\R6MFLTR3\MC900441795[1].png"/>
          <p:cNvPicPr>
            <a:picLocks noChangeAspect="1" noChangeArrowheads="1"/>
          </p:cNvPicPr>
          <p:nvPr/>
        </p:nvPicPr>
        <p:blipFill>
          <a:blip r:embed="rId3" cstate="print"/>
          <a:srcRect/>
          <a:stretch>
            <a:fillRect/>
          </a:stretch>
        </p:blipFill>
        <p:spPr bwMode="auto">
          <a:xfrm>
            <a:off x="4644008" y="4797152"/>
            <a:ext cx="1296144" cy="1735088"/>
          </a:xfrm>
          <a:prstGeom prst="rect">
            <a:avLst/>
          </a:prstGeom>
          <a:noFill/>
        </p:spPr>
      </p:pic>
      <p:pic>
        <p:nvPicPr>
          <p:cNvPr id="3075" name="Picture 3" descr="C:\Users\Kroupa\AppData\Local\Microsoft\Windows\Temporary Internet Files\Content.IE5\R6MFLTR3\MC900343575[1].wmf"/>
          <p:cNvPicPr>
            <a:picLocks noChangeAspect="1" noChangeArrowheads="1"/>
          </p:cNvPicPr>
          <p:nvPr/>
        </p:nvPicPr>
        <p:blipFill>
          <a:blip r:embed="rId4" cstate="print"/>
          <a:srcRect/>
          <a:stretch>
            <a:fillRect/>
          </a:stretch>
        </p:blipFill>
        <p:spPr bwMode="auto">
          <a:xfrm>
            <a:off x="683568" y="4437112"/>
            <a:ext cx="1804111" cy="1783994"/>
          </a:xfrm>
          <a:prstGeom prst="rect">
            <a:avLst/>
          </a:prstGeom>
          <a:noFill/>
        </p:spPr>
      </p:pic>
      <p:pic>
        <p:nvPicPr>
          <p:cNvPr id="3076" name="Picture 4" descr="C:\Users\Kroupa\AppData\Local\Microsoft\Windows\Temporary Internet Files\Content.IE5\R6MFLTR3\MC900356157[1].wmf"/>
          <p:cNvPicPr>
            <a:picLocks noChangeAspect="1" noChangeArrowheads="1"/>
          </p:cNvPicPr>
          <p:nvPr/>
        </p:nvPicPr>
        <p:blipFill>
          <a:blip r:embed="rId5" cstate="print"/>
          <a:srcRect/>
          <a:stretch>
            <a:fillRect/>
          </a:stretch>
        </p:blipFill>
        <p:spPr bwMode="auto">
          <a:xfrm>
            <a:off x="2627784" y="3789040"/>
            <a:ext cx="1659636" cy="1813255"/>
          </a:xfrm>
          <a:prstGeom prst="rect">
            <a:avLst/>
          </a:prstGeom>
          <a:noFill/>
        </p:spPr>
      </p:pic>
      <p:pic>
        <p:nvPicPr>
          <p:cNvPr id="3077" name="Picture 5" descr="C:\Users\Kroupa\AppData\Local\Microsoft\Windows\Temporary Internet Files\Content.IE5\57G1GTEQ\MC900193544[1].wmf"/>
          <p:cNvPicPr>
            <a:picLocks noChangeAspect="1" noChangeArrowheads="1"/>
          </p:cNvPicPr>
          <p:nvPr/>
        </p:nvPicPr>
        <p:blipFill>
          <a:blip r:embed="rId6" cstate="print"/>
          <a:srcRect/>
          <a:stretch>
            <a:fillRect/>
          </a:stretch>
        </p:blipFill>
        <p:spPr bwMode="auto">
          <a:xfrm>
            <a:off x="7596336" y="5373216"/>
            <a:ext cx="1255674" cy="864096"/>
          </a:xfrm>
          <a:prstGeom prst="rect">
            <a:avLst/>
          </a:prstGeom>
          <a:noFill/>
        </p:spPr>
      </p:pic>
      <p:pic>
        <p:nvPicPr>
          <p:cNvPr id="3079" name="Picture 7" descr="C:\Users\Kroupa\AppData\Local\Microsoft\Windows\Temporary Internet Files\Content.IE5\57G1GTEQ\MC900110856[1].wmf"/>
          <p:cNvPicPr>
            <a:picLocks noChangeAspect="1" noChangeArrowheads="1"/>
          </p:cNvPicPr>
          <p:nvPr/>
        </p:nvPicPr>
        <p:blipFill>
          <a:blip r:embed="rId7" cstate="print"/>
          <a:srcRect/>
          <a:stretch>
            <a:fillRect/>
          </a:stretch>
        </p:blipFill>
        <p:spPr bwMode="auto">
          <a:xfrm>
            <a:off x="5652120" y="3717032"/>
            <a:ext cx="1733702" cy="1292962"/>
          </a:xfrm>
          <a:prstGeom prst="rect">
            <a:avLst/>
          </a:prstGeom>
          <a:noFill/>
        </p:spPr>
      </p:pic>
      <p:pic>
        <p:nvPicPr>
          <p:cNvPr id="3080" name="Picture 8" descr="C:\Users\Kroupa\AppData\Local\Microsoft\Windows\Temporary Internet Files\Content.IE5\VUNR1JHZ\MC900440408[1].png"/>
          <p:cNvPicPr>
            <a:picLocks noChangeAspect="1" noChangeArrowheads="1"/>
          </p:cNvPicPr>
          <p:nvPr/>
        </p:nvPicPr>
        <p:blipFill>
          <a:blip r:embed="rId8" cstate="print"/>
          <a:srcRect/>
          <a:stretch>
            <a:fillRect/>
          </a:stretch>
        </p:blipFill>
        <p:spPr bwMode="auto">
          <a:xfrm rot="16200000">
            <a:off x="6300192" y="5517232"/>
            <a:ext cx="936104" cy="1224136"/>
          </a:xfrm>
          <a:prstGeom prst="rect">
            <a:avLst/>
          </a:prstGeom>
          <a:noFill/>
        </p:spPr>
      </p:pic>
      <p:pic>
        <p:nvPicPr>
          <p:cNvPr id="2050" name="Picture 2" descr="C:\Users\Kroupa\AppData\Local\Microsoft\Windows\Temporary Internet Files\Content.IE5\6GQOC5ZJ\MP900401083[1].jpg"/>
          <p:cNvPicPr>
            <a:picLocks noChangeAspect="1" noChangeArrowheads="1"/>
          </p:cNvPicPr>
          <p:nvPr/>
        </p:nvPicPr>
        <p:blipFill>
          <a:blip r:embed="rId9" cstate="print"/>
          <a:srcRect/>
          <a:stretch>
            <a:fillRect/>
          </a:stretch>
        </p:blipFill>
        <p:spPr bwMode="auto">
          <a:xfrm>
            <a:off x="3275856" y="1628800"/>
            <a:ext cx="752860" cy="1008112"/>
          </a:xfrm>
          <a:prstGeom prst="rect">
            <a:avLst/>
          </a:prstGeom>
          <a:noFill/>
        </p:spPr>
      </p:pic>
      <p:sp>
        <p:nvSpPr>
          <p:cNvPr id="11" name="Zástupný symbol pro obsah 10"/>
          <p:cNvSpPr>
            <a:spLocks noGrp="1"/>
          </p:cNvSpPr>
          <p:nvPr>
            <p:ph idx="1"/>
          </p:nvPr>
        </p:nvSpPr>
        <p:spPr/>
        <p:txBody>
          <a:bodyPr/>
          <a:lstStyle/>
          <a:p>
            <a:pPr>
              <a:buNone/>
            </a:pP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a:bodyPr>
          <a:lstStyle/>
          <a:p>
            <a:r>
              <a:rPr lang="cs-CZ" dirty="0" smtClean="0"/>
              <a:t>PROCVIČENÍ</a:t>
            </a:r>
            <a:br>
              <a:rPr lang="cs-CZ" dirty="0" smtClean="0"/>
            </a:br>
            <a:r>
              <a:rPr lang="cs-CZ" sz="1400" dirty="0" smtClean="0"/>
              <a:t>Spoj  správně.</a:t>
            </a:r>
            <a:endParaRPr lang="cs-CZ" dirty="0"/>
          </a:p>
        </p:txBody>
      </p:sp>
      <p:pic>
        <p:nvPicPr>
          <p:cNvPr id="4" name="Picture 4" descr="C:\Users\Kroupa\Downloads\258px-Kuusk_Keila-Paldiski_rdt_ääres.jpg"/>
          <p:cNvPicPr>
            <a:picLocks noGrp="1" noChangeAspect="1" noChangeArrowheads="1"/>
          </p:cNvPicPr>
          <p:nvPr>
            <p:ph idx="1"/>
          </p:nvPr>
        </p:nvPicPr>
        <p:blipFill>
          <a:blip r:embed="rId2" cstate="print"/>
          <a:srcRect/>
          <a:stretch>
            <a:fillRect/>
          </a:stretch>
        </p:blipFill>
        <p:spPr bwMode="auto">
          <a:xfrm>
            <a:off x="1187624" y="1340768"/>
            <a:ext cx="786384" cy="1368152"/>
          </a:xfrm>
          <a:prstGeom prst="rect">
            <a:avLst/>
          </a:prstGeom>
          <a:noFill/>
        </p:spPr>
      </p:pic>
      <p:pic>
        <p:nvPicPr>
          <p:cNvPr id="5" name="Picture 5" descr="C:\Users\Kroupa\Downloads\15502-picea-abies-00595-040220-143024.jpg"/>
          <p:cNvPicPr>
            <a:picLocks noChangeAspect="1" noChangeArrowheads="1"/>
          </p:cNvPicPr>
          <p:nvPr/>
        </p:nvPicPr>
        <p:blipFill>
          <a:blip r:embed="rId3" cstate="print"/>
          <a:srcRect/>
          <a:stretch>
            <a:fillRect/>
          </a:stretch>
        </p:blipFill>
        <p:spPr bwMode="auto">
          <a:xfrm>
            <a:off x="1835696" y="2276872"/>
            <a:ext cx="432048" cy="489248"/>
          </a:xfrm>
          <a:prstGeom prst="rect">
            <a:avLst/>
          </a:prstGeom>
          <a:noFill/>
        </p:spPr>
      </p:pic>
      <p:pic>
        <p:nvPicPr>
          <p:cNvPr id="6" name="Picture 2" descr="C:\Users\Kroupa\Downloads\220px-Pinus_sylvestris_Beskid_Żywiecki.JPG"/>
          <p:cNvPicPr>
            <a:picLocks noChangeAspect="1" noChangeArrowheads="1"/>
          </p:cNvPicPr>
          <p:nvPr/>
        </p:nvPicPr>
        <p:blipFill>
          <a:blip r:embed="rId4" cstate="print"/>
          <a:srcRect/>
          <a:stretch>
            <a:fillRect/>
          </a:stretch>
        </p:blipFill>
        <p:spPr bwMode="auto">
          <a:xfrm>
            <a:off x="6660232" y="1196752"/>
            <a:ext cx="792088" cy="1296144"/>
          </a:xfrm>
          <a:prstGeom prst="rect">
            <a:avLst/>
          </a:prstGeom>
          <a:noFill/>
        </p:spPr>
      </p:pic>
      <p:pic>
        <p:nvPicPr>
          <p:cNvPr id="7" name="Picture 3" descr="C:\Users\Kroupa\Downloads\220px-Pinus_sylvestris_MHNT.BOT.2005.0.971.jpg"/>
          <p:cNvPicPr>
            <a:picLocks noChangeAspect="1" noChangeArrowheads="1"/>
          </p:cNvPicPr>
          <p:nvPr/>
        </p:nvPicPr>
        <p:blipFill>
          <a:blip r:embed="rId5" cstate="print"/>
          <a:srcRect/>
          <a:stretch>
            <a:fillRect/>
          </a:stretch>
        </p:blipFill>
        <p:spPr bwMode="auto">
          <a:xfrm>
            <a:off x="7380312" y="2204864"/>
            <a:ext cx="622176" cy="559817"/>
          </a:xfrm>
          <a:prstGeom prst="rect">
            <a:avLst/>
          </a:prstGeom>
          <a:noFill/>
        </p:spPr>
      </p:pic>
      <p:pic>
        <p:nvPicPr>
          <p:cNvPr id="8" name="Picture 7" descr="C:\Users\Kroupa\Downloads\is.jpg"/>
          <p:cNvPicPr>
            <a:picLocks noChangeAspect="1" noChangeArrowheads="1"/>
          </p:cNvPicPr>
          <p:nvPr/>
        </p:nvPicPr>
        <p:blipFill>
          <a:blip r:embed="rId6" cstate="print"/>
          <a:srcRect/>
          <a:stretch>
            <a:fillRect/>
          </a:stretch>
        </p:blipFill>
        <p:spPr bwMode="auto">
          <a:xfrm>
            <a:off x="4283968" y="1268760"/>
            <a:ext cx="792088" cy="1296144"/>
          </a:xfrm>
          <a:prstGeom prst="rect">
            <a:avLst/>
          </a:prstGeom>
          <a:noFill/>
        </p:spPr>
      </p:pic>
      <p:pic>
        <p:nvPicPr>
          <p:cNvPr id="9" name="Picture 6" descr="C:\Users\Kroupa\Downloads\258px-Illustration_Larix_decudua0.jpg"/>
          <p:cNvPicPr>
            <a:picLocks noChangeAspect="1" noChangeArrowheads="1"/>
          </p:cNvPicPr>
          <p:nvPr/>
        </p:nvPicPr>
        <p:blipFill>
          <a:blip r:embed="rId7" cstate="print"/>
          <a:srcRect/>
          <a:stretch>
            <a:fillRect/>
          </a:stretch>
        </p:blipFill>
        <p:spPr bwMode="auto">
          <a:xfrm>
            <a:off x="5004048" y="2276872"/>
            <a:ext cx="425773" cy="648072"/>
          </a:xfrm>
          <a:prstGeom prst="rect">
            <a:avLst/>
          </a:prstGeom>
          <a:noFill/>
        </p:spPr>
      </p:pic>
      <p:pic>
        <p:nvPicPr>
          <p:cNvPr id="10" name="Picture 2" descr="C:\Users\Kroupa\AppData\Local\Microsoft\Windows\Temporary Internet Files\Content.IE5\6GQOC5ZJ\MP900399627[1].jpg"/>
          <p:cNvPicPr>
            <a:picLocks noChangeAspect="1" noChangeArrowheads="1"/>
          </p:cNvPicPr>
          <p:nvPr/>
        </p:nvPicPr>
        <p:blipFill>
          <a:blip r:embed="rId8" cstate="print"/>
          <a:srcRect/>
          <a:stretch>
            <a:fillRect/>
          </a:stretch>
        </p:blipFill>
        <p:spPr bwMode="auto">
          <a:xfrm>
            <a:off x="1187624" y="5301208"/>
            <a:ext cx="792088" cy="1259383"/>
          </a:xfrm>
          <a:prstGeom prst="rect">
            <a:avLst/>
          </a:prstGeom>
          <a:noFill/>
        </p:spPr>
      </p:pic>
      <p:pic>
        <p:nvPicPr>
          <p:cNvPr id="11" name="Picture 3" descr="C:\Users\Kroupa\AppData\Local\Microsoft\Windows\Temporary Internet Files\Content.IE5\VUNR1JHZ\MC900123343[1].wmf"/>
          <p:cNvPicPr>
            <a:picLocks noChangeAspect="1" noChangeArrowheads="1"/>
          </p:cNvPicPr>
          <p:nvPr/>
        </p:nvPicPr>
        <p:blipFill>
          <a:blip r:embed="rId9" cstate="print"/>
          <a:srcRect/>
          <a:stretch>
            <a:fillRect/>
          </a:stretch>
        </p:blipFill>
        <p:spPr bwMode="auto">
          <a:xfrm>
            <a:off x="1907705" y="6093296"/>
            <a:ext cx="504056" cy="576064"/>
          </a:xfrm>
          <a:prstGeom prst="rect">
            <a:avLst/>
          </a:prstGeom>
          <a:noFill/>
        </p:spPr>
      </p:pic>
      <p:pic>
        <p:nvPicPr>
          <p:cNvPr id="12" name="Picture 9" descr="C:\Users\Kroupa\Pictures\2009.05-Dalovice-Zámecký-dub5.JPG"/>
          <p:cNvPicPr>
            <a:picLocks noChangeAspect="1" noChangeArrowheads="1"/>
          </p:cNvPicPr>
          <p:nvPr/>
        </p:nvPicPr>
        <p:blipFill>
          <a:blip r:embed="rId10" cstate="print"/>
          <a:srcRect/>
          <a:stretch>
            <a:fillRect/>
          </a:stretch>
        </p:blipFill>
        <p:spPr bwMode="auto">
          <a:xfrm>
            <a:off x="4211960" y="5301208"/>
            <a:ext cx="864096" cy="1224136"/>
          </a:xfrm>
          <a:prstGeom prst="rect">
            <a:avLst/>
          </a:prstGeom>
          <a:noFill/>
        </p:spPr>
      </p:pic>
      <p:pic>
        <p:nvPicPr>
          <p:cNvPr id="13" name="Picture 4" descr="C:\Users\Kroupa\AppData\Local\Microsoft\Windows\Temporary Internet Files\Content.IE5\57G1GTEQ\MC900351346[1].wmf"/>
          <p:cNvPicPr>
            <a:picLocks noChangeAspect="1" noChangeArrowheads="1"/>
          </p:cNvPicPr>
          <p:nvPr/>
        </p:nvPicPr>
        <p:blipFill>
          <a:blip r:embed="rId11" cstate="print"/>
          <a:srcRect/>
          <a:stretch>
            <a:fillRect/>
          </a:stretch>
        </p:blipFill>
        <p:spPr bwMode="auto">
          <a:xfrm>
            <a:off x="5076056" y="6165304"/>
            <a:ext cx="504056" cy="504056"/>
          </a:xfrm>
          <a:prstGeom prst="rect">
            <a:avLst/>
          </a:prstGeom>
          <a:noFill/>
        </p:spPr>
      </p:pic>
      <p:pic>
        <p:nvPicPr>
          <p:cNvPr id="14" name="Picture 8" descr="C:\Users\Kroupa\Pictures\buk.jpg"/>
          <p:cNvPicPr>
            <a:picLocks noChangeAspect="1" noChangeArrowheads="1"/>
          </p:cNvPicPr>
          <p:nvPr/>
        </p:nvPicPr>
        <p:blipFill>
          <a:blip r:embed="rId12" cstate="print"/>
          <a:srcRect/>
          <a:stretch>
            <a:fillRect/>
          </a:stretch>
        </p:blipFill>
        <p:spPr bwMode="auto">
          <a:xfrm>
            <a:off x="6804249" y="5229200"/>
            <a:ext cx="720080" cy="1271786"/>
          </a:xfrm>
          <a:prstGeom prst="rect">
            <a:avLst/>
          </a:prstGeom>
          <a:noFill/>
        </p:spPr>
      </p:pic>
      <p:pic>
        <p:nvPicPr>
          <p:cNvPr id="15" name="Picture 5" descr="C:\Users\Kroupa\AppData\Local\Microsoft\Windows\Temporary Internet Files\Content.IE5\VUNR1JHZ\MC900053130[1].wmf"/>
          <p:cNvPicPr>
            <a:picLocks noChangeAspect="1" noChangeArrowheads="1"/>
          </p:cNvPicPr>
          <p:nvPr/>
        </p:nvPicPr>
        <p:blipFill>
          <a:blip r:embed="rId13" cstate="print"/>
          <a:srcRect/>
          <a:stretch>
            <a:fillRect/>
          </a:stretch>
        </p:blipFill>
        <p:spPr bwMode="auto">
          <a:xfrm>
            <a:off x="7452320" y="6021288"/>
            <a:ext cx="720080" cy="584318"/>
          </a:xfrm>
          <a:prstGeom prst="rect">
            <a:avLst/>
          </a:prstGeom>
          <a:noFill/>
        </p:spPr>
      </p:pic>
      <p:sp>
        <p:nvSpPr>
          <p:cNvPr id="16" name="TextovéPole 15"/>
          <p:cNvSpPr txBox="1"/>
          <p:nvPr/>
        </p:nvSpPr>
        <p:spPr>
          <a:xfrm>
            <a:off x="1115616" y="3861048"/>
            <a:ext cx="7063152" cy="369332"/>
          </a:xfrm>
          <a:prstGeom prst="rect">
            <a:avLst/>
          </a:prstGeom>
          <a:noFill/>
        </p:spPr>
        <p:txBody>
          <a:bodyPr wrap="none" rtlCol="0">
            <a:spAutoFit/>
          </a:bodyPr>
          <a:lstStyle/>
          <a:p>
            <a:r>
              <a:rPr lang="cs-CZ" dirty="0" smtClean="0"/>
              <a:t>MODŘÍN		SMRK	        JEDLE	BŘÍZA        BUK	DUB</a:t>
            </a:r>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STOPY ZVĚŘE</a:t>
            </a:r>
            <a:br>
              <a:rPr lang="cs-CZ" dirty="0" smtClean="0"/>
            </a:br>
            <a:r>
              <a:rPr lang="cs-CZ" sz="1400" dirty="0" smtClean="0"/>
              <a:t>Určíš správně komu patří stopy?</a:t>
            </a:r>
            <a:endParaRPr lang="cs-CZ" dirty="0"/>
          </a:p>
        </p:txBody>
      </p:sp>
      <p:pic>
        <p:nvPicPr>
          <p:cNvPr id="4" name="Picture 4" descr="Jelen"/>
          <p:cNvPicPr>
            <a:picLocks noGrp="1" noChangeAspect="1" noChangeArrowheads="1"/>
          </p:cNvPicPr>
          <p:nvPr>
            <p:ph idx="1"/>
          </p:nvPr>
        </p:nvPicPr>
        <p:blipFill>
          <a:blip r:embed="rId2" cstate="print"/>
          <a:srcRect/>
          <a:stretch>
            <a:fillRect/>
          </a:stretch>
        </p:blipFill>
        <p:spPr bwMode="auto">
          <a:xfrm>
            <a:off x="1043608" y="1052736"/>
            <a:ext cx="657225" cy="1428750"/>
          </a:xfrm>
          <a:prstGeom prst="ellipse">
            <a:avLst/>
          </a:prstGeom>
          <a:noFill/>
          <a:ln w="28575">
            <a:solidFill>
              <a:schemeClr val="tx1"/>
            </a:solidFill>
          </a:ln>
        </p:spPr>
      </p:pic>
      <p:pic>
        <p:nvPicPr>
          <p:cNvPr id="5" name="Picture 12" descr="Liška"/>
          <p:cNvPicPr>
            <a:picLocks noChangeAspect="1" noChangeArrowheads="1"/>
          </p:cNvPicPr>
          <p:nvPr/>
        </p:nvPicPr>
        <p:blipFill>
          <a:blip r:embed="rId3" cstate="print"/>
          <a:srcRect/>
          <a:stretch>
            <a:fillRect/>
          </a:stretch>
        </p:blipFill>
        <p:spPr bwMode="auto">
          <a:xfrm>
            <a:off x="7668344" y="5949280"/>
            <a:ext cx="395536" cy="578744"/>
          </a:xfrm>
          <a:prstGeom prst="ellipse">
            <a:avLst/>
          </a:prstGeom>
          <a:noFill/>
          <a:ln w="28575">
            <a:solidFill>
              <a:schemeClr val="tx1"/>
            </a:solidFill>
          </a:ln>
        </p:spPr>
      </p:pic>
      <p:pic>
        <p:nvPicPr>
          <p:cNvPr id="6" name="Picture 14" descr="Zajíc"/>
          <p:cNvPicPr>
            <a:picLocks noChangeAspect="1" noChangeArrowheads="1"/>
          </p:cNvPicPr>
          <p:nvPr/>
        </p:nvPicPr>
        <p:blipFill>
          <a:blip r:embed="rId4" cstate="print"/>
          <a:srcRect/>
          <a:stretch>
            <a:fillRect/>
          </a:stretch>
        </p:blipFill>
        <p:spPr bwMode="auto">
          <a:xfrm>
            <a:off x="4860032" y="1556792"/>
            <a:ext cx="340618" cy="504056"/>
          </a:xfrm>
          <a:prstGeom prst="ellipse">
            <a:avLst/>
          </a:prstGeom>
          <a:noFill/>
          <a:ln w="28575">
            <a:solidFill>
              <a:schemeClr val="tx1"/>
            </a:solidFill>
          </a:ln>
        </p:spPr>
      </p:pic>
      <p:pic>
        <p:nvPicPr>
          <p:cNvPr id="7" name="Picture 8" descr="Veverka"/>
          <p:cNvPicPr>
            <a:picLocks noChangeAspect="1" noChangeArrowheads="1"/>
          </p:cNvPicPr>
          <p:nvPr/>
        </p:nvPicPr>
        <p:blipFill>
          <a:blip r:embed="rId5" cstate="print"/>
          <a:srcRect/>
          <a:stretch>
            <a:fillRect/>
          </a:stretch>
        </p:blipFill>
        <p:spPr bwMode="auto">
          <a:xfrm>
            <a:off x="7452320" y="1556792"/>
            <a:ext cx="504056" cy="630561"/>
          </a:xfrm>
          <a:prstGeom prst="ellipse">
            <a:avLst/>
          </a:prstGeom>
          <a:noFill/>
          <a:ln w="28575">
            <a:solidFill>
              <a:schemeClr val="tx1"/>
            </a:solidFill>
          </a:ln>
        </p:spPr>
      </p:pic>
      <p:pic>
        <p:nvPicPr>
          <p:cNvPr id="8" name="Picture 10" descr="Kuna lesní"/>
          <p:cNvPicPr>
            <a:picLocks noChangeAspect="1" noChangeArrowheads="1"/>
          </p:cNvPicPr>
          <p:nvPr/>
        </p:nvPicPr>
        <p:blipFill>
          <a:blip r:embed="rId6" cstate="print"/>
          <a:srcRect/>
          <a:stretch>
            <a:fillRect/>
          </a:stretch>
        </p:blipFill>
        <p:spPr bwMode="auto">
          <a:xfrm>
            <a:off x="2483768" y="6021288"/>
            <a:ext cx="516260" cy="526927"/>
          </a:xfrm>
          <a:prstGeom prst="ellipse">
            <a:avLst/>
          </a:prstGeom>
          <a:noFill/>
          <a:ln w="28575">
            <a:solidFill>
              <a:schemeClr val="tx1"/>
            </a:solidFill>
          </a:ln>
        </p:spPr>
      </p:pic>
      <p:pic>
        <p:nvPicPr>
          <p:cNvPr id="9" name="Obrázek 8" descr="jelen lesní.jpg"/>
          <p:cNvPicPr>
            <a:picLocks noChangeAspect="1"/>
          </p:cNvPicPr>
          <p:nvPr/>
        </p:nvPicPr>
        <p:blipFill>
          <a:blip r:embed="rId7" cstate="print"/>
          <a:stretch>
            <a:fillRect/>
          </a:stretch>
        </p:blipFill>
        <p:spPr>
          <a:xfrm>
            <a:off x="4211960" y="5085184"/>
            <a:ext cx="1800200" cy="1512168"/>
          </a:xfrm>
          <a:prstGeom prst="rect">
            <a:avLst/>
          </a:prstGeom>
          <a:ln w="19050">
            <a:solidFill>
              <a:schemeClr val="tx1"/>
            </a:solidFill>
          </a:ln>
        </p:spPr>
      </p:pic>
      <p:pic>
        <p:nvPicPr>
          <p:cNvPr id="10" name="Obrázek 9" descr="kuna lesní.jpg"/>
          <p:cNvPicPr>
            <a:picLocks noChangeAspect="1"/>
          </p:cNvPicPr>
          <p:nvPr/>
        </p:nvPicPr>
        <p:blipFill>
          <a:blip r:embed="rId8" cstate="print"/>
          <a:stretch>
            <a:fillRect/>
          </a:stretch>
        </p:blipFill>
        <p:spPr>
          <a:xfrm>
            <a:off x="323528" y="3717032"/>
            <a:ext cx="1728192" cy="1437896"/>
          </a:xfrm>
          <a:prstGeom prst="rect">
            <a:avLst/>
          </a:prstGeom>
          <a:ln w="19050">
            <a:solidFill>
              <a:schemeClr val="tx1"/>
            </a:solidFill>
          </a:ln>
        </p:spPr>
      </p:pic>
      <p:pic>
        <p:nvPicPr>
          <p:cNvPr id="11" name="Obrázek 10" descr="veverka obecná.jpg"/>
          <p:cNvPicPr>
            <a:picLocks noChangeAspect="1"/>
          </p:cNvPicPr>
          <p:nvPr/>
        </p:nvPicPr>
        <p:blipFill>
          <a:blip r:embed="rId9" cstate="print"/>
          <a:stretch>
            <a:fillRect/>
          </a:stretch>
        </p:blipFill>
        <p:spPr>
          <a:xfrm>
            <a:off x="2771800" y="2492896"/>
            <a:ext cx="1440160" cy="1368152"/>
          </a:xfrm>
          <a:prstGeom prst="rect">
            <a:avLst/>
          </a:prstGeom>
          <a:ln w="19050">
            <a:solidFill>
              <a:schemeClr val="tx1"/>
            </a:solidFill>
          </a:ln>
        </p:spPr>
      </p:pic>
      <p:pic>
        <p:nvPicPr>
          <p:cNvPr id="12" name="Picture 18" descr="Popis obrázku chybí"/>
          <p:cNvPicPr>
            <a:picLocks noChangeAspect="1" noChangeArrowheads="1"/>
          </p:cNvPicPr>
          <p:nvPr/>
        </p:nvPicPr>
        <p:blipFill>
          <a:blip r:embed="rId10" cstate="print"/>
          <a:srcRect/>
          <a:stretch>
            <a:fillRect/>
          </a:stretch>
        </p:blipFill>
        <p:spPr bwMode="auto">
          <a:xfrm>
            <a:off x="7380312" y="3068960"/>
            <a:ext cx="1152128" cy="1458094"/>
          </a:xfrm>
          <a:prstGeom prst="rect">
            <a:avLst/>
          </a:prstGeom>
          <a:noFill/>
        </p:spPr>
      </p:pic>
      <p:pic>
        <p:nvPicPr>
          <p:cNvPr id="14" name="Obrázek 13" descr="liška ob.jpg"/>
          <p:cNvPicPr>
            <a:picLocks noChangeAspect="1"/>
          </p:cNvPicPr>
          <p:nvPr/>
        </p:nvPicPr>
        <p:blipFill>
          <a:blip r:embed="rId11" cstate="print"/>
          <a:stretch>
            <a:fillRect/>
          </a:stretch>
        </p:blipFill>
        <p:spPr>
          <a:xfrm>
            <a:off x="5220072" y="2420888"/>
            <a:ext cx="1202432" cy="1440160"/>
          </a:xfrm>
          <a:prstGeom prst="rect">
            <a:avLst/>
          </a:prstGeom>
          <a:ln w="19050">
            <a:solidFill>
              <a:schemeClr val="tx1"/>
            </a:solid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Hry a zábava</a:t>
            </a:r>
            <a:endParaRPr lang="cs-CZ" dirty="0"/>
          </a:p>
        </p:txBody>
      </p:sp>
      <p:sp>
        <p:nvSpPr>
          <p:cNvPr id="3" name="Zástupný symbol pro obsah 2"/>
          <p:cNvSpPr>
            <a:spLocks noGrp="1"/>
          </p:cNvSpPr>
          <p:nvPr>
            <p:ph idx="1"/>
          </p:nvPr>
        </p:nvSpPr>
        <p:spPr/>
        <p:txBody>
          <a:bodyPr/>
          <a:lstStyle/>
          <a:p>
            <a:pPr>
              <a:buNone/>
            </a:pPr>
            <a:endParaRPr lang="cs-CZ" sz="1400" dirty="0" smtClean="0">
              <a:hlinkClick r:id="rId2"/>
            </a:endParaRPr>
          </a:p>
          <a:p>
            <a:endParaRPr lang="cs-CZ" sz="1400" dirty="0" smtClean="0">
              <a:hlinkClick r:id="rId2"/>
            </a:endParaRPr>
          </a:p>
          <a:p>
            <a:r>
              <a:rPr lang="cs-CZ" sz="1400" dirty="0" smtClean="0">
                <a:hlinkClick r:id="rId2"/>
              </a:rPr>
              <a:t>http://www.</a:t>
            </a:r>
            <a:r>
              <a:rPr lang="cs-CZ" sz="1400" dirty="0" err="1" smtClean="0">
                <a:hlinkClick r:id="rId2"/>
              </a:rPr>
              <a:t>mezistromy.cz</a:t>
            </a:r>
            <a:r>
              <a:rPr lang="cs-CZ" sz="1400" dirty="0" smtClean="0">
                <a:hlinkClick r:id="rId2"/>
              </a:rPr>
              <a:t>/</a:t>
            </a:r>
            <a:r>
              <a:rPr lang="cs-CZ" sz="1400" dirty="0" err="1" smtClean="0">
                <a:hlinkClick r:id="rId2"/>
              </a:rPr>
              <a:t>cz</a:t>
            </a:r>
            <a:r>
              <a:rPr lang="cs-CZ" sz="1400" dirty="0" smtClean="0">
                <a:hlinkClick r:id="rId2"/>
              </a:rPr>
              <a:t>/hry-a-</a:t>
            </a:r>
            <a:r>
              <a:rPr lang="cs-CZ" sz="1400" dirty="0" err="1" smtClean="0">
                <a:hlinkClick r:id="rId2"/>
              </a:rPr>
              <a:t>zabava</a:t>
            </a:r>
            <a:endParaRPr lang="cs-CZ" sz="1400" dirty="0">
              <a:hlinkClick r:id="rId2"/>
            </a:endParaRPr>
          </a:p>
          <a:p>
            <a:endParaRPr lang="cs-CZ" sz="1400" dirty="0" smtClean="0">
              <a:hlinkClick r:id="rId2"/>
            </a:endParaRPr>
          </a:p>
          <a:p>
            <a:r>
              <a:rPr lang="cs-CZ" sz="1400" dirty="0" smtClean="0">
                <a:hlinkClick r:id="rId2"/>
              </a:rPr>
              <a:t> http://www.</a:t>
            </a:r>
            <a:r>
              <a:rPr lang="cs-CZ" sz="1400" dirty="0" err="1" smtClean="0">
                <a:hlinkClick r:id="rId2"/>
              </a:rPr>
              <a:t>mezistromy.cz</a:t>
            </a:r>
            <a:r>
              <a:rPr lang="cs-CZ" sz="1400" dirty="0" smtClean="0">
                <a:hlinkClick r:id="rId2"/>
              </a:rPr>
              <a:t>/</a:t>
            </a:r>
            <a:r>
              <a:rPr lang="cs-CZ" sz="1400" dirty="0" err="1" smtClean="0">
                <a:hlinkClick r:id="rId2"/>
              </a:rPr>
              <a:t>cz</a:t>
            </a:r>
            <a:r>
              <a:rPr lang="cs-CZ" sz="1400" dirty="0" smtClean="0">
                <a:hlinkClick r:id="rId2"/>
              </a:rPr>
              <a:t>/</a:t>
            </a:r>
            <a:r>
              <a:rPr lang="cs-CZ" sz="1400" dirty="0" err="1" smtClean="0">
                <a:hlinkClick r:id="rId2"/>
              </a:rPr>
              <a:t>lesnikuv</a:t>
            </a:r>
            <a:r>
              <a:rPr lang="cs-CZ" sz="1400" dirty="0" smtClean="0">
                <a:hlinkClick r:id="rId2"/>
              </a:rPr>
              <a:t>-</a:t>
            </a:r>
            <a:r>
              <a:rPr lang="cs-CZ" sz="1400" dirty="0" err="1" smtClean="0">
                <a:hlinkClick r:id="rId2"/>
              </a:rPr>
              <a:t>ucen</a:t>
            </a:r>
            <a:endParaRPr lang="cs-CZ" sz="1400" dirty="0" smtClean="0"/>
          </a:p>
          <a:p>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ODKAZY</a:t>
            </a:r>
            <a:endParaRPr lang="cs-CZ" dirty="0"/>
          </a:p>
        </p:txBody>
      </p:sp>
      <p:sp>
        <p:nvSpPr>
          <p:cNvPr id="3" name="Zástupný symbol pro obsah 2"/>
          <p:cNvSpPr>
            <a:spLocks noGrp="1"/>
          </p:cNvSpPr>
          <p:nvPr>
            <p:ph idx="1"/>
          </p:nvPr>
        </p:nvSpPr>
        <p:spPr>
          <a:xfrm>
            <a:off x="457200" y="1412776"/>
            <a:ext cx="8229600" cy="4713387"/>
          </a:xfrm>
        </p:spPr>
        <p:txBody>
          <a:bodyPr>
            <a:noAutofit/>
          </a:bodyPr>
          <a:lstStyle/>
          <a:p>
            <a:r>
              <a:rPr lang="cs-CZ" sz="800" dirty="0" smtClean="0">
                <a:hlinkClick r:id="rId2"/>
              </a:rPr>
              <a:t>http://www.</a:t>
            </a:r>
            <a:r>
              <a:rPr lang="cs-CZ" sz="800" dirty="0" err="1" smtClean="0">
                <a:hlinkClick r:id="rId2"/>
              </a:rPr>
              <a:t>mezistromy.cz</a:t>
            </a:r>
            <a:r>
              <a:rPr lang="cs-CZ" sz="800" dirty="0" smtClean="0">
                <a:hlinkClick r:id="rId2"/>
              </a:rPr>
              <a:t>/</a:t>
            </a:r>
            <a:r>
              <a:rPr lang="cs-CZ" sz="800" dirty="0" err="1" smtClean="0">
                <a:hlinkClick r:id="rId2"/>
              </a:rPr>
              <a:t>cz</a:t>
            </a:r>
            <a:r>
              <a:rPr lang="cs-CZ" sz="800" dirty="0" smtClean="0">
                <a:hlinkClick r:id="rId2"/>
              </a:rPr>
              <a:t>/hry-a-</a:t>
            </a:r>
            <a:r>
              <a:rPr lang="cs-CZ" sz="800" dirty="0" err="1" smtClean="0">
                <a:hlinkClick r:id="rId2"/>
              </a:rPr>
              <a:t>zabava</a:t>
            </a:r>
            <a:endParaRPr lang="cs-CZ" sz="800" dirty="0" smtClean="0">
              <a:hlinkClick r:id="rId2"/>
            </a:endParaRPr>
          </a:p>
          <a:p>
            <a:r>
              <a:rPr lang="cs-CZ" sz="800" dirty="0" smtClean="0">
                <a:hlinkClick r:id="rId2"/>
              </a:rPr>
              <a:t>http://www.</a:t>
            </a:r>
            <a:r>
              <a:rPr lang="cs-CZ" sz="800" dirty="0" err="1" smtClean="0">
                <a:hlinkClick r:id="rId2"/>
              </a:rPr>
              <a:t>mezistromy.cz</a:t>
            </a:r>
            <a:r>
              <a:rPr lang="cs-CZ" sz="800" dirty="0" smtClean="0">
                <a:hlinkClick r:id="rId2"/>
              </a:rPr>
              <a:t>/</a:t>
            </a:r>
            <a:r>
              <a:rPr lang="cs-CZ" sz="800" dirty="0" err="1" smtClean="0">
                <a:hlinkClick r:id="rId2"/>
              </a:rPr>
              <a:t>cz</a:t>
            </a:r>
            <a:r>
              <a:rPr lang="cs-CZ" sz="800" dirty="0" smtClean="0">
                <a:hlinkClick r:id="rId2"/>
              </a:rPr>
              <a:t>/</a:t>
            </a:r>
            <a:r>
              <a:rPr lang="cs-CZ" sz="800" dirty="0" err="1" smtClean="0">
                <a:hlinkClick r:id="rId2"/>
              </a:rPr>
              <a:t>lesnikuv</a:t>
            </a:r>
            <a:r>
              <a:rPr lang="cs-CZ" sz="800" dirty="0" smtClean="0">
                <a:hlinkClick r:id="rId2"/>
              </a:rPr>
              <a:t>-</a:t>
            </a:r>
            <a:r>
              <a:rPr lang="cs-CZ" sz="800" dirty="0" err="1" smtClean="0">
                <a:hlinkClick r:id="rId2"/>
              </a:rPr>
              <a:t>ucen</a:t>
            </a:r>
            <a:r>
              <a:rPr lang="cs-CZ" sz="800" dirty="0" smtClean="0">
                <a:hlinkClick r:id="rId2"/>
              </a:rPr>
              <a:t>      </a:t>
            </a:r>
          </a:p>
          <a:p>
            <a:r>
              <a:rPr lang="cs-CZ" sz="800" dirty="0" smtClean="0">
                <a:hlinkClick r:id="rId2"/>
              </a:rPr>
              <a:t>http://www.</a:t>
            </a:r>
            <a:r>
              <a:rPr lang="cs-CZ" sz="800" dirty="0" err="1" smtClean="0">
                <a:hlinkClick r:id="rId2"/>
              </a:rPr>
              <a:t>mezistromy.cz</a:t>
            </a:r>
            <a:r>
              <a:rPr lang="cs-CZ" sz="800" dirty="0" smtClean="0">
                <a:hlinkClick r:id="rId2"/>
              </a:rPr>
              <a:t>/</a:t>
            </a:r>
            <a:r>
              <a:rPr lang="cs-CZ" sz="800" dirty="0" err="1" smtClean="0">
                <a:hlinkClick r:id="rId2"/>
              </a:rPr>
              <a:t>cz</a:t>
            </a:r>
            <a:r>
              <a:rPr lang="cs-CZ" sz="800" dirty="0" smtClean="0">
                <a:hlinkClick r:id="rId2"/>
              </a:rPr>
              <a:t>/les</a:t>
            </a:r>
            <a:endParaRPr lang="cs-CZ" sz="800" dirty="0" smtClean="0"/>
          </a:p>
          <a:p>
            <a:r>
              <a:rPr lang="cs-CZ" sz="800" dirty="0" smtClean="0"/>
              <a:t>Listnatý les - </a:t>
            </a:r>
            <a:r>
              <a:rPr lang="cs-CZ" sz="800" dirty="0" smtClean="0">
                <a:hlinkClick r:id="rId3"/>
              </a:rPr>
              <a:t>http://media4.picsearch.com/</a:t>
            </a:r>
            <a:r>
              <a:rPr lang="cs-CZ" sz="800" dirty="0" err="1" smtClean="0">
                <a:hlinkClick r:id="rId3"/>
              </a:rPr>
              <a:t>is</a:t>
            </a:r>
            <a:r>
              <a:rPr lang="cs-CZ" sz="800" dirty="0" smtClean="0">
                <a:hlinkClick r:id="rId3"/>
              </a:rPr>
              <a:t>?YC3xaFrloZWxA9UVjdu1pTp8J5ImHuuUi_</a:t>
            </a:r>
            <a:r>
              <a:rPr lang="cs-CZ" sz="800" dirty="0" err="1" smtClean="0">
                <a:hlinkClick r:id="rId3"/>
              </a:rPr>
              <a:t>hkfwmrtTw</a:t>
            </a:r>
            <a:endParaRPr lang="cs-CZ" sz="800" dirty="0" smtClean="0"/>
          </a:p>
          <a:p>
            <a:r>
              <a:rPr lang="cs-CZ" sz="800" dirty="0" smtClean="0"/>
              <a:t>Smíšený les - </a:t>
            </a:r>
            <a:r>
              <a:rPr lang="cs-CZ" sz="800" dirty="0" smtClean="0">
                <a:hlinkClick r:id="rId4"/>
              </a:rPr>
              <a:t>http://upload.wikimedia.org/wikipedia/commons/thumb/f/f6/The_Chase_Wood_-_Newbury.jpg/220px-The_Chase_Wood_-_Newbury.jpg</a:t>
            </a:r>
            <a:endParaRPr lang="cs-CZ" sz="800" dirty="0" smtClean="0"/>
          </a:p>
          <a:p>
            <a:r>
              <a:rPr lang="cs-CZ" sz="800" dirty="0" smtClean="0"/>
              <a:t>Smrk </a:t>
            </a:r>
            <a:r>
              <a:rPr lang="cs-CZ" sz="800" dirty="0" err="1" smtClean="0"/>
              <a:t>ztepilý</a:t>
            </a:r>
            <a:r>
              <a:rPr lang="cs-CZ" sz="800" dirty="0" smtClean="0"/>
              <a:t> - </a:t>
            </a:r>
            <a:r>
              <a:rPr lang="cs-CZ" sz="800" dirty="0" smtClean="0">
                <a:hlinkClick r:id="rId5"/>
              </a:rPr>
              <a:t>http://upload.wikimedia.org/wikipedia/commons/thumb/9/9d/Kuusk_Keila-Paldiski_rdt_%C3%A4%C3%A4res.jpg/258px-Kuusk_Keila-Paldiski_rdt_%C3%A4%C3%A4res.jpg</a:t>
            </a:r>
            <a:endParaRPr lang="cs-CZ" sz="800" dirty="0" smtClean="0"/>
          </a:p>
          <a:p>
            <a:r>
              <a:rPr lang="cs-CZ" sz="800" dirty="0" smtClean="0"/>
              <a:t>Smrk </a:t>
            </a:r>
            <a:r>
              <a:rPr lang="cs-CZ" sz="800" dirty="0" err="1" smtClean="0"/>
              <a:t>ztepilý</a:t>
            </a:r>
            <a:r>
              <a:rPr lang="cs-CZ" sz="800" dirty="0" smtClean="0"/>
              <a:t> šiška - </a:t>
            </a:r>
            <a:r>
              <a:rPr lang="cs-CZ" sz="800" dirty="0" smtClean="0">
                <a:hlinkClick r:id="rId6"/>
              </a:rPr>
              <a:t>http://www.</a:t>
            </a:r>
            <a:r>
              <a:rPr lang="cs-CZ" sz="800" dirty="0" err="1" smtClean="0">
                <a:hlinkClick r:id="rId6"/>
              </a:rPr>
              <a:t>profizahrada.cz</a:t>
            </a:r>
            <a:r>
              <a:rPr lang="cs-CZ" sz="800" dirty="0" smtClean="0">
                <a:hlinkClick r:id="rId6"/>
              </a:rPr>
              <a:t>/</a:t>
            </a:r>
            <a:r>
              <a:rPr lang="cs-CZ" sz="800" dirty="0" err="1" smtClean="0">
                <a:hlinkClick r:id="rId6"/>
              </a:rPr>
              <a:t>images</a:t>
            </a:r>
            <a:r>
              <a:rPr lang="cs-CZ" sz="800" dirty="0" smtClean="0">
                <a:hlinkClick r:id="rId6"/>
              </a:rPr>
              <a:t>_</a:t>
            </a:r>
            <a:r>
              <a:rPr lang="cs-CZ" sz="800" dirty="0" err="1" smtClean="0">
                <a:hlinkClick r:id="rId6"/>
              </a:rPr>
              <a:t>forum</a:t>
            </a:r>
            <a:r>
              <a:rPr lang="cs-CZ" sz="800" dirty="0" smtClean="0">
                <a:hlinkClick r:id="rId6"/>
              </a:rPr>
              <a:t>/</a:t>
            </a:r>
            <a:r>
              <a:rPr lang="cs-CZ" sz="800" dirty="0" err="1" smtClean="0">
                <a:hlinkClick r:id="rId6"/>
              </a:rPr>
              <a:t>gallery</a:t>
            </a:r>
            <a:r>
              <a:rPr lang="cs-CZ" sz="800" dirty="0" smtClean="0">
                <a:hlinkClick r:id="rId6"/>
              </a:rPr>
              <a:t>/1332/15502-</a:t>
            </a:r>
            <a:r>
              <a:rPr lang="cs-CZ" sz="800" dirty="0" err="1" smtClean="0">
                <a:hlinkClick r:id="rId6"/>
              </a:rPr>
              <a:t>picea</a:t>
            </a:r>
            <a:r>
              <a:rPr lang="cs-CZ" sz="800" dirty="0" smtClean="0">
                <a:hlinkClick r:id="rId6"/>
              </a:rPr>
              <a:t>-</a:t>
            </a:r>
            <a:r>
              <a:rPr lang="cs-CZ" sz="800" dirty="0" err="1" smtClean="0">
                <a:hlinkClick r:id="rId6"/>
              </a:rPr>
              <a:t>abies</a:t>
            </a:r>
            <a:r>
              <a:rPr lang="cs-CZ" sz="800" dirty="0" smtClean="0">
                <a:hlinkClick r:id="rId6"/>
              </a:rPr>
              <a:t>-00595-040220-143024.jpg</a:t>
            </a:r>
            <a:endParaRPr lang="cs-CZ" sz="800" dirty="0" smtClean="0"/>
          </a:p>
          <a:p>
            <a:r>
              <a:rPr lang="cs-CZ" sz="800" dirty="0" smtClean="0"/>
              <a:t>Borovice lesní - </a:t>
            </a:r>
            <a:r>
              <a:rPr lang="cs-CZ" sz="800" dirty="0" smtClean="0">
                <a:hlinkClick r:id="rId7"/>
              </a:rPr>
              <a:t>http://upload.wikimedia.org/wikipedia/commons/thumb/e/ef/Pinus_sylvestris_Beskid_%C5%BBywiecki.JPG/220px-Pinus_sylvestris_Beskid_%C5%BBywiecki.JPG</a:t>
            </a:r>
            <a:endParaRPr lang="cs-CZ" sz="800" dirty="0" smtClean="0"/>
          </a:p>
          <a:p>
            <a:r>
              <a:rPr lang="cs-CZ" sz="800" dirty="0" smtClean="0"/>
              <a:t>Borovice lesní šišky - </a:t>
            </a:r>
            <a:r>
              <a:rPr lang="cs-CZ" sz="800" dirty="0" smtClean="0">
                <a:hlinkClick r:id="rId8"/>
              </a:rPr>
              <a:t>http://upload.wikimedia.org/wikipedia/commons/thumb/8/80/Pinus_sylvestris_MHNT.BOT.2005.0.971.jpg/220px-Pinus_sylvestris_MHNT.BOT.2005.0.971.jpg</a:t>
            </a:r>
            <a:endParaRPr lang="cs-CZ" sz="800" dirty="0" smtClean="0"/>
          </a:p>
          <a:p>
            <a:r>
              <a:rPr lang="cs-CZ" sz="800" dirty="0" smtClean="0"/>
              <a:t>Modřín opadavý - </a:t>
            </a:r>
            <a:r>
              <a:rPr lang="cs-CZ" sz="800" dirty="0" smtClean="0">
                <a:hlinkClick r:id="rId9"/>
              </a:rPr>
              <a:t>http://media3.picsearch.com/</a:t>
            </a:r>
            <a:r>
              <a:rPr lang="cs-CZ" sz="800" dirty="0" err="1" smtClean="0">
                <a:hlinkClick r:id="rId9"/>
              </a:rPr>
              <a:t>is</a:t>
            </a:r>
            <a:r>
              <a:rPr lang="cs-CZ" sz="800" dirty="0" smtClean="0">
                <a:hlinkClick r:id="rId9"/>
              </a:rPr>
              <a:t>?</a:t>
            </a:r>
            <a:r>
              <a:rPr lang="cs-CZ" sz="800" dirty="0" err="1" smtClean="0">
                <a:hlinkClick r:id="rId9"/>
              </a:rPr>
              <a:t>unc</a:t>
            </a:r>
            <a:r>
              <a:rPr lang="cs-CZ" sz="800" dirty="0" smtClean="0">
                <a:hlinkClick r:id="rId9"/>
              </a:rPr>
              <a:t>_7iLWUdvGgFAplecKzXCRtvGmqzHdOb4skMo9HDU</a:t>
            </a:r>
            <a:endParaRPr lang="cs-CZ" sz="800" dirty="0" smtClean="0"/>
          </a:p>
          <a:p>
            <a:r>
              <a:rPr lang="cs-CZ" sz="800" dirty="0" smtClean="0"/>
              <a:t>Modřín opadavý  šiška, květenství - </a:t>
            </a:r>
            <a:r>
              <a:rPr lang="cs-CZ" sz="800" dirty="0" smtClean="0">
                <a:hlinkClick r:id="rId10"/>
              </a:rPr>
              <a:t>http://upload.wikimedia.org/wikipedia/commons/thumb/7/70/Illustration_Larix_decudua0.jpg/258px-Illustration_Larix_decudua0.jpg</a:t>
            </a:r>
            <a:endParaRPr lang="cs-CZ" sz="800" dirty="0" smtClean="0"/>
          </a:p>
          <a:p>
            <a:r>
              <a:rPr lang="cs-CZ" sz="800" dirty="0" smtClean="0"/>
              <a:t>Jedle bělokorá - </a:t>
            </a:r>
            <a:r>
              <a:rPr lang="cs-CZ" sz="800" dirty="0" smtClean="0">
                <a:hlinkClick r:id="rId11"/>
              </a:rPr>
              <a:t>http://upload.wikimedia.org/wikipedia/commons/thumb/0/05/Abies_alba_Orjen.jpg/250px-Abies_alba_Orjen.jpg</a:t>
            </a:r>
            <a:endParaRPr lang="cs-CZ" sz="800" dirty="0" smtClean="0"/>
          </a:p>
          <a:p>
            <a:r>
              <a:rPr lang="cs-CZ" sz="800" dirty="0" smtClean="0"/>
              <a:t>Jedle bělokorá šiška - </a:t>
            </a:r>
            <a:r>
              <a:rPr lang="cs-CZ" sz="800" dirty="0" smtClean="0">
                <a:hlinkClick r:id="rId12"/>
              </a:rPr>
              <a:t>http://www.</a:t>
            </a:r>
            <a:r>
              <a:rPr lang="cs-CZ" sz="800" dirty="0" err="1" smtClean="0">
                <a:hlinkClick r:id="rId12"/>
              </a:rPr>
              <a:t>floracr.unas.cz</a:t>
            </a:r>
            <a:r>
              <a:rPr lang="cs-CZ" sz="800" dirty="0" smtClean="0">
                <a:hlinkClick r:id="rId12"/>
              </a:rPr>
              <a:t>/</a:t>
            </a:r>
            <a:r>
              <a:rPr lang="cs-CZ" sz="800" dirty="0" err="1" smtClean="0">
                <a:hlinkClick r:id="rId12"/>
              </a:rPr>
              <a:t>floraCR</a:t>
            </a:r>
            <a:r>
              <a:rPr lang="cs-CZ" sz="800" dirty="0" smtClean="0">
                <a:hlinkClick r:id="rId12"/>
              </a:rPr>
              <a:t>/jedle_soubory/image016.jpg</a:t>
            </a:r>
            <a:endParaRPr lang="cs-CZ" sz="800" dirty="0" smtClean="0"/>
          </a:p>
          <a:p>
            <a:r>
              <a:rPr lang="cs-CZ" sz="800" dirty="0" smtClean="0"/>
              <a:t>Dub - </a:t>
            </a:r>
            <a:r>
              <a:rPr lang="cs-CZ" sz="800" dirty="0" smtClean="0">
                <a:hlinkClick r:id="rId13"/>
              </a:rPr>
              <a:t>http://www.</a:t>
            </a:r>
            <a:r>
              <a:rPr lang="cs-CZ" sz="800" dirty="0" err="1" smtClean="0">
                <a:hlinkClick r:id="rId13"/>
              </a:rPr>
              <a:t>pamatkyaprirodakarlovarska.cz</a:t>
            </a:r>
            <a:r>
              <a:rPr lang="cs-CZ" sz="800" dirty="0" smtClean="0">
                <a:hlinkClick r:id="rId13"/>
              </a:rPr>
              <a:t>/</a:t>
            </a:r>
            <a:r>
              <a:rPr lang="cs-CZ" sz="800" dirty="0" err="1" smtClean="0">
                <a:hlinkClick r:id="rId13"/>
              </a:rPr>
              <a:t>wp</a:t>
            </a:r>
            <a:r>
              <a:rPr lang="cs-CZ" sz="800" dirty="0" smtClean="0">
                <a:hlinkClick r:id="rId13"/>
              </a:rPr>
              <a:t>-</a:t>
            </a:r>
            <a:r>
              <a:rPr lang="cs-CZ" sz="800" dirty="0" err="1" smtClean="0">
                <a:hlinkClick r:id="rId13"/>
              </a:rPr>
              <a:t>content</a:t>
            </a:r>
            <a:r>
              <a:rPr lang="cs-CZ" sz="800" dirty="0" smtClean="0">
                <a:hlinkClick r:id="rId13"/>
              </a:rPr>
              <a:t>/</a:t>
            </a:r>
            <a:r>
              <a:rPr lang="cs-CZ" sz="800" dirty="0" err="1" smtClean="0">
                <a:hlinkClick r:id="rId13"/>
              </a:rPr>
              <a:t>uploads</a:t>
            </a:r>
            <a:r>
              <a:rPr lang="cs-CZ" sz="800" dirty="0" smtClean="0">
                <a:hlinkClick r:id="rId13"/>
              </a:rPr>
              <a:t>/2010/01/2009.05-</a:t>
            </a:r>
            <a:r>
              <a:rPr lang="cs-CZ" sz="800" dirty="0" err="1" smtClean="0">
                <a:hlinkClick r:id="rId13"/>
              </a:rPr>
              <a:t>Dalovice</a:t>
            </a:r>
            <a:r>
              <a:rPr lang="cs-CZ" sz="800" dirty="0" smtClean="0">
                <a:hlinkClick r:id="rId13"/>
              </a:rPr>
              <a:t>-Z%C3%A1meck%C3%BD-dub5.JPG</a:t>
            </a:r>
            <a:endParaRPr lang="cs-CZ" sz="800" dirty="0" smtClean="0"/>
          </a:p>
          <a:p>
            <a:r>
              <a:rPr lang="cs-CZ" sz="800" dirty="0" smtClean="0"/>
              <a:t>Buk - </a:t>
            </a:r>
            <a:r>
              <a:rPr lang="cs-CZ" sz="800" dirty="0" smtClean="0">
                <a:hlinkClick r:id="rId14"/>
              </a:rPr>
              <a:t>http://t3.gstatic.com/</a:t>
            </a:r>
            <a:r>
              <a:rPr lang="cs-CZ" sz="800" dirty="0" err="1" smtClean="0">
                <a:hlinkClick r:id="rId14"/>
              </a:rPr>
              <a:t>images</a:t>
            </a:r>
            <a:r>
              <a:rPr lang="cs-CZ" sz="800" dirty="0" smtClean="0">
                <a:hlinkClick r:id="rId14"/>
              </a:rPr>
              <a:t>?q=</a:t>
            </a:r>
            <a:r>
              <a:rPr lang="cs-CZ" sz="800" dirty="0" err="1" smtClean="0">
                <a:hlinkClick r:id="rId14"/>
              </a:rPr>
              <a:t>tbn</a:t>
            </a:r>
            <a:r>
              <a:rPr lang="cs-CZ" sz="800" dirty="0" smtClean="0">
                <a:hlinkClick r:id="rId14"/>
              </a:rPr>
              <a:t>:ANd9GcQPPthQGIGuBzv-e2k80EuHGaLT2VrU38E-Ny2SnFlymG0QTkYT</a:t>
            </a:r>
            <a:endParaRPr lang="cs-CZ" sz="800" dirty="0" smtClean="0"/>
          </a:p>
          <a:p>
            <a:r>
              <a:rPr lang="cs-CZ" sz="800" dirty="0" smtClean="0"/>
              <a:t>Habr - </a:t>
            </a:r>
            <a:r>
              <a:rPr lang="cs-CZ" sz="800" dirty="0" smtClean="0">
                <a:hlinkClick r:id="rId15"/>
              </a:rPr>
              <a:t>http://t3.gstatic.com/</a:t>
            </a:r>
            <a:r>
              <a:rPr lang="cs-CZ" sz="800" dirty="0" err="1" smtClean="0">
                <a:hlinkClick r:id="rId15"/>
              </a:rPr>
              <a:t>images</a:t>
            </a:r>
            <a:r>
              <a:rPr lang="cs-CZ" sz="800" dirty="0" smtClean="0">
                <a:hlinkClick r:id="rId15"/>
              </a:rPr>
              <a:t>?q=</a:t>
            </a:r>
            <a:r>
              <a:rPr lang="cs-CZ" sz="800" dirty="0" err="1" smtClean="0">
                <a:hlinkClick r:id="rId15"/>
              </a:rPr>
              <a:t>tbn</a:t>
            </a:r>
            <a:r>
              <a:rPr lang="cs-CZ" sz="800" dirty="0" smtClean="0">
                <a:hlinkClick r:id="rId15"/>
              </a:rPr>
              <a:t>:ANd9GcQaIHSoXBwZKQGn-jT8DmlxDiprZySZMrpl9wndhV9mYd0TvaxeHw</a:t>
            </a:r>
            <a:endParaRPr lang="cs-CZ" sz="800" dirty="0" smtClean="0"/>
          </a:p>
          <a:p>
            <a:r>
              <a:rPr lang="cs-CZ" sz="800" dirty="0" smtClean="0"/>
              <a:t>Javor - </a:t>
            </a:r>
            <a:r>
              <a:rPr lang="cs-CZ" sz="800" dirty="0" smtClean="0">
                <a:hlinkClick r:id="rId16"/>
              </a:rPr>
              <a:t>http://media5.picsearch.com/</a:t>
            </a:r>
            <a:r>
              <a:rPr lang="cs-CZ" sz="800" dirty="0" err="1" smtClean="0">
                <a:hlinkClick r:id="rId16"/>
              </a:rPr>
              <a:t>is</a:t>
            </a:r>
            <a:r>
              <a:rPr lang="cs-CZ" sz="800" dirty="0" smtClean="0">
                <a:hlinkClick r:id="rId16"/>
              </a:rPr>
              <a:t>?</a:t>
            </a:r>
            <a:r>
              <a:rPr lang="cs-CZ" sz="800" dirty="0" err="1" smtClean="0">
                <a:hlinkClick r:id="rId16"/>
              </a:rPr>
              <a:t>rLqMuLVk</a:t>
            </a:r>
            <a:r>
              <a:rPr lang="cs-CZ" sz="800" dirty="0" smtClean="0">
                <a:hlinkClick r:id="rId16"/>
              </a:rPr>
              <a:t>_</a:t>
            </a:r>
            <a:r>
              <a:rPr lang="cs-CZ" sz="800" dirty="0" err="1" smtClean="0">
                <a:hlinkClick r:id="rId16"/>
              </a:rPr>
              <a:t>EVkzzkSCbnqiNX</a:t>
            </a:r>
            <a:r>
              <a:rPr lang="cs-CZ" sz="800" dirty="0" smtClean="0">
                <a:hlinkClick r:id="rId16"/>
              </a:rPr>
              <a:t>-</a:t>
            </a:r>
            <a:r>
              <a:rPr lang="cs-CZ" sz="800" dirty="0" err="1" smtClean="0">
                <a:hlinkClick r:id="rId16"/>
              </a:rPr>
              <a:t>yKZdvZ</a:t>
            </a:r>
            <a:r>
              <a:rPr lang="cs-CZ" sz="800" dirty="0" smtClean="0">
                <a:hlinkClick r:id="rId16"/>
              </a:rPr>
              <a:t>_cZucXzqnLhz4</a:t>
            </a:r>
            <a:endParaRPr lang="cs-CZ" sz="800" dirty="0" smtClean="0"/>
          </a:p>
          <a:p>
            <a:r>
              <a:rPr lang="cs-CZ" sz="800" dirty="0" smtClean="0"/>
              <a:t>Maliník obecný - </a:t>
            </a:r>
            <a:r>
              <a:rPr lang="cs-CZ" sz="800" dirty="0" smtClean="0">
                <a:hlinkClick r:id="rId17"/>
              </a:rPr>
              <a:t>http://www.</a:t>
            </a:r>
            <a:r>
              <a:rPr lang="cs-CZ" sz="800" dirty="0" err="1" smtClean="0">
                <a:hlinkClick r:id="rId17"/>
              </a:rPr>
              <a:t>mezistromy.cz</a:t>
            </a:r>
            <a:r>
              <a:rPr lang="cs-CZ" sz="800" dirty="0" smtClean="0">
                <a:hlinkClick r:id="rId17"/>
              </a:rPr>
              <a:t>/</a:t>
            </a:r>
            <a:r>
              <a:rPr lang="cs-CZ" sz="800" dirty="0" err="1" smtClean="0">
                <a:hlinkClick r:id="rId17"/>
              </a:rPr>
              <a:t>imgcache</a:t>
            </a:r>
            <a:r>
              <a:rPr lang="cs-CZ" sz="800" dirty="0" smtClean="0">
                <a:hlinkClick r:id="rId17"/>
              </a:rPr>
              <a:t>/--</a:t>
            </a:r>
            <a:r>
              <a:rPr lang="cs-CZ" sz="800" dirty="0" err="1" smtClean="0">
                <a:hlinkClick r:id="rId17"/>
              </a:rPr>
              <a:t>userdata</a:t>
            </a:r>
            <a:r>
              <a:rPr lang="cs-CZ" sz="800" dirty="0" smtClean="0">
                <a:hlinkClick r:id="rId17"/>
              </a:rPr>
              <a:t>--fotografie--</a:t>
            </a:r>
            <a:r>
              <a:rPr lang="cs-CZ" sz="800" dirty="0" err="1" smtClean="0">
                <a:hlinkClick r:id="rId17"/>
              </a:rPr>
              <a:t>kere</a:t>
            </a:r>
            <a:r>
              <a:rPr lang="cs-CZ" sz="800" dirty="0" smtClean="0">
                <a:hlinkClick r:id="rId17"/>
              </a:rPr>
              <a:t>--</a:t>
            </a:r>
            <a:r>
              <a:rPr lang="cs-CZ" sz="800" dirty="0" err="1" smtClean="0">
                <a:hlinkClick r:id="rId17"/>
              </a:rPr>
              <a:t>ostruzinik</a:t>
            </a:r>
            <a:r>
              <a:rPr lang="cs-CZ" sz="800" dirty="0" smtClean="0">
                <a:hlinkClick r:id="rId17"/>
              </a:rPr>
              <a:t>_</a:t>
            </a:r>
            <a:r>
              <a:rPr lang="cs-CZ" sz="800" dirty="0" err="1" smtClean="0">
                <a:hlinkClick r:id="rId17"/>
              </a:rPr>
              <a:t>malinik</a:t>
            </a:r>
            <a:r>
              <a:rPr lang="cs-CZ" sz="800" dirty="0" smtClean="0">
                <a:hlinkClick r:id="rId17"/>
              </a:rPr>
              <a:t>_2_</a:t>
            </a:r>
            <a:r>
              <a:rPr lang="cs-CZ" sz="800" dirty="0" err="1" smtClean="0">
                <a:hlinkClick r:id="rId17"/>
              </a:rPr>
              <a:t>ilu</a:t>
            </a:r>
            <a:r>
              <a:rPr lang="cs-CZ" sz="800" dirty="0" smtClean="0">
                <a:hlinkClick r:id="rId17"/>
              </a:rPr>
              <a:t>_200_118_0_85.jpg</a:t>
            </a:r>
            <a:endParaRPr lang="cs-CZ" sz="800" dirty="0" smtClean="0"/>
          </a:p>
          <a:p>
            <a:r>
              <a:rPr lang="cs-CZ" sz="800" dirty="0" smtClean="0"/>
              <a:t>Ostružiník - </a:t>
            </a:r>
            <a:r>
              <a:rPr lang="cs-CZ" sz="800" dirty="0" smtClean="0">
                <a:hlinkClick r:id="rId18"/>
              </a:rPr>
              <a:t>http://www.</a:t>
            </a:r>
            <a:r>
              <a:rPr lang="cs-CZ" sz="800" dirty="0" err="1" smtClean="0">
                <a:hlinkClick r:id="rId18"/>
              </a:rPr>
              <a:t>mezistromy.cz</a:t>
            </a:r>
            <a:r>
              <a:rPr lang="cs-CZ" sz="800" dirty="0" smtClean="0">
                <a:hlinkClick r:id="rId18"/>
              </a:rPr>
              <a:t>/</a:t>
            </a:r>
            <a:r>
              <a:rPr lang="cs-CZ" sz="800" dirty="0" err="1" smtClean="0">
                <a:hlinkClick r:id="rId18"/>
              </a:rPr>
              <a:t>imgcache</a:t>
            </a:r>
            <a:r>
              <a:rPr lang="cs-CZ" sz="800" dirty="0" smtClean="0">
                <a:hlinkClick r:id="rId18"/>
              </a:rPr>
              <a:t>/--</a:t>
            </a:r>
            <a:r>
              <a:rPr lang="cs-CZ" sz="800" dirty="0" err="1" smtClean="0">
                <a:hlinkClick r:id="rId18"/>
              </a:rPr>
              <a:t>userdata</a:t>
            </a:r>
            <a:r>
              <a:rPr lang="cs-CZ" sz="800" dirty="0" smtClean="0">
                <a:hlinkClick r:id="rId18"/>
              </a:rPr>
              <a:t>--fotografie--</a:t>
            </a:r>
            <a:r>
              <a:rPr lang="cs-CZ" sz="800" dirty="0" err="1" smtClean="0">
                <a:hlinkClick r:id="rId18"/>
              </a:rPr>
              <a:t>kere</a:t>
            </a:r>
            <a:r>
              <a:rPr lang="cs-CZ" sz="800" dirty="0" smtClean="0">
                <a:hlinkClick r:id="rId18"/>
              </a:rPr>
              <a:t>--</a:t>
            </a:r>
            <a:r>
              <a:rPr lang="cs-CZ" sz="800" dirty="0" err="1" smtClean="0">
                <a:hlinkClick r:id="rId18"/>
              </a:rPr>
              <a:t>ostruzinik</a:t>
            </a:r>
            <a:r>
              <a:rPr lang="cs-CZ" sz="800" dirty="0" smtClean="0">
                <a:hlinkClick r:id="rId18"/>
              </a:rPr>
              <a:t>_</a:t>
            </a:r>
            <a:r>
              <a:rPr lang="cs-CZ" sz="800" dirty="0" err="1" smtClean="0">
                <a:hlinkClick r:id="rId18"/>
              </a:rPr>
              <a:t>pricestni</a:t>
            </a:r>
            <a:r>
              <a:rPr lang="cs-CZ" sz="800" dirty="0" smtClean="0">
                <a:hlinkClick r:id="rId18"/>
              </a:rPr>
              <a:t>_1_</a:t>
            </a:r>
            <a:r>
              <a:rPr lang="cs-CZ" sz="800" dirty="0" err="1" smtClean="0">
                <a:hlinkClick r:id="rId18"/>
              </a:rPr>
              <a:t>ilu</a:t>
            </a:r>
            <a:r>
              <a:rPr lang="cs-CZ" sz="800" dirty="0" smtClean="0">
                <a:hlinkClick r:id="rId18"/>
              </a:rPr>
              <a:t>_200_200_0_85.jpg</a:t>
            </a:r>
            <a:endParaRPr lang="cs-CZ" sz="800" dirty="0" smtClean="0"/>
          </a:p>
          <a:p>
            <a:r>
              <a:rPr lang="cs-CZ" sz="800" dirty="0" smtClean="0"/>
              <a:t>Brusnice borůvka -  </a:t>
            </a:r>
            <a:r>
              <a:rPr lang="cs-CZ" sz="800" dirty="0" smtClean="0">
                <a:hlinkClick r:id="rId19"/>
              </a:rPr>
              <a:t>http://upload.wikimedia.org/wikipedia/commons/thumb/6/68/Bilberries.jpg/258px-Bilberries.jpg</a:t>
            </a:r>
            <a:endParaRPr lang="cs-CZ" sz="800" dirty="0" smtClean="0"/>
          </a:p>
          <a:p>
            <a:r>
              <a:rPr lang="cs-CZ" sz="800" dirty="0" smtClean="0"/>
              <a:t>Vraní oko - </a:t>
            </a:r>
            <a:r>
              <a:rPr lang="cs-CZ" sz="800" dirty="0" smtClean="0">
                <a:hlinkClick r:id="rId20"/>
              </a:rPr>
              <a:t>http://upload.wikimedia.org/wikipedia/commons/thumb/8/85/Paris-quadrifolia%28vonSeite%29.jpg/258px-Paris-quadrifolia%28vonSeite%29.jpg</a:t>
            </a:r>
            <a:endParaRPr lang="cs-CZ" sz="800" dirty="0" smtClean="0"/>
          </a:p>
          <a:p>
            <a:r>
              <a:rPr lang="cs-CZ" sz="800" dirty="0" smtClean="0"/>
              <a:t>Jahodník obecný - </a:t>
            </a:r>
            <a:r>
              <a:rPr lang="cs-CZ" sz="800" dirty="0" smtClean="0">
                <a:hlinkClick r:id="rId21"/>
              </a:rPr>
              <a:t>http://www.</a:t>
            </a:r>
            <a:r>
              <a:rPr lang="cs-CZ" sz="800" dirty="0" err="1" smtClean="0">
                <a:hlinkClick r:id="rId21"/>
              </a:rPr>
              <a:t>mezistromy.cz</a:t>
            </a:r>
            <a:r>
              <a:rPr lang="cs-CZ" sz="800" dirty="0" smtClean="0">
                <a:hlinkClick r:id="rId21"/>
              </a:rPr>
              <a:t>/</a:t>
            </a:r>
            <a:r>
              <a:rPr lang="cs-CZ" sz="800" dirty="0" err="1" smtClean="0">
                <a:hlinkClick r:id="rId21"/>
              </a:rPr>
              <a:t>imgcache</a:t>
            </a:r>
            <a:r>
              <a:rPr lang="cs-CZ" sz="800" dirty="0" smtClean="0">
                <a:hlinkClick r:id="rId21"/>
              </a:rPr>
              <a:t>/--</a:t>
            </a:r>
            <a:r>
              <a:rPr lang="cs-CZ" sz="800" dirty="0" err="1" smtClean="0">
                <a:hlinkClick r:id="rId21"/>
              </a:rPr>
              <a:t>userdata</a:t>
            </a:r>
            <a:r>
              <a:rPr lang="cs-CZ" sz="800" dirty="0" smtClean="0">
                <a:hlinkClick r:id="rId21"/>
              </a:rPr>
              <a:t>--fotografie--byliny--</a:t>
            </a:r>
            <a:r>
              <a:rPr lang="cs-CZ" sz="800" dirty="0" err="1" smtClean="0">
                <a:hlinkClick r:id="rId21"/>
              </a:rPr>
              <a:t>jahodnik</a:t>
            </a:r>
            <a:r>
              <a:rPr lang="cs-CZ" sz="800" dirty="0" smtClean="0">
                <a:hlinkClick r:id="rId21"/>
              </a:rPr>
              <a:t>_</a:t>
            </a:r>
            <a:r>
              <a:rPr lang="cs-CZ" sz="800" dirty="0" err="1" smtClean="0">
                <a:hlinkClick r:id="rId21"/>
              </a:rPr>
              <a:t>obecny</a:t>
            </a:r>
            <a:r>
              <a:rPr lang="cs-CZ" sz="800" dirty="0" smtClean="0">
                <a:hlinkClick r:id="rId21"/>
              </a:rPr>
              <a:t>_2_</a:t>
            </a:r>
            <a:r>
              <a:rPr lang="cs-CZ" sz="800" dirty="0" err="1" smtClean="0">
                <a:hlinkClick r:id="rId21"/>
              </a:rPr>
              <a:t>ilu</a:t>
            </a:r>
            <a:r>
              <a:rPr lang="cs-CZ" sz="800" dirty="0" smtClean="0">
                <a:hlinkClick r:id="rId21"/>
              </a:rPr>
              <a:t>_200_133_0_85.jpg</a:t>
            </a:r>
            <a:endParaRPr lang="cs-CZ" sz="800" dirty="0" smtClean="0"/>
          </a:p>
          <a:p>
            <a:r>
              <a:rPr lang="cs-CZ" sz="800" dirty="0" smtClean="0"/>
              <a:t>Hřib kovář - </a:t>
            </a:r>
            <a:r>
              <a:rPr lang="cs-CZ" sz="800" dirty="0" smtClean="0">
                <a:hlinkClick r:id="rId22"/>
              </a:rPr>
              <a:t>http://www.</a:t>
            </a:r>
            <a:r>
              <a:rPr lang="cs-CZ" sz="800" dirty="0" err="1" smtClean="0">
                <a:hlinkClick r:id="rId22"/>
              </a:rPr>
              <a:t>mezistromy.cz</a:t>
            </a:r>
            <a:r>
              <a:rPr lang="cs-CZ" sz="800" dirty="0" smtClean="0">
                <a:hlinkClick r:id="rId22"/>
              </a:rPr>
              <a:t>/</a:t>
            </a:r>
            <a:r>
              <a:rPr lang="cs-CZ" sz="800" dirty="0" err="1" smtClean="0">
                <a:hlinkClick r:id="rId22"/>
              </a:rPr>
              <a:t>inc</a:t>
            </a:r>
            <a:r>
              <a:rPr lang="cs-CZ" sz="800" dirty="0" smtClean="0">
                <a:hlinkClick r:id="rId22"/>
              </a:rPr>
              <a:t>/</a:t>
            </a:r>
            <a:r>
              <a:rPr lang="cs-CZ" sz="800" dirty="0" err="1" smtClean="0">
                <a:hlinkClick r:id="rId22"/>
              </a:rPr>
              <a:t>imgresize.php</a:t>
            </a:r>
            <a:r>
              <a:rPr lang="cs-CZ" sz="800" dirty="0" smtClean="0">
                <a:hlinkClick r:id="rId22"/>
              </a:rPr>
              <a:t>?</a:t>
            </a:r>
            <a:r>
              <a:rPr lang="cs-CZ" sz="800" dirty="0" err="1" smtClean="0">
                <a:hlinkClick r:id="rId22"/>
              </a:rPr>
              <a:t>nw</a:t>
            </a:r>
            <a:r>
              <a:rPr lang="cs-CZ" sz="800" dirty="0" smtClean="0">
                <a:hlinkClick r:id="rId22"/>
              </a:rPr>
              <a:t>=200&amp;</a:t>
            </a:r>
            <a:r>
              <a:rPr lang="cs-CZ" sz="800" dirty="0" err="1" smtClean="0">
                <a:hlinkClick r:id="rId22"/>
              </a:rPr>
              <a:t>nhmax</a:t>
            </a:r>
            <a:r>
              <a:rPr lang="cs-CZ" sz="800" dirty="0" smtClean="0">
                <a:hlinkClick r:id="rId22"/>
              </a:rPr>
              <a:t>=200&amp;image_</a:t>
            </a:r>
            <a:r>
              <a:rPr lang="cs-CZ" sz="800" dirty="0" err="1" smtClean="0">
                <a:hlinkClick r:id="rId22"/>
              </a:rPr>
              <a:t>fp</a:t>
            </a:r>
            <a:r>
              <a:rPr lang="cs-CZ" sz="800" dirty="0" smtClean="0">
                <a:hlinkClick r:id="rId22"/>
              </a:rPr>
              <a:t>=/var/www/</a:t>
            </a:r>
            <a:r>
              <a:rPr lang="cs-CZ" sz="800" dirty="0" err="1" smtClean="0">
                <a:hlinkClick r:id="rId22"/>
              </a:rPr>
              <a:t>mezistromy.cz</a:t>
            </a:r>
            <a:r>
              <a:rPr lang="cs-CZ" sz="800" dirty="0" smtClean="0">
                <a:hlinkClick r:id="rId22"/>
              </a:rPr>
              <a:t>/data/www/</a:t>
            </a:r>
            <a:r>
              <a:rPr lang="cs-CZ" sz="800" dirty="0" err="1" smtClean="0">
                <a:hlinkClick r:id="rId22"/>
              </a:rPr>
              <a:t>mezistromy.cz</a:t>
            </a:r>
            <a:r>
              <a:rPr lang="cs-CZ" sz="800" dirty="0" smtClean="0">
                <a:hlinkClick r:id="rId22"/>
              </a:rPr>
              <a:t>/</a:t>
            </a:r>
            <a:r>
              <a:rPr lang="cs-CZ" sz="800" dirty="0" err="1" smtClean="0">
                <a:hlinkClick r:id="rId22"/>
              </a:rPr>
              <a:t>userdata</a:t>
            </a:r>
            <a:r>
              <a:rPr lang="cs-CZ" sz="800" dirty="0" smtClean="0">
                <a:hlinkClick r:id="rId22"/>
              </a:rPr>
              <a:t>/fotografie/houby/</a:t>
            </a:r>
            <a:r>
              <a:rPr lang="cs-CZ" sz="800" dirty="0" err="1" smtClean="0">
                <a:hlinkClick r:id="rId22"/>
              </a:rPr>
              <a:t>hrib</a:t>
            </a:r>
            <a:r>
              <a:rPr lang="cs-CZ" sz="800" dirty="0" smtClean="0">
                <a:hlinkClick r:id="rId22"/>
              </a:rPr>
              <a:t>_</a:t>
            </a:r>
            <a:r>
              <a:rPr lang="cs-CZ" sz="800" dirty="0" err="1" smtClean="0">
                <a:hlinkClick r:id="rId22"/>
              </a:rPr>
              <a:t>kovar</a:t>
            </a:r>
            <a:r>
              <a:rPr lang="cs-CZ" sz="800" dirty="0" smtClean="0">
                <a:hlinkClick r:id="rId22"/>
              </a:rPr>
              <a:t>_</a:t>
            </a:r>
            <a:r>
              <a:rPr lang="cs-CZ" sz="800" dirty="0" err="1" smtClean="0">
                <a:hlinkClick r:id="rId22"/>
              </a:rPr>
              <a:t>ilu.jpg</a:t>
            </a:r>
            <a:endParaRPr lang="cs-CZ" sz="800" dirty="0" smtClean="0"/>
          </a:p>
          <a:p>
            <a:r>
              <a:rPr lang="cs-CZ" sz="800" dirty="0" smtClean="0"/>
              <a:t>Kozák březový - </a:t>
            </a:r>
            <a:r>
              <a:rPr lang="cs-CZ" sz="800" dirty="0" smtClean="0">
                <a:hlinkClick r:id="rId23"/>
              </a:rPr>
              <a:t>http://www.</a:t>
            </a:r>
            <a:r>
              <a:rPr lang="cs-CZ" sz="800" dirty="0" err="1" smtClean="0">
                <a:hlinkClick r:id="rId23"/>
              </a:rPr>
              <a:t>mezistromy.cz</a:t>
            </a:r>
            <a:r>
              <a:rPr lang="cs-CZ" sz="800" dirty="0" smtClean="0">
                <a:hlinkClick r:id="rId23"/>
              </a:rPr>
              <a:t>/</a:t>
            </a:r>
            <a:r>
              <a:rPr lang="cs-CZ" sz="800" dirty="0" err="1" smtClean="0">
                <a:hlinkClick r:id="rId23"/>
              </a:rPr>
              <a:t>inc</a:t>
            </a:r>
            <a:r>
              <a:rPr lang="cs-CZ" sz="800" dirty="0" smtClean="0">
                <a:hlinkClick r:id="rId23"/>
              </a:rPr>
              <a:t>/</a:t>
            </a:r>
            <a:r>
              <a:rPr lang="cs-CZ" sz="800" dirty="0" err="1" smtClean="0">
                <a:hlinkClick r:id="rId23"/>
              </a:rPr>
              <a:t>imgresize.php</a:t>
            </a:r>
            <a:r>
              <a:rPr lang="cs-CZ" sz="800" dirty="0" smtClean="0">
                <a:hlinkClick r:id="rId23"/>
              </a:rPr>
              <a:t>?</a:t>
            </a:r>
            <a:r>
              <a:rPr lang="cs-CZ" sz="800" dirty="0" err="1" smtClean="0">
                <a:hlinkClick r:id="rId23"/>
              </a:rPr>
              <a:t>nw</a:t>
            </a:r>
            <a:r>
              <a:rPr lang="cs-CZ" sz="800" dirty="0" smtClean="0">
                <a:hlinkClick r:id="rId23"/>
              </a:rPr>
              <a:t>=200&amp;</a:t>
            </a:r>
            <a:r>
              <a:rPr lang="cs-CZ" sz="800" dirty="0" err="1" smtClean="0">
                <a:hlinkClick r:id="rId23"/>
              </a:rPr>
              <a:t>nhmax</a:t>
            </a:r>
            <a:r>
              <a:rPr lang="cs-CZ" sz="800" dirty="0" smtClean="0">
                <a:hlinkClick r:id="rId23"/>
              </a:rPr>
              <a:t>=200&amp;image_</a:t>
            </a:r>
            <a:r>
              <a:rPr lang="cs-CZ" sz="800" dirty="0" err="1" smtClean="0">
                <a:hlinkClick r:id="rId23"/>
              </a:rPr>
              <a:t>fp</a:t>
            </a:r>
            <a:r>
              <a:rPr lang="cs-CZ" sz="800" dirty="0" smtClean="0">
                <a:hlinkClick r:id="rId23"/>
              </a:rPr>
              <a:t>=/var/www/</a:t>
            </a:r>
            <a:r>
              <a:rPr lang="cs-CZ" sz="800" dirty="0" err="1" smtClean="0">
                <a:hlinkClick r:id="rId23"/>
              </a:rPr>
              <a:t>mezistromy.cz</a:t>
            </a:r>
            <a:r>
              <a:rPr lang="cs-CZ" sz="800" dirty="0" smtClean="0">
                <a:hlinkClick r:id="rId23"/>
              </a:rPr>
              <a:t>/data/www/</a:t>
            </a:r>
            <a:r>
              <a:rPr lang="cs-CZ" sz="800" dirty="0" err="1" smtClean="0">
                <a:hlinkClick r:id="rId23"/>
              </a:rPr>
              <a:t>mezistromy.cz</a:t>
            </a:r>
            <a:r>
              <a:rPr lang="cs-CZ" sz="800" dirty="0" smtClean="0">
                <a:hlinkClick r:id="rId23"/>
              </a:rPr>
              <a:t>/</a:t>
            </a:r>
            <a:r>
              <a:rPr lang="cs-CZ" sz="800" dirty="0" err="1" smtClean="0">
                <a:hlinkClick r:id="rId23"/>
              </a:rPr>
              <a:t>userdata</a:t>
            </a:r>
            <a:r>
              <a:rPr lang="cs-CZ" sz="800" dirty="0" smtClean="0">
                <a:hlinkClick r:id="rId23"/>
              </a:rPr>
              <a:t>/fotografie/houby/</a:t>
            </a:r>
            <a:r>
              <a:rPr lang="cs-CZ" sz="800" dirty="0" err="1" smtClean="0">
                <a:hlinkClick r:id="rId23"/>
              </a:rPr>
              <a:t>kozak</a:t>
            </a:r>
            <a:r>
              <a:rPr lang="cs-CZ" sz="800" dirty="0" smtClean="0">
                <a:hlinkClick r:id="rId23"/>
              </a:rPr>
              <a:t>_</a:t>
            </a:r>
            <a:r>
              <a:rPr lang="cs-CZ" sz="800" dirty="0" err="1" smtClean="0">
                <a:hlinkClick r:id="rId23"/>
              </a:rPr>
              <a:t>brezovy</a:t>
            </a:r>
            <a:r>
              <a:rPr lang="cs-CZ" sz="800" dirty="0" smtClean="0">
                <a:hlinkClick r:id="rId23"/>
              </a:rPr>
              <a:t>_</a:t>
            </a:r>
            <a:r>
              <a:rPr lang="cs-CZ" sz="800" dirty="0" err="1" smtClean="0">
                <a:hlinkClick r:id="rId23"/>
              </a:rPr>
              <a:t>ilu.jpg</a:t>
            </a:r>
            <a:endParaRPr lang="cs-CZ" sz="800" dirty="0" smtClean="0"/>
          </a:p>
          <a:p>
            <a:r>
              <a:rPr lang="cs-CZ" sz="800" dirty="0" smtClean="0"/>
              <a:t>Muchomůrka červená - </a:t>
            </a:r>
            <a:r>
              <a:rPr lang="cs-CZ" sz="800" dirty="0" smtClean="0">
                <a:hlinkClick r:id="rId24"/>
              </a:rPr>
              <a:t>http://www.</a:t>
            </a:r>
            <a:r>
              <a:rPr lang="cs-CZ" sz="800" dirty="0" err="1" smtClean="0">
                <a:hlinkClick r:id="rId24"/>
              </a:rPr>
              <a:t>mezistromy.cz</a:t>
            </a:r>
            <a:r>
              <a:rPr lang="cs-CZ" sz="800" dirty="0" smtClean="0">
                <a:hlinkClick r:id="rId24"/>
              </a:rPr>
              <a:t>/</a:t>
            </a:r>
            <a:r>
              <a:rPr lang="cs-CZ" sz="800" dirty="0" err="1" smtClean="0">
                <a:hlinkClick r:id="rId24"/>
              </a:rPr>
              <a:t>imgcache</a:t>
            </a:r>
            <a:r>
              <a:rPr lang="cs-CZ" sz="800" dirty="0" smtClean="0">
                <a:hlinkClick r:id="rId24"/>
              </a:rPr>
              <a:t>/--</a:t>
            </a:r>
            <a:r>
              <a:rPr lang="cs-CZ" sz="800" dirty="0" err="1" smtClean="0">
                <a:hlinkClick r:id="rId24"/>
              </a:rPr>
              <a:t>userdata</a:t>
            </a:r>
            <a:r>
              <a:rPr lang="cs-CZ" sz="800" dirty="0" smtClean="0">
                <a:hlinkClick r:id="rId24"/>
              </a:rPr>
              <a:t>--fotografie--houby--</a:t>
            </a:r>
            <a:r>
              <a:rPr lang="cs-CZ" sz="800" dirty="0" err="1" smtClean="0">
                <a:hlinkClick r:id="rId24"/>
              </a:rPr>
              <a:t>muchomurka</a:t>
            </a:r>
            <a:r>
              <a:rPr lang="cs-CZ" sz="800" dirty="0" smtClean="0">
                <a:hlinkClick r:id="rId24"/>
              </a:rPr>
              <a:t>_</a:t>
            </a:r>
            <a:r>
              <a:rPr lang="cs-CZ" sz="800" dirty="0" err="1" smtClean="0">
                <a:hlinkClick r:id="rId24"/>
              </a:rPr>
              <a:t>cervena</a:t>
            </a:r>
            <a:r>
              <a:rPr lang="cs-CZ" sz="800" dirty="0" smtClean="0">
                <a:hlinkClick r:id="rId24"/>
              </a:rPr>
              <a:t>_2_</a:t>
            </a:r>
            <a:r>
              <a:rPr lang="cs-CZ" sz="800" dirty="0" err="1" smtClean="0">
                <a:hlinkClick r:id="rId24"/>
              </a:rPr>
              <a:t>ilu</a:t>
            </a:r>
            <a:r>
              <a:rPr lang="cs-CZ" sz="800" dirty="0" smtClean="0">
                <a:hlinkClick r:id="rId24"/>
              </a:rPr>
              <a:t>_200_142_0_85.jpg</a:t>
            </a:r>
            <a:endParaRPr lang="cs-CZ" sz="800" dirty="0" smtClean="0"/>
          </a:p>
          <a:p>
            <a:r>
              <a:rPr lang="cs-CZ" sz="800" dirty="0" smtClean="0"/>
              <a:t>Jelen lesní - </a:t>
            </a:r>
            <a:r>
              <a:rPr lang="cs-CZ" sz="800" dirty="0" smtClean="0">
                <a:hlinkClick r:id="rId25"/>
              </a:rPr>
              <a:t>http://upload.wikimedia.org/wikipedia/commons/thumb/0/06/Red_Deer_Stag.jpg/240px-Red_Deer_Stag.jpg</a:t>
            </a:r>
            <a:endParaRPr lang="cs-CZ" sz="800" dirty="0" smtClean="0"/>
          </a:p>
          <a:p>
            <a:r>
              <a:rPr lang="cs-CZ" sz="800" dirty="0" smtClean="0"/>
              <a:t>Kuna lesní - </a:t>
            </a:r>
            <a:r>
              <a:rPr lang="cs-CZ" sz="800" dirty="0" smtClean="0">
                <a:hlinkClick r:id="rId26"/>
              </a:rPr>
              <a:t>http://upload.wikimedia.org/wikipedia/commons/thumb/f/ff/Martes_martes_crop.jpg/260px-Martes_martes_crop.jpg</a:t>
            </a:r>
            <a:endParaRPr lang="cs-CZ" sz="800" dirty="0" smtClean="0"/>
          </a:p>
          <a:p>
            <a:r>
              <a:rPr lang="cs-CZ" sz="800" dirty="0" smtClean="0"/>
              <a:t>Veverka obecná - </a:t>
            </a:r>
            <a:r>
              <a:rPr lang="cs-CZ" sz="800" dirty="0" smtClean="0">
                <a:hlinkClick r:id="rId27"/>
              </a:rPr>
              <a:t>http://upload.wikimedia.org/wikipedia/commons/thumb/6/69/Kurre5.jpg/170px-Kurre5.jpg</a:t>
            </a:r>
            <a:endParaRPr lang="cs-CZ" sz="800" dirty="0" smtClean="0"/>
          </a:p>
          <a:p>
            <a:r>
              <a:rPr lang="cs-CZ" sz="800" dirty="0" smtClean="0"/>
              <a:t>Prase divoké - </a:t>
            </a:r>
            <a:r>
              <a:rPr lang="cs-CZ" sz="800" dirty="0" smtClean="0">
                <a:hlinkClick r:id="rId28"/>
              </a:rPr>
              <a:t>http://upload.wikimedia.org/wikipedia/commons/thumb/5/56/Prase_divoke.jpg/220px-Prase_divoke.jpg</a:t>
            </a:r>
            <a:endParaRPr lang="cs-CZ" sz="800" dirty="0" smtClean="0"/>
          </a:p>
          <a:p>
            <a:r>
              <a:rPr lang="cs-CZ" sz="800" dirty="0" smtClean="0"/>
              <a:t>Srnec obecný - </a:t>
            </a:r>
            <a:r>
              <a:rPr lang="cs-CZ" sz="800" dirty="0" smtClean="0">
                <a:hlinkClick r:id="rId29"/>
              </a:rPr>
              <a:t>http://upload.wikimedia.org/wikipedia/commons/thumb/5/5d/Capreolus_capreolus_%28Marek_Szczepanek%29.jpg/240px-Capreolus_capreolus_%28Marek_Szczepanek%29.jpg</a:t>
            </a:r>
            <a:endParaRPr lang="cs-CZ" sz="800" dirty="0" smtClean="0"/>
          </a:p>
          <a:p>
            <a:r>
              <a:rPr lang="cs-CZ" sz="800" dirty="0" smtClean="0"/>
              <a:t>Jezevec lesní - </a:t>
            </a:r>
            <a:r>
              <a:rPr lang="cs-CZ" sz="800" dirty="0" smtClean="0">
                <a:hlinkClick r:id="rId30"/>
              </a:rPr>
              <a:t>http://upload.wikimedia.org/wikipedia/commons/thumb/1/10/Badger-badger.jpg/225px-Badger-badger.jpg</a:t>
            </a:r>
            <a:endParaRPr lang="cs-CZ" sz="800" dirty="0" smtClean="0"/>
          </a:p>
          <a:p>
            <a:r>
              <a:rPr lang="cs-CZ" sz="800" dirty="0" smtClean="0"/>
              <a:t>Datel černý - </a:t>
            </a:r>
            <a:r>
              <a:rPr lang="cs-CZ" sz="800" dirty="0" smtClean="0">
                <a:hlinkClick r:id="rId31"/>
              </a:rPr>
              <a:t>http://upload.wikimedia.org/wikipedia/commons/thumb/3/31/Schwarzspecht.jpg/245px-Schwarzspecht.jpg</a:t>
            </a:r>
            <a:endParaRPr lang="cs-CZ" sz="800" dirty="0" smtClean="0"/>
          </a:p>
          <a:p>
            <a:r>
              <a:rPr lang="cs-CZ" sz="800" dirty="0" smtClean="0"/>
              <a:t>Sojka obecná - </a:t>
            </a:r>
            <a:r>
              <a:rPr lang="cs-CZ" sz="800" dirty="0" smtClean="0">
                <a:hlinkClick r:id="rId32"/>
              </a:rPr>
              <a:t>http://upload.wikimedia.org/wikipedia/commons/thumb/6/6d/Garrulus_glandarius_1_Luc_Viatour.jpg/260px-Garrulus_glandarius_1_Luc_Viatour.jpg</a:t>
            </a:r>
            <a:endParaRPr lang="cs-CZ" sz="800" dirty="0" smtClean="0"/>
          </a:p>
          <a:p>
            <a:endParaRPr lang="cs-CZ" sz="8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a:bodyPr>
          <a:lstStyle/>
          <a:p>
            <a:r>
              <a:rPr lang="cs-CZ" sz="800" dirty="0" smtClean="0"/>
              <a:t>Liška obecná - </a:t>
            </a:r>
            <a:r>
              <a:rPr lang="cs-CZ" sz="800" dirty="0" smtClean="0">
                <a:hlinkClick r:id="rId2"/>
              </a:rPr>
              <a:t>http://upload.wikimedia.org/wikipedia/commons/thumb/d/d0/Vulpes_vulpes_standing_in_snow.jpg/250px-Vulpes_vulpes_standing_in_snow.jpg</a:t>
            </a:r>
            <a:endParaRPr lang="cs-CZ" sz="800" dirty="0" smtClean="0"/>
          </a:p>
          <a:p>
            <a:r>
              <a:rPr lang="cs-CZ" sz="800" dirty="0" smtClean="0"/>
              <a:t>Zajíc polní - </a:t>
            </a:r>
            <a:r>
              <a:rPr lang="cs-CZ" sz="800" dirty="0" smtClean="0">
                <a:hlinkClick r:id="rId3"/>
              </a:rPr>
              <a:t>http://upload.wikimedia.org/wikipedia/commons/thumb/3/33/01-sfel-08-009a_-_crop.jpg/225px-01-sfel-08-009a_-_crop.jpg</a:t>
            </a:r>
            <a:endParaRPr lang="cs-CZ" sz="800" dirty="0" smtClean="0"/>
          </a:p>
          <a:p>
            <a:r>
              <a:rPr lang="cs-CZ" sz="800" dirty="0" smtClean="0"/>
              <a:t>Zákazové piktogramy - </a:t>
            </a:r>
            <a:r>
              <a:rPr lang="cs-CZ" sz="800" dirty="0" smtClean="0">
                <a:hlinkClick r:id="rId4"/>
              </a:rPr>
              <a:t>http://www.</a:t>
            </a:r>
            <a:r>
              <a:rPr lang="cs-CZ" sz="800" dirty="0" err="1" smtClean="0">
                <a:hlinkClick r:id="rId4"/>
              </a:rPr>
              <a:t>lesycr.cz</a:t>
            </a:r>
            <a:r>
              <a:rPr lang="cs-CZ" sz="800" dirty="0" smtClean="0">
                <a:hlinkClick r:id="rId4"/>
              </a:rPr>
              <a:t>/volny-</a:t>
            </a:r>
            <a:r>
              <a:rPr lang="cs-CZ" sz="800" dirty="0" err="1" smtClean="0">
                <a:hlinkClick r:id="rId4"/>
              </a:rPr>
              <a:t>cas</a:t>
            </a:r>
            <a:r>
              <a:rPr lang="cs-CZ" sz="800" dirty="0" smtClean="0">
                <a:hlinkClick r:id="rId4"/>
              </a:rPr>
              <a:t>-v-lese/</a:t>
            </a:r>
            <a:r>
              <a:rPr lang="cs-CZ" sz="800" dirty="0" err="1" smtClean="0">
                <a:hlinkClick r:id="rId4"/>
              </a:rPr>
              <a:t>informacni</a:t>
            </a:r>
            <a:r>
              <a:rPr lang="cs-CZ" sz="800" dirty="0" smtClean="0">
                <a:hlinkClick r:id="rId4"/>
              </a:rPr>
              <a:t>-</a:t>
            </a:r>
            <a:r>
              <a:rPr lang="cs-CZ" sz="800" dirty="0" err="1" smtClean="0">
                <a:hlinkClick r:id="rId4"/>
              </a:rPr>
              <a:t>system</a:t>
            </a:r>
            <a:r>
              <a:rPr lang="cs-CZ" sz="800" dirty="0" smtClean="0">
                <a:hlinkClick r:id="rId4"/>
              </a:rPr>
              <a:t>-v-lese/</a:t>
            </a:r>
            <a:r>
              <a:rPr lang="cs-CZ" sz="800" dirty="0" err="1" smtClean="0">
                <a:hlinkClick r:id="rId4"/>
              </a:rPr>
              <a:t>Stranky</a:t>
            </a:r>
            <a:r>
              <a:rPr lang="cs-CZ" sz="800" dirty="0" smtClean="0">
                <a:hlinkClick r:id="rId4"/>
              </a:rPr>
              <a:t>/default.</a:t>
            </a:r>
            <a:r>
              <a:rPr lang="cs-CZ" sz="800" dirty="0" err="1" smtClean="0">
                <a:hlinkClick r:id="rId4"/>
              </a:rPr>
              <a:t>aspx</a:t>
            </a:r>
            <a:endParaRPr lang="cs-CZ" sz="800" dirty="0" smtClean="0"/>
          </a:p>
          <a:p>
            <a:r>
              <a:rPr lang="cs-CZ" sz="800" dirty="0" smtClean="0"/>
              <a:t>Stopy zvěře -  </a:t>
            </a:r>
            <a:r>
              <a:rPr lang="cs-CZ" sz="800" dirty="0" smtClean="0">
                <a:hlinkClick r:id="rId5"/>
              </a:rPr>
              <a:t>http://www.</a:t>
            </a:r>
            <a:r>
              <a:rPr lang="cs-CZ" sz="800" dirty="0" err="1" smtClean="0">
                <a:hlinkClick r:id="rId5"/>
              </a:rPr>
              <a:t>hununpa.cz</a:t>
            </a:r>
            <a:r>
              <a:rPr lang="cs-CZ" sz="800" dirty="0" smtClean="0">
                <a:hlinkClick r:id="rId5"/>
              </a:rPr>
              <a:t>/</a:t>
            </a:r>
            <a:r>
              <a:rPr lang="cs-CZ" sz="800" dirty="0" err="1" smtClean="0">
                <a:hlinkClick r:id="rId5"/>
              </a:rPr>
              <a:t>modules</a:t>
            </a:r>
            <a:r>
              <a:rPr lang="cs-CZ" sz="800" dirty="0" smtClean="0">
                <a:hlinkClick r:id="rId5"/>
              </a:rPr>
              <a:t>/</a:t>
            </a:r>
            <a:r>
              <a:rPr lang="cs-CZ" sz="800" dirty="0" err="1" smtClean="0">
                <a:hlinkClick r:id="rId5"/>
              </a:rPr>
              <a:t>news</a:t>
            </a:r>
            <a:r>
              <a:rPr lang="cs-CZ" sz="800" dirty="0" smtClean="0">
                <a:hlinkClick r:id="rId5"/>
              </a:rPr>
              <a:t>/</a:t>
            </a:r>
            <a:r>
              <a:rPr lang="cs-CZ" sz="800" dirty="0" err="1" smtClean="0">
                <a:hlinkClick r:id="rId5"/>
              </a:rPr>
              <a:t>article.php</a:t>
            </a:r>
            <a:r>
              <a:rPr lang="cs-CZ" sz="800" dirty="0" smtClean="0">
                <a:hlinkClick r:id="rId5"/>
              </a:rPr>
              <a:t>?</a:t>
            </a:r>
            <a:r>
              <a:rPr lang="cs-CZ" sz="800" dirty="0" err="1" smtClean="0">
                <a:hlinkClick r:id="rId5"/>
              </a:rPr>
              <a:t>storyid</a:t>
            </a:r>
            <a:r>
              <a:rPr lang="cs-CZ" sz="800" dirty="0" smtClean="0">
                <a:hlinkClick r:id="rId5"/>
              </a:rPr>
              <a:t>=221</a:t>
            </a:r>
            <a:endParaRPr lang="cs-CZ" sz="800" dirty="0" smtClean="0"/>
          </a:p>
          <a:p>
            <a:pPr>
              <a:buNone/>
            </a:pPr>
            <a:r>
              <a:rPr lang="cs-CZ" sz="800" dirty="0" smtClean="0"/>
              <a:t>                                       </a:t>
            </a:r>
            <a:r>
              <a:rPr lang="cs-CZ" sz="800" dirty="0" smtClean="0">
                <a:hlinkClick r:id="rId6"/>
              </a:rPr>
              <a:t>http://kalendarium.wz.cz/cz/stopy_zvere.htm</a:t>
            </a:r>
            <a:endParaRPr lang="cs-CZ" sz="800" dirty="0" smtClean="0"/>
          </a:p>
          <a:p>
            <a:pPr>
              <a:buNone/>
            </a:pPr>
            <a:r>
              <a:rPr lang="cs-CZ" sz="800" dirty="0" smtClean="0"/>
              <a:t>                                       </a:t>
            </a:r>
            <a:r>
              <a:rPr lang="cs-CZ" sz="800" dirty="0" smtClean="0">
                <a:hlinkClick r:id="rId7"/>
              </a:rPr>
              <a:t>http://www.jojo.</a:t>
            </a:r>
            <a:r>
              <a:rPr lang="cs-CZ" sz="800" dirty="0" err="1" smtClean="0">
                <a:hlinkClick r:id="rId7"/>
              </a:rPr>
              <a:t>cz</a:t>
            </a:r>
            <a:r>
              <a:rPr lang="cs-CZ" sz="800" dirty="0" smtClean="0">
                <a:hlinkClick r:id="rId7"/>
              </a:rPr>
              <a:t>/</a:t>
            </a:r>
            <a:r>
              <a:rPr lang="cs-CZ" sz="800" dirty="0" err="1" smtClean="0">
                <a:hlinkClick r:id="rId7"/>
              </a:rPr>
              <a:t>images</a:t>
            </a:r>
            <a:r>
              <a:rPr lang="cs-CZ" sz="800" dirty="0" smtClean="0">
                <a:hlinkClick r:id="rId7"/>
              </a:rPr>
              <a:t>/</a:t>
            </a:r>
            <a:r>
              <a:rPr lang="cs-CZ" sz="800" dirty="0" err="1" smtClean="0">
                <a:hlinkClick r:id="rId7"/>
              </a:rPr>
              <a:t>content</a:t>
            </a:r>
            <a:r>
              <a:rPr lang="cs-CZ" sz="800" dirty="0" smtClean="0">
                <a:hlinkClick r:id="rId7"/>
              </a:rPr>
              <a:t>/1342771268-stopy-02.jpg</a:t>
            </a:r>
            <a:endParaRPr lang="cs-CZ" sz="800" dirty="0" smtClean="0"/>
          </a:p>
          <a:p>
            <a:pPr lvl="1">
              <a:buNone/>
            </a:pPr>
            <a:endParaRPr lang="cs-CZ" sz="800" dirty="0" smtClean="0"/>
          </a:p>
          <a:p>
            <a:endParaRPr lang="cs-CZ" sz="8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309</TotalTime>
  <Words>673</Words>
  <Application>Microsoft Office PowerPoint</Application>
  <PresentationFormat>Předvádění na obrazovce (4:3)</PresentationFormat>
  <Paragraphs>131</Paragraphs>
  <Slides>17</Slides>
  <Notes>1</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sady Office</vt:lpstr>
      <vt:lpstr>Snímek 1</vt:lpstr>
      <vt:lpstr>Snímek 2</vt:lpstr>
      <vt:lpstr>ZEMĚ</vt:lpstr>
      <vt:lpstr>LES</vt:lpstr>
      <vt:lpstr>JEHLIČNATÝ LES - STROMY</vt:lpstr>
      <vt:lpstr>LISTNATÝ LES - STROMY</vt:lpstr>
      <vt:lpstr> LESNÍ PLODY</vt:lpstr>
      <vt:lpstr>ZVÍŘATA V LESE</vt:lpstr>
      <vt:lpstr>STOPY ZVĚŘE</vt:lpstr>
      <vt:lpstr>ROK V LESE</vt:lpstr>
      <vt:lpstr>CHOVÁNÍ V LESE</vt:lpstr>
      <vt:lpstr>OCHRANA LESA Co do lesa nepatří?</vt:lpstr>
      <vt:lpstr>PROCVIČENÍ Spoj  správně.</vt:lpstr>
      <vt:lpstr>STOPY ZVĚŘE Určíš správně komu patří stopy?</vt:lpstr>
      <vt:lpstr>Hry a zábava</vt:lpstr>
      <vt:lpstr>ODKAZY</vt:lpstr>
      <vt:lpstr>Snímek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Kroupa</dc:creator>
  <cp:lastModifiedBy>Anička</cp:lastModifiedBy>
  <cp:revision>70</cp:revision>
  <dcterms:created xsi:type="dcterms:W3CDTF">2013-03-19T08:33:29Z</dcterms:created>
  <dcterms:modified xsi:type="dcterms:W3CDTF">2013-04-10T08:41:43Z</dcterms:modified>
</cp:coreProperties>
</file>