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60" r:id="rId4"/>
    <p:sldId id="261" r:id="rId5"/>
    <p:sldId id="262" r:id="rId6"/>
    <p:sldId id="263" r:id="rId7"/>
    <p:sldId id="264" r:id="rId8"/>
    <p:sldId id="265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EAA4-1688-45BC-AAB3-46FCB1797A6D}" type="datetimeFigureOut">
              <a:rPr lang="cs-CZ" smtClean="0"/>
              <a:pPr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3E413-EED2-4056-B6F3-6DBB1C7C31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2296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EAA4-1688-45BC-AAB3-46FCB1797A6D}" type="datetimeFigureOut">
              <a:rPr lang="cs-CZ" smtClean="0"/>
              <a:pPr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3E413-EED2-4056-B6F3-6DBB1C7C31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5574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EAA4-1688-45BC-AAB3-46FCB1797A6D}" type="datetimeFigureOut">
              <a:rPr lang="cs-CZ" smtClean="0"/>
              <a:pPr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3E413-EED2-4056-B6F3-6DBB1C7C31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278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EAA4-1688-45BC-AAB3-46FCB1797A6D}" type="datetimeFigureOut">
              <a:rPr lang="cs-CZ" smtClean="0"/>
              <a:pPr/>
              <a:t>10.4.2013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3E413-EED2-4056-B6F3-6DBB1C7C31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90516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EAA4-1688-45BC-AAB3-46FCB1797A6D}" type="datetimeFigureOut">
              <a:rPr lang="cs-CZ" smtClean="0"/>
              <a:pPr/>
              <a:t>10.4.2013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3E413-EED2-4056-B6F3-6DBB1C7C31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21167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EAA4-1688-45BC-AAB3-46FCB1797A6D}" type="datetimeFigureOut">
              <a:rPr lang="cs-CZ" smtClean="0"/>
              <a:pPr/>
              <a:t>10.4.2013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3E413-EED2-4056-B6F3-6DBB1C7C31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93132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EAA4-1688-45BC-AAB3-46FCB1797A6D}" type="datetimeFigureOut">
              <a:rPr lang="cs-CZ" smtClean="0"/>
              <a:pPr/>
              <a:t>10.4.2013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3E413-EED2-4056-B6F3-6DBB1C7C31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9654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EAA4-1688-45BC-AAB3-46FCB1797A6D}" type="datetimeFigureOut">
              <a:rPr lang="cs-CZ" smtClean="0"/>
              <a:pPr/>
              <a:t>10.4.2013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3E413-EED2-4056-B6F3-6DBB1C7C31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91525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EAA4-1688-45BC-AAB3-46FCB1797A6D}" type="datetimeFigureOut">
              <a:rPr lang="cs-CZ" smtClean="0"/>
              <a:pPr/>
              <a:t>10.4.2013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3E413-EED2-4056-B6F3-6DBB1C7C31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0807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EAA4-1688-45BC-AAB3-46FCB1797A6D}" type="datetimeFigureOut">
              <a:rPr lang="cs-CZ" smtClean="0"/>
              <a:pPr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3E413-EED2-4056-B6F3-6DBB1C7C31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0664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EAA4-1688-45BC-AAB3-46FCB1797A6D}" type="datetimeFigureOut">
              <a:rPr lang="cs-CZ" smtClean="0"/>
              <a:pPr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3E413-EED2-4056-B6F3-6DBB1C7C31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6041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6EAA4-1688-45BC-AAB3-46FCB1797A6D}" type="datetimeFigureOut">
              <a:rPr lang="cs-CZ" smtClean="0"/>
              <a:pPr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3E413-EED2-4056-B6F3-6DBB1C7C31B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8898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8232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      DIGITÁLNÍDIGITÁLNÍ </a:t>
            </a:r>
            <a:r>
              <a:rPr lang="cs-CZ" sz="3200" dirty="0"/>
              <a:t>UČEBNÍ MATERIÁL</a:t>
            </a:r>
          </a:p>
        </p:txBody>
      </p:sp>
      <p:pic>
        <p:nvPicPr>
          <p:cNvPr id="4" name="Picture 3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77963"/>
            <a:ext cx="6194425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2155601" y="5421014"/>
            <a:ext cx="4792663" cy="1176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1162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Vstupní písemná práce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ročník –  číšník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493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1.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5400" dirty="0" smtClean="0">
                <a:solidFill>
                  <a:srgbClr val="0070C0"/>
                </a:solidFill>
              </a:rPr>
              <a:t>A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  k</a:t>
            </a:r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podílu   čísel  24  a  6 </a:t>
            </a:r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přičteš 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rozdíl </a:t>
            </a:r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čísel 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16   a   8</a:t>
            </a:r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jaký </a:t>
            </a:r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bude výsledek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Zapiš  postup  </a:t>
            </a:r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řešení 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výsledek.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5400" dirty="0" smtClean="0">
                <a:solidFill>
                  <a:schemeClr val="accent6">
                    <a:lumMod val="75000"/>
                  </a:schemeClr>
                </a:solidFill>
              </a:rPr>
              <a:t>B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  </a:t>
            </a: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 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součinu </a:t>
            </a: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čísel 2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 8   přičteš   rozdíl </a:t>
            </a: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čísel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10  a   5,   </a:t>
            </a: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jaký bude výsledek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Zapiš   postup  řešení  </a:t>
            </a: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výsledek.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5536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2.</a:t>
            </a:r>
            <a:endParaRPr lang="cs-CZ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/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cs-CZ" sz="5800" dirty="0" smtClean="0">
                    <a:solidFill>
                      <a:srgbClr val="0070C0"/>
                    </a:solidFill>
                  </a:rPr>
                  <a:t>A</a:t>
                </a:r>
              </a:p>
              <a:p>
                <a:pPr marL="0" indent="0" algn="just">
                  <a:buNone/>
                </a:pPr>
                <a:r>
                  <a:rPr lang="cs-CZ" sz="32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Zapiš  </a:t>
                </a:r>
                <a:r>
                  <a:rPr lang="cs-CZ" sz="32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zlomek, pro který platí toto tvrzení: jmenovatel zlomku je o tři větší než </a:t>
                </a:r>
                <a:r>
                  <a:rPr lang="cs-CZ" sz="32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čitatel</a:t>
                </a:r>
                <a:r>
                  <a:rPr lang="cs-CZ" sz="32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. </a:t>
                </a:r>
                <a:endParaRPr lang="cs-CZ" sz="32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 algn="just">
                  <a:buNone/>
                </a:pPr>
                <a:r>
                  <a:rPr lang="cs-CZ" sz="32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cs-CZ" sz="32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𝟏</m:t>
                        </m:r>
                      </m:num>
                      <m:den>
                        <m:r>
                          <a:rPr lang="cs-CZ" sz="32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𝟑</m:t>
                        </m:r>
                      </m:den>
                    </m:f>
                  </m:oMath>
                </a14:m>
                <a:r>
                  <a:rPr lang="cs-CZ" sz="32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,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cs-CZ" sz="32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𝟕</m:t>
                        </m:r>
                      </m:num>
                      <m:den>
                        <m:r>
                          <a:rPr lang="cs-CZ" sz="32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sz="32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,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cs-CZ" sz="32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𝟗</m:t>
                        </m:r>
                      </m:num>
                      <m:den>
                        <m:r>
                          <a:rPr lang="cs-CZ" sz="32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𝟑</m:t>
                        </m:r>
                      </m:den>
                    </m:f>
                  </m:oMath>
                </a14:m>
                <a:r>
                  <a:rPr lang="cs-CZ" sz="32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,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cs-CZ" sz="32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𝟒</m:t>
                        </m:r>
                      </m:num>
                      <m:den>
                        <m:r>
                          <a:rPr lang="cs-CZ" sz="32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𝟕</m:t>
                        </m:r>
                      </m:den>
                    </m:f>
                  </m:oMath>
                </a14:m>
                <a:r>
                  <a:rPr lang="cs-CZ" sz="32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cs-CZ" sz="32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2" cstate="print"/>
                <a:stretch>
                  <a:fillRect l="-4072" t="-3908" r="-46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cs-CZ" sz="58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B</a:t>
                </a:r>
              </a:p>
              <a:p>
                <a:pPr marL="0" indent="0">
                  <a:buNone/>
                </a:pPr>
                <a:r>
                  <a:rPr lang="cs-CZ" sz="3200" b="1" dirty="0" smtClean="0">
                    <a:solidFill>
                      <a:schemeClr val="accent6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Zapiš zlomek</a:t>
                </a:r>
                <a:r>
                  <a:rPr lang="cs-CZ" sz="3200" b="1" dirty="0">
                    <a:solidFill>
                      <a:schemeClr val="accent6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, pro který platí toto tvrzení: jmenovatel zlomku je o pět větší </a:t>
                </a:r>
                <a:r>
                  <a:rPr lang="cs-CZ" sz="3200" b="1" dirty="0" smtClean="0">
                    <a:solidFill>
                      <a:schemeClr val="accent6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než    </a:t>
                </a:r>
                <a:r>
                  <a:rPr lang="cs-CZ" sz="3200" b="1" dirty="0">
                    <a:solidFill>
                      <a:schemeClr val="accent6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čitatel. </a:t>
                </a:r>
                <a:endParaRPr lang="cs-CZ" sz="3200" b="1" dirty="0" smtClean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r>
                  <a:rPr lang="cs-CZ" sz="3200" b="1" dirty="0" smtClean="0">
                    <a:solidFill>
                      <a:schemeClr val="accent6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cs-CZ" sz="32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𝟏</m:t>
                        </m:r>
                      </m:num>
                      <m:den>
                        <m:r>
                          <a:rPr lang="cs-CZ" sz="32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𝟓</m:t>
                        </m:r>
                      </m:den>
                    </m:f>
                  </m:oMath>
                </a14:m>
                <a:r>
                  <a:rPr lang="cs-CZ" sz="3200" b="1" dirty="0">
                    <a:solidFill>
                      <a:schemeClr val="accent6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,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cs-CZ" sz="32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𝟐</m:t>
                        </m:r>
                      </m:num>
                      <m:den>
                        <m:r>
                          <a:rPr lang="cs-CZ" sz="32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𝟕</m:t>
                        </m:r>
                      </m:den>
                    </m:f>
                  </m:oMath>
                </a14:m>
                <a:r>
                  <a:rPr lang="cs-CZ" sz="3200" b="1" dirty="0">
                    <a:solidFill>
                      <a:schemeClr val="accent6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,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cs-CZ" sz="32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𝟏𝟎</m:t>
                        </m:r>
                      </m:num>
                      <m:den>
                        <m:r>
                          <a:rPr lang="cs-CZ" sz="32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3200" b="1" dirty="0">
                    <a:solidFill>
                      <a:schemeClr val="accent6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,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cs-CZ" sz="32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𝟗</m:t>
                        </m:r>
                      </m:num>
                      <m:den>
                        <m:r>
                          <a:rPr lang="cs-CZ" sz="32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sz="3200" b="1" dirty="0">
                    <a:solidFill>
                      <a:schemeClr val="accent6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</a:t>
                </a:r>
              </a:p>
              <a:p>
                <a:pPr marL="0" indent="0">
                  <a:buNone/>
                </a:pPr>
                <a:endParaRPr lang="cs-CZ" sz="3200" b="1" dirty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 cstate="print"/>
                <a:stretch>
                  <a:fillRect l="-4079" t="-39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05997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3.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5400" dirty="0" smtClean="0">
                <a:solidFill>
                  <a:srgbClr val="0070C0"/>
                </a:solidFill>
              </a:rPr>
              <a:t>A</a:t>
            </a:r>
          </a:p>
          <a:p>
            <a:pPr marL="0" indent="0" algn="just">
              <a:buNone/>
            </a:pPr>
            <a:r>
              <a:rPr lang="cs-CZ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Osm jablek má hmotnost 1 280 g. Jakou hmotnost bude mít pět stejných jablek?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5400" dirty="0" smtClean="0">
                <a:solidFill>
                  <a:schemeClr val="accent6">
                    <a:lumMod val="75000"/>
                  </a:schemeClr>
                </a:solidFill>
              </a:rPr>
              <a:t>B</a:t>
            </a:r>
          </a:p>
          <a:p>
            <a:pPr marL="0" indent="0" algn="just">
              <a:buNone/>
            </a:pPr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Sedm hrušek má hmotnost 1 050 g. Jakou hmotnost bude mít pět stejných hrušek?</a:t>
            </a:r>
          </a:p>
          <a:p>
            <a:pPr marL="0" indent="0" algn="just">
              <a:buNone/>
            </a:pPr>
            <a:endParaRPr lang="cs-CZ" sz="3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063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4.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cs-CZ" sz="7000" dirty="0" smtClean="0">
                <a:solidFill>
                  <a:srgbClr val="0070C0"/>
                </a:solidFill>
              </a:rPr>
              <a:t>A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Vyjádři </a:t>
            </a:r>
            <a:r>
              <a:rPr lang="cs-CZ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matematicky, zapiš postup a výsledek</a:t>
            </a: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0" indent="0">
              <a:buNone/>
            </a:pPr>
            <a:r>
              <a:rPr lang="cs-CZ" sz="46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r>
              <a:rPr lang="cs-CZ" sz="46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6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</a:t>
            </a:r>
            <a:r>
              <a:rPr lang="cs-CZ" sz="46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240:</a:t>
            </a:r>
          </a:p>
          <a:p>
            <a:pPr marL="0" indent="0">
              <a:buNone/>
            </a:pPr>
            <a:r>
              <a:rPr lang="cs-CZ" sz="4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4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zvětši </a:t>
            </a:r>
            <a:r>
              <a:rPr lang="cs-CZ" sz="4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13</a:t>
            </a:r>
            <a:endParaRPr lang="cs-CZ" sz="4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  zmenši </a:t>
            </a:r>
            <a:r>
              <a:rPr lang="cs-CZ" sz="4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16,38</a:t>
            </a:r>
            <a:endParaRPr lang="cs-CZ" sz="4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c.  zvětši </a:t>
            </a:r>
            <a:r>
              <a:rPr lang="cs-CZ" sz="4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1,5</a:t>
            </a:r>
            <a:endParaRPr lang="cs-CZ" sz="4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  zmenši 4 krát 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cs-CZ" sz="7000" dirty="0" smtClean="0">
                <a:solidFill>
                  <a:schemeClr val="accent6">
                    <a:lumMod val="75000"/>
                  </a:schemeClr>
                </a:solidFill>
              </a:rPr>
              <a:t>B</a:t>
            </a:r>
          </a:p>
          <a:p>
            <a:pPr marL="0" indent="0">
              <a:buNone/>
            </a:pPr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Vyjádři matematicky, zapiš postup a výsledek: </a:t>
            </a:r>
            <a:endParaRPr lang="cs-CZ" sz="4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r>
              <a:rPr lang="cs-CZ" sz="4600" b="1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</a:t>
            </a:r>
            <a:r>
              <a:rPr lang="cs-CZ" sz="4600" b="1" u="sng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180:</a:t>
            </a:r>
          </a:p>
          <a:p>
            <a:pPr marL="0" indent="0">
              <a:buNone/>
            </a:pPr>
            <a:r>
              <a:rPr lang="cs-CZ" sz="4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  zvětši </a:t>
            </a:r>
            <a:r>
              <a:rPr lang="cs-CZ" sz="4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17</a:t>
            </a:r>
            <a:endParaRPr lang="cs-CZ" sz="4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  zmenši </a:t>
            </a:r>
            <a:r>
              <a:rPr lang="cs-CZ" sz="4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12,78</a:t>
            </a:r>
            <a:endParaRPr lang="cs-CZ" sz="4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c.  zvětši </a:t>
            </a:r>
            <a:r>
              <a:rPr lang="cs-CZ" sz="4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2,5</a:t>
            </a:r>
            <a:endParaRPr lang="cs-CZ" sz="4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  zmenši </a:t>
            </a:r>
            <a:r>
              <a:rPr lang="cs-CZ" sz="4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cs-CZ" sz="4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397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5.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5400" dirty="0" smtClean="0">
                <a:solidFill>
                  <a:srgbClr val="0070C0"/>
                </a:solidFill>
              </a:rPr>
              <a:t>A</a:t>
            </a:r>
          </a:p>
          <a:p>
            <a:pPr marL="0" indent="0" algn="just">
              <a:buNone/>
            </a:pPr>
            <a:r>
              <a:rPr lang="cs-CZ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Autobus </a:t>
            </a:r>
            <a:r>
              <a:rPr lang="cs-CZ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vyjel </a:t>
            </a:r>
            <a:r>
              <a:rPr lang="cs-CZ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v</a:t>
            </a:r>
            <a:r>
              <a:rPr lang="cs-CZ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9 hodin a </a:t>
            </a:r>
            <a:r>
              <a:rPr lang="cs-CZ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15 </a:t>
            </a:r>
            <a:r>
              <a:rPr lang="cs-CZ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minut, do cílové stanice dorazil </a:t>
            </a:r>
            <a:r>
              <a:rPr lang="cs-CZ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v</a:t>
            </a:r>
            <a:r>
              <a:rPr lang="cs-CZ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11 hodin a </a:t>
            </a:r>
            <a:r>
              <a:rPr lang="cs-CZ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28 </a:t>
            </a:r>
            <a:r>
              <a:rPr lang="cs-CZ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minut. Jak dlouho trvala cesta?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5400" dirty="0" smtClean="0">
                <a:solidFill>
                  <a:schemeClr val="accent6">
                    <a:lumMod val="75000"/>
                  </a:schemeClr>
                </a:solidFill>
              </a:rPr>
              <a:t>B</a:t>
            </a:r>
          </a:p>
          <a:p>
            <a:pPr marL="0" indent="0" algn="just">
              <a:buNone/>
            </a:pPr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Vlak </a:t>
            </a:r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vyjel v 7 hodin a 45 minut, do cílové stanice dorazil v 10 hodin a 13 minut. Jak dlouho trvala cesta?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250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6.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5400" dirty="0" smtClean="0">
                <a:solidFill>
                  <a:srgbClr val="0070C0"/>
                </a:solidFill>
              </a:rPr>
              <a:t>A</a:t>
            </a:r>
          </a:p>
          <a:p>
            <a:pPr marL="0" indent="0" algn="just">
              <a:buNone/>
            </a:pPr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Kolik je třeba koupit pletiva na oplocení pozemku obdélníkového tvaru o rozměrech 8m a 28m, který má dřevěnou vstupní branku o šířce 2 m?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5400" dirty="0" smtClean="0">
                <a:solidFill>
                  <a:schemeClr val="accent6">
                    <a:lumMod val="75000"/>
                  </a:schemeClr>
                </a:solidFill>
              </a:rPr>
              <a:t>B</a:t>
            </a:r>
          </a:p>
          <a:p>
            <a:pPr marL="0" indent="0" algn="just">
              <a:buNone/>
            </a:pP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Kolik je třeba koupit pletiva na oplocení pozemku obdélníkového tvaru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o </a:t>
            </a: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rozměrech 12m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a </a:t>
            </a: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20m, který má dřevěnou vstupní branku o šířce 2 m?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35523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Řešení:</a:t>
            </a:r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/>
            <p:txBody>
              <a:bodyPr>
                <a:normAutofit fontScale="25000" lnSpcReduction="20000"/>
              </a:bodyPr>
              <a:lstStyle/>
              <a:p>
                <a:pPr marL="0" lvl="0" indent="0">
                  <a:buNone/>
                </a:pPr>
                <a:r>
                  <a:rPr lang="cs-CZ" sz="9600" b="1" u="sng" dirty="0" smtClean="0">
                    <a:solidFill>
                      <a:srgbClr val="FF0000"/>
                    </a:solidFill>
                  </a:rPr>
                  <a:t>ODDĚLENÍ  A:</a:t>
                </a:r>
              </a:p>
              <a:p>
                <a:pPr marL="0" lvl="0" indent="0">
                  <a:buNone/>
                </a:pPr>
                <a:endParaRPr lang="cs-CZ" dirty="0"/>
              </a:p>
              <a:p>
                <a:pPr marL="0" lvl="0" indent="0">
                  <a:buNone/>
                </a:pPr>
                <a:r>
                  <a:rPr lang="cs-CZ" sz="7200" dirty="0" smtClean="0">
                    <a:solidFill>
                      <a:srgbClr val="0070C0"/>
                    </a:solidFill>
                  </a:rPr>
                  <a:t>1</a:t>
                </a:r>
                <a:r>
                  <a:rPr lang="cs-CZ" sz="7200" b="1" dirty="0" smtClean="0">
                    <a:solidFill>
                      <a:srgbClr val="0070C0"/>
                    </a:solidFill>
                  </a:rPr>
                  <a:t>.     24:6</a:t>
                </a:r>
                <a:r>
                  <a:rPr lang="cs-CZ" sz="7200" b="1" dirty="0">
                    <a:solidFill>
                      <a:srgbClr val="0070C0"/>
                    </a:solidFill>
                  </a:rPr>
                  <a:t>+(16-8) = 4+8=12  </a:t>
                </a:r>
                <a:r>
                  <a:rPr lang="cs-CZ" sz="7200" b="1" dirty="0" smtClean="0">
                    <a:solidFill>
                      <a:srgbClr val="0070C0"/>
                    </a:solidFill>
                  </a:rPr>
                  <a:t>         </a:t>
                </a:r>
                <a:r>
                  <a:rPr lang="cs-CZ" sz="7200" b="1" dirty="0" smtClean="0">
                    <a:solidFill>
                      <a:srgbClr val="FF0000"/>
                    </a:solidFill>
                  </a:rPr>
                  <a:t>3body</a:t>
                </a:r>
                <a:r>
                  <a:rPr lang="cs-CZ" sz="7200" b="1" dirty="0" smtClean="0"/>
                  <a:t>                         </a:t>
                </a:r>
                <a:endParaRPr lang="cs-CZ" sz="7200" b="1" i="1" dirty="0" smtClean="0">
                  <a:latin typeface="Cambria Math"/>
                </a:endParaRPr>
              </a:p>
              <a:p>
                <a:pPr marL="0" lvl="0" indent="0">
                  <a:buNone/>
                </a:pPr>
                <a14:m>
                  <m:oMath xmlns:m="http://schemas.openxmlformats.org/officeDocument/2006/math">
                    <m:r>
                      <a:rPr lang="cs-CZ" sz="7200" b="1" i="1" smtClean="0">
                        <a:solidFill>
                          <a:srgbClr val="0070C0"/>
                        </a:solidFill>
                        <a:latin typeface="Cambria Math"/>
                      </a:rPr>
                      <m:t>𝟐</m:t>
                    </m:r>
                    <m:r>
                      <a:rPr lang="cs-CZ" sz="7200" b="1" i="1" smtClean="0">
                        <a:solidFill>
                          <a:srgbClr val="0070C0"/>
                        </a:solidFill>
                        <a:latin typeface="Cambria Math"/>
                      </a:rPr>
                      <m:t>.    </m:t>
                    </m:r>
                    <m:r>
                      <a:rPr lang="cs-CZ" sz="7200" b="1" i="1" smtClean="0">
                        <a:solidFill>
                          <a:srgbClr val="0070C0"/>
                        </a:solidFill>
                        <a:latin typeface="Cambria Math"/>
                      </a:rPr>
                      <m:t>  </m:t>
                    </m:r>
                    <m:f>
                      <m:fPr>
                        <m:ctrlPr>
                          <a:rPr lang="cs-CZ" sz="72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72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𝟒</m:t>
                        </m:r>
                      </m:num>
                      <m:den>
                        <m:r>
                          <a:rPr lang="cs-CZ" sz="72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𝟕</m:t>
                        </m:r>
                      </m:den>
                    </m:f>
                  </m:oMath>
                </a14:m>
                <a:r>
                  <a:rPr lang="cs-CZ" sz="7200" b="1" dirty="0">
                    <a:solidFill>
                      <a:srgbClr val="0070C0"/>
                    </a:solidFill>
                  </a:rPr>
                  <a:t>         </a:t>
                </a:r>
                <a:r>
                  <a:rPr lang="cs-CZ" sz="7200" b="1" dirty="0" smtClean="0">
                    <a:solidFill>
                      <a:srgbClr val="0070C0"/>
                    </a:solidFill>
                  </a:rPr>
                  <a:t>                                      </a:t>
                </a:r>
                <a:r>
                  <a:rPr lang="cs-CZ" sz="7200" b="1" dirty="0" smtClean="0">
                    <a:solidFill>
                      <a:srgbClr val="FF0000"/>
                    </a:solidFill>
                  </a:rPr>
                  <a:t>1bod</a:t>
                </a:r>
                <a:r>
                  <a:rPr lang="cs-CZ" sz="7200" b="1" dirty="0" smtClean="0"/>
                  <a:t>                                                                             </a:t>
                </a:r>
              </a:p>
              <a:p>
                <a:pPr marL="0" lvl="0" indent="0">
                  <a:buNone/>
                </a:pPr>
                <a:r>
                  <a:rPr lang="cs-CZ" sz="7200" b="1" dirty="0" smtClean="0">
                    <a:solidFill>
                      <a:srgbClr val="0070C0"/>
                    </a:solidFill>
                  </a:rPr>
                  <a:t>3.    1280:8=160</a:t>
                </a:r>
                <a:r>
                  <a:rPr lang="cs-CZ" sz="7200" b="1" dirty="0">
                    <a:solidFill>
                      <a:srgbClr val="0070C0"/>
                    </a:solidFill>
                  </a:rPr>
                  <a:t>;  160.5=800g </a:t>
                </a:r>
                <a:r>
                  <a:rPr lang="cs-CZ" sz="7200" b="1" dirty="0" smtClean="0">
                    <a:solidFill>
                      <a:srgbClr val="0070C0"/>
                    </a:solidFill>
                  </a:rPr>
                  <a:t>    </a:t>
                </a:r>
                <a:r>
                  <a:rPr lang="cs-CZ" sz="7200" b="1" dirty="0" smtClean="0">
                    <a:solidFill>
                      <a:srgbClr val="FF0000"/>
                    </a:solidFill>
                  </a:rPr>
                  <a:t>3body                                    </a:t>
                </a:r>
                <a:endParaRPr lang="cs-CZ" sz="7200" dirty="0" smtClean="0"/>
              </a:p>
              <a:p>
                <a:pPr marL="0" lvl="0" indent="0">
                  <a:buNone/>
                </a:pPr>
                <a:r>
                  <a:rPr lang="cs-CZ" sz="7200" b="1" dirty="0" smtClean="0">
                    <a:solidFill>
                      <a:srgbClr val="0070C0"/>
                    </a:solidFill>
                  </a:rPr>
                  <a:t>4.    253</a:t>
                </a:r>
                <a:r>
                  <a:rPr lang="cs-CZ" sz="7200" b="1" dirty="0">
                    <a:solidFill>
                      <a:srgbClr val="0070C0"/>
                    </a:solidFill>
                  </a:rPr>
                  <a:t>; 223,62;  360;  60      </a:t>
                </a:r>
                <a:r>
                  <a:rPr lang="cs-CZ" sz="7200" b="1" dirty="0" smtClean="0">
                    <a:solidFill>
                      <a:srgbClr val="0070C0"/>
                    </a:solidFill>
                  </a:rPr>
                  <a:t>      </a:t>
                </a:r>
                <a:r>
                  <a:rPr lang="cs-CZ" sz="7200" b="1" dirty="0" smtClean="0">
                    <a:solidFill>
                      <a:srgbClr val="FF0000"/>
                    </a:solidFill>
                  </a:rPr>
                  <a:t>4body                                          </a:t>
                </a:r>
                <a:endParaRPr lang="cs-CZ" sz="7200" dirty="0" smtClean="0"/>
              </a:p>
              <a:p>
                <a:pPr marL="0" lvl="0" indent="0">
                  <a:buNone/>
                </a:pPr>
                <a:r>
                  <a:rPr lang="cs-CZ" sz="7200" b="1" dirty="0" smtClean="0">
                    <a:solidFill>
                      <a:srgbClr val="0070C0"/>
                    </a:solidFill>
                  </a:rPr>
                  <a:t>5.    2 </a:t>
                </a:r>
                <a:r>
                  <a:rPr lang="cs-CZ" sz="7200" b="1" dirty="0">
                    <a:solidFill>
                      <a:srgbClr val="0070C0"/>
                    </a:solidFill>
                  </a:rPr>
                  <a:t>hodiny 13 minut     </a:t>
                </a:r>
                <a:r>
                  <a:rPr lang="cs-CZ" sz="7200" b="1" dirty="0" smtClean="0">
                    <a:solidFill>
                      <a:srgbClr val="0070C0"/>
                    </a:solidFill>
                  </a:rPr>
                  <a:t>             </a:t>
                </a:r>
                <a:r>
                  <a:rPr lang="cs-CZ" sz="7200" b="1" dirty="0" smtClean="0">
                    <a:solidFill>
                      <a:srgbClr val="FF0000"/>
                    </a:solidFill>
                  </a:rPr>
                  <a:t>2body                                                  </a:t>
                </a:r>
                <a:endParaRPr lang="cs-CZ" sz="7200" dirty="0" smtClean="0"/>
              </a:p>
              <a:p>
                <a:pPr marL="0" lvl="0" indent="0">
                  <a:buNone/>
                </a:pPr>
                <a:r>
                  <a:rPr lang="cs-CZ" sz="7200" b="1" dirty="0" smtClean="0">
                    <a:solidFill>
                      <a:srgbClr val="0070C0"/>
                    </a:solidFill>
                  </a:rPr>
                  <a:t>6.    o </a:t>
                </a:r>
                <a:r>
                  <a:rPr lang="cs-CZ" sz="7200" b="1" dirty="0">
                    <a:solidFill>
                      <a:srgbClr val="0070C0"/>
                    </a:solidFill>
                  </a:rPr>
                  <a:t>= 2.(8+28)-2=70m          </a:t>
                </a:r>
                <a:r>
                  <a:rPr lang="cs-CZ" sz="7200" b="1" dirty="0" smtClean="0">
                    <a:solidFill>
                      <a:srgbClr val="0070C0"/>
                    </a:solidFill>
                  </a:rPr>
                  <a:t>     </a:t>
                </a:r>
                <a:r>
                  <a:rPr lang="cs-CZ" sz="7200" b="1" dirty="0" smtClean="0">
                    <a:solidFill>
                      <a:srgbClr val="FF0000"/>
                    </a:solidFill>
                  </a:rPr>
                  <a:t>3body                                          </a:t>
                </a:r>
                <a:endParaRPr lang="cs-CZ" sz="7200" b="1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endParaRPr lang="cs-CZ" sz="5600" dirty="0"/>
              </a:p>
              <a:p>
                <a:pPr marL="0" indent="0">
                  <a:buNone/>
                </a:pPr>
                <a:endParaRPr lang="cs-CZ" sz="6400" b="1" u="sng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6400" b="1" u="sng" dirty="0" smtClean="0">
                    <a:solidFill>
                      <a:srgbClr val="FF0000"/>
                    </a:solidFill>
                  </a:rPr>
                  <a:t>HODNOCENÍ:</a:t>
                </a:r>
              </a:p>
              <a:p>
                <a:r>
                  <a:rPr lang="cs-CZ" sz="6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16 </a:t>
                </a:r>
                <a:r>
                  <a:rPr lang="cs-CZ" sz="6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– 15 </a:t>
                </a:r>
                <a:r>
                  <a:rPr lang="cs-CZ" sz="6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-  </a:t>
                </a:r>
                <a:r>
                  <a:rPr lang="cs-CZ" sz="6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výborný</a:t>
                </a:r>
              </a:p>
              <a:p>
                <a:r>
                  <a:rPr lang="cs-CZ" sz="6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14 </a:t>
                </a:r>
                <a:r>
                  <a:rPr lang="cs-CZ" sz="6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– </a:t>
                </a:r>
                <a:r>
                  <a:rPr lang="cs-CZ" sz="6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12 -  </a:t>
                </a:r>
                <a:r>
                  <a:rPr lang="cs-CZ" sz="6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chvalitebný</a:t>
                </a:r>
              </a:p>
              <a:p>
                <a:r>
                  <a:rPr lang="cs-CZ" sz="6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6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11 </a:t>
                </a:r>
                <a:r>
                  <a:rPr lang="cs-CZ" sz="6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– </a:t>
                </a:r>
                <a:r>
                  <a:rPr lang="cs-CZ" sz="6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7 -  </a:t>
                </a:r>
                <a:r>
                  <a:rPr lang="cs-CZ" sz="6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dobrý</a:t>
                </a:r>
              </a:p>
              <a:p>
                <a:r>
                  <a:rPr lang="cs-CZ" sz="6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6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</a:t>
                </a:r>
                <a:r>
                  <a:rPr lang="cs-CZ" sz="6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6 – </a:t>
                </a:r>
                <a:r>
                  <a:rPr lang="cs-CZ" sz="6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4 -  </a:t>
                </a:r>
                <a:r>
                  <a:rPr lang="cs-CZ" sz="6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dostatečný</a:t>
                </a:r>
              </a:p>
              <a:p>
                <a:r>
                  <a:rPr lang="cs-CZ" sz="6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</a:t>
                </a:r>
                <a:r>
                  <a:rPr lang="cs-CZ" sz="6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3 </a:t>
                </a:r>
                <a:r>
                  <a:rPr lang="cs-CZ" sz="6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– 0 - nedostatečný</a:t>
                </a:r>
              </a:p>
              <a:p>
                <a:endParaRPr lang="cs-CZ" sz="6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2" cstate="print"/>
                <a:stretch>
                  <a:fillRect l="-2262" t="-2561" r="-604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Autofit/>
              </a:bodyPr>
              <a:lstStyle/>
              <a:p>
                <a:pPr marL="0" lvl="0" indent="0">
                  <a:buNone/>
                </a:pPr>
                <a:r>
                  <a:rPr lang="cs-CZ" sz="2400" b="1" u="sng" dirty="0" smtClean="0">
                    <a:solidFill>
                      <a:srgbClr val="FF0000"/>
                    </a:solidFill>
                  </a:rPr>
                  <a:t>ODDĚLENÍ  B:</a:t>
                </a:r>
              </a:p>
              <a:p>
                <a:pPr marL="0" indent="0">
                  <a:buNone/>
                </a:pPr>
                <a:r>
                  <a:rPr lang="cs-CZ" sz="18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1</a:t>
                </a:r>
                <a:r>
                  <a:rPr lang="cs-CZ" sz="1800" b="1" dirty="0">
                    <a:solidFill>
                      <a:schemeClr val="accent6">
                        <a:lumMod val="75000"/>
                      </a:schemeClr>
                    </a:solidFill>
                  </a:rPr>
                  <a:t>.  2.8+(10-5)=21 </a:t>
                </a:r>
                <a:r>
                  <a:rPr lang="cs-CZ" sz="18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                       </a:t>
                </a:r>
                <a:r>
                  <a:rPr lang="cs-CZ" sz="1800" b="1" dirty="0" smtClean="0">
                    <a:solidFill>
                      <a:srgbClr val="FF0000"/>
                    </a:solidFill>
                  </a:rPr>
                  <a:t>3body</a:t>
                </a:r>
                <a:r>
                  <a:rPr lang="cs-CZ" sz="1800" dirty="0" smtClean="0"/>
                  <a:t>                                                           </a:t>
                </a:r>
                <a:r>
                  <a:rPr lang="cs-CZ" sz="18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2.  </a:t>
                </a:r>
                <a14:m>
                  <m:oMath xmlns:m="http://schemas.openxmlformats.org/officeDocument/2006/math">
                    <m:r>
                      <a:rPr lang="cs-CZ" sz="1800" b="1" i="1">
                        <a:solidFill>
                          <a:schemeClr val="accent6">
                            <a:lumMod val="75000"/>
                          </a:schemeClr>
                        </a:solidFill>
                        <a:latin typeface="Cambria Math"/>
                      </a:rPr>
                      <m:t> </m:t>
                    </m:r>
                    <m:f>
                      <m:fPr>
                        <m:ctrlPr>
                          <a:rPr lang="cs-CZ" sz="18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sz="18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𝟕</m:t>
                        </m:r>
                      </m:den>
                    </m:f>
                  </m:oMath>
                </a14:m>
                <a:r>
                  <a:rPr lang="cs-CZ" sz="1800" b="1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cs-CZ" sz="18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                                             </a:t>
                </a:r>
                <a:r>
                  <a:rPr lang="cs-CZ" sz="1800" b="1" dirty="0" smtClean="0">
                    <a:solidFill>
                      <a:srgbClr val="FF0000"/>
                    </a:solidFill>
                  </a:rPr>
                  <a:t>1bod</a:t>
                </a:r>
                <a:r>
                  <a:rPr lang="cs-CZ" sz="1800" dirty="0" smtClean="0"/>
                  <a:t>                                                                                                   </a:t>
                </a:r>
                <a:r>
                  <a:rPr lang="cs-CZ" sz="1800" b="1" dirty="0">
                    <a:solidFill>
                      <a:schemeClr val="accent6">
                        <a:lumMod val="75000"/>
                      </a:schemeClr>
                    </a:solidFill>
                  </a:rPr>
                  <a:t>3.  1050:7=150;    150.5=750g </a:t>
                </a:r>
                <a:r>
                  <a:rPr lang="cs-CZ" sz="18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 </a:t>
                </a:r>
                <a:r>
                  <a:rPr lang="cs-CZ" sz="1800" b="1" dirty="0" smtClean="0">
                    <a:solidFill>
                      <a:srgbClr val="FF0000"/>
                    </a:solidFill>
                  </a:rPr>
                  <a:t>3body</a:t>
                </a:r>
                <a:r>
                  <a:rPr lang="cs-CZ" sz="1800" dirty="0" smtClean="0"/>
                  <a:t>                                        </a:t>
                </a:r>
                <a:r>
                  <a:rPr lang="cs-CZ" sz="18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4</a:t>
                </a:r>
                <a:r>
                  <a:rPr lang="cs-CZ" sz="1800" b="1" dirty="0">
                    <a:solidFill>
                      <a:schemeClr val="accent6">
                        <a:lumMod val="75000"/>
                      </a:schemeClr>
                    </a:solidFill>
                  </a:rPr>
                  <a:t>.  197;  167,22;  450; 60 </a:t>
                </a:r>
                <a:r>
                  <a:rPr lang="cs-CZ" sz="18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         </a:t>
                </a:r>
                <a:r>
                  <a:rPr lang="cs-CZ" sz="1800" b="1" dirty="0" smtClean="0">
                    <a:solidFill>
                      <a:srgbClr val="FF0000"/>
                    </a:solidFill>
                  </a:rPr>
                  <a:t>4body</a:t>
                </a:r>
                <a:r>
                  <a:rPr lang="cs-CZ" sz="1800" dirty="0" smtClean="0"/>
                  <a:t>                                                      </a:t>
                </a:r>
                <a:r>
                  <a:rPr lang="cs-CZ" sz="1800" b="1" dirty="0">
                    <a:solidFill>
                      <a:schemeClr val="accent6">
                        <a:lumMod val="75000"/>
                      </a:schemeClr>
                    </a:solidFill>
                  </a:rPr>
                  <a:t>5.  2 hodiny 28 minut </a:t>
                </a:r>
                <a:r>
                  <a:rPr lang="cs-CZ" sz="18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               </a:t>
                </a:r>
                <a:r>
                  <a:rPr lang="cs-CZ" sz="1800" b="1" dirty="0" smtClean="0">
                    <a:solidFill>
                      <a:srgbClr val="FF0000"/>
                    </a:solidFill>
                  </a:rPr>
                  <a:t>2body</a:t>
                </a:r>
                <a:r>
                  <a:rPr lang="cs-CZ" sz="1800" dirty="0" smtClean="0"/>
                  <a:t>                                                         </a:t>
                </a:r>
                <a:r>
                  <a:rPr lang="cs-CZ" sz="1800" b="1" dirty="0">
                    <a:solidFill>
                      <a:schemeClr val="accent6">
                        <a:lumMod val="75000"/>
                      </a:schemeClr>
                    </a:solidFill>
                  </a:rPr>
                  <a:t>6.  o = 2.(12+20)-2= </a:t>
                </a:r>
                <a:r>
                  <a:rPr lang="cs-CZ" sz="18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62m           </a:t>
                </a:r>
                <a:r>
                  <a:rPr lang="cs-CZ" sz="1800" b="1" dirty="0" smtClean="0">
                    <a:solidFill>
                      <a:srgbClr val="FF0000"/>
                    </a:solidFill>
                  </a:rPr>
                  <a:t>3body</a:t>
                </a:r>
                <a:r>
                  <a:rPr lang="cs-CZ" sz="1800" dirty="0" smtClean="0"/>
                  <a:t>                                                      </a:t>
                </a:r>
                <a:endParaRPr lang="cs-CZ" sz="1800" dirty="0"/>
              </a:p>
              <a:p>
                <a:pPr marL="0" indent="0">
                  <a:buNone/>
                </a:pPr>
                <a:endParaRPr lang="cs-CZ" sz="1600" b="1" u="sng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1600" b="1" u="sng" dirty="0" smtClean="0">
                    <a:solidFill>
                      <a:srgbClr val="FF0000"/>
                    </a:solidFill>
                  </a:rPr>
                  <a:t>HODNOCENÍ:</a:t>
                </a:r>
              </a:p>
              <a:p>
                <a:r>
                  <a:rPr lang="cs-CZ" sz="16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16 </a:t>
                </a:r>
                <a:r>
                  <a:rPr lang="cs-CZ" sz="1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– 15 </a:t>
                </a:r>
                <a:r>
                  <a:rPr lang="cs-CZ" sz="16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-  </a:t>
                </a:r>
                <a:r>
                  <a:rPr lang="cs-CZ" sz="1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výborný</a:t>
                </a:r>
              </a:p>
              <a:p>
                <a:r>
                  <a:rPr lang="cs-CZ" sz="16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14 </a:t>
                </a:r>
                <a:r>
                  <a:rPr lang="cs-CZ" sz="1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– </a:t>
                </a:r>
                <a:r>
                  <a:rPr lang="cs-CZ" sz="16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12 -  </a:t>
                </a:r>
                <a:r>
                  <a:rPr lang="cs-CZ" sz="1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chvalitebný</a:t>
                </a:r>
              </a:p>
              <a:p>
                <a:r>
                  <a:rPr lang="cs-CZ" sz="1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16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11 </a:t>
                </a:r>
                <a:r>
                  <a:rPr lang="cs-CZ" sz="1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– </a:t>
                </a:r>
                <a:r>
                  <a:rPr lang="cs-CZ" sz="16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7 -  </a:t>
                </a:r>
                <a:r>
                  <a:rPr lang="cs-CZ" sz="1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dobrý</a:t>
                </a:r>
              </a:p>
              <a:p>
                <a:r>
                  <a:rPr lang="cs-CZ" sz="1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16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</a:t>
                </a:r>
                <a:r>
                  <a:rPr lang="cs-CZ" sz="1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6 – </a:t>
                </a:r>
                <a:r>
                  <a:rPr lang="cs-CZ" sz="16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4 -  </a:t>
                </a:r>
                <a:r>
                  <a:rPr lang="cs-CZ" sz="1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dostatečný</a:t>
                </a:r>
              </a:p>
              <a:p>
                <a:r>
                  <a:rPr lang="cs-CZ" sz="1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</a:t>
                </a:r>
                <a:r>
                  <a:rPr lang="cs-CZ" sz="16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3 </a:t>
                </a:r>
                <a:r>
                  <a:rPr lang="cs-CZ" sz="1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– 0 - nedostatečný</a:t>
                </a:r>
              </a:p>
              <a:p>
                <a:pPr marL="0" lvl="0" indent="0">
                  <a:buNone/>
                </a:pPr>
                <a:endParaRPr lang="cs-CZ" sz="1800" dirty="0"/>
              </a:p>
            </p:txBody>
          </p:sp>
        </mc:Choice>
        <mc:Fallback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 cstate="print"/>
                <a:stretch>
                  <a:fillRect l="-2417" t="-10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25997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170</Words>
  <Application>Microsoft Office PowerPoint</Application>
  <PresentationFormat>Předvádění na obrazovce (4:3)</PresentationFormat>
  <Paragraphs>48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      DIGITÁLNÍDIGITÁLNÍ UČEBNÍ MATERIÁL</vt:lpstr>
      <vt:lpstr>Vstupní písemná práce</vt:lpstr>
      <vt:lpstr>1.</vt:lpstr>
      <vt:lpstr>2.</vt:lpstr>
      <vt:lpstr>3.</vt:lpstr>
      <vt:lpstr>4.</vt:lpstr>
      <vt:lpstr>5.</vt:lpstr>
      <vt:lpstr>6.</vt:lpstr>
      <vt:lpstr>Řešení: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Vstupní písemná práce</dc:title>
  <dc:creator>U218UCITEL</dc:creator>
  <cp:lastModifiedBy>Dum</cp:lastModifiedBy>
  <cp:revision>8</cp:revision>
  <dcterms:created xsi:type="dcterms:W3CDTF">2012-09-25T10:57:18Z</dcterms:created>
  <dcterms:modified xsi:type="dcterms:W3CDTF">2013-04-10T09:02:31Z</dcterms:modified>
</cp:coreProperties>
</file>