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104" r:id="rId1"/>
  </p:sldMasterIdLst>
  <p:notesMasterIdLst>
    <p:notesMasterId r:id="rId19"/>
  </p:notesMasterIdLst>
  <p:sldIdLst>
    <p:sldId id="279" r:id="rId2"/>
    <p:sldId id="256" r:id="rId3"/>
    <p:sldId id="257" r:id="rId4"/>
    <p:sldId id="258" r:id="rId5"/>
    <p:sldId id="280" r:id="rId6"/>
    <p:sldId id="259" r:id="rId7"/>
    <p:sldId id="264" r:id="rId8"/>
    <p:sldId id="263" r:id="rId9"/>
    <p:sldId id="267" r:id="rId10"/>
    <p:sldId id="265" r:id="rId11"/>
    <p:sldId id="273" r:id="rId12"/>
    <p:sldId id="269" r:id="rId13"/>
    <p:sldId id="274" r:id="rId14"/>
    <p:sldId id="261" r:id="rId15"/>
    <p:sldId id="270" r:id="rId16"/>
    <p:sldId id="266" r:id="rId17"/>
    <p:sldId id="272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0617" autoAdjust="0"/>
  </p:normalViewPr>
  <p:slideViewPr>
    <p:cSldViewPr>
      <p:cViewPr varScale="1">
        <p:scale>
          <a:sx n="67" d="100"/>
          <a:sy n="67" d="100"/>
        </p:scale>
        <p:origin x="1476" y="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836B390-DFB6-4BD6-B53C-690F92888115}" type="datetimeFigureOut">
              <a:rPr lang="cs-CZ" smtClean="0"/>
              <a:pPr/>
              <a:t>29. 3. 2013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FAC20DE-5C42-4BF9-9415-2985CF7699B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23693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AC20DE-5C42-4BF9-9415-2985CF7699BD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35783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29. 3. 2013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29. 3. 2013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29. 3. 2013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29. 3. 2013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29. 3. 2013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29. 3. 2013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29. 3. 2013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29. 3. 2013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29. 3. 2013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29. 3. 2013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29. 3. 2013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29. 3. 2013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4105" r:id="rId1"/>
    <p:sldLayoutId id="2147484106" r:id="rId2"/>
    <p:sldLayoutId id="2147484107" r:id="rId3"/>
    <p:sldLayoutId id="2147484108" r:id="rId4"/>
    <p:sldLayoutId id="2147484109" r:id="rId5"/>
    <p:sldLayoutId id="2147484110" r:id="rId6"/>
    <p:sldLayoutId id="2147484111" r:id="rId7"/>
    <p:sldLayoutId id="2147484112" r:id="rId8"/>
    <p:sldLayoutId id="2147484113" r:id="rId9"/>
    <p:sldLayoutId id="2147484114" r:id="rId10"/>
    <p:sldLayoutId id="2147484115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http://www.kr-karlovarsky.cz/NR/rdonlyres/55A062E8-6A73-480F-A23D-6CE5B15DF1A2/0/logo_cb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5589240"/>
            <a:ext cx="4536504" cy="9947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29171939"/>
              </p:ext>
            </p:extLst>
          </p:nvPr>
        </p:nvGraphicFramePr>
        <p:xfrm>
          <a:off x="1043608" y="1124744"/>
          <a:ext cx="6792416" cy="3871704"/>
        </p:xfrm>
        <a:graphic>
          <a:graphicData uri="http://schemas.openxmlformats.org/drawingml/2006/table">
            <a:tbl>
              <a:tblPr firstRow="1">
                <a:effectLst/>
                <a:tableStyleId>{5940675A-B579-460E-94D1-54222C63F5DA}</a:tableStyleId>
              </a:tblPr>
              <a:tblGrid>
                <a:gridCol w="1584176"/>
                <a:gridCol w="5208240"/>
              </a:tblGrid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lang="cs-CZ" sz="10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CZ.1.07/1.5.00/34.0479</a:t>
                      </a:r>
                      <a:endParaRPr lang="cs-CZ" sz="1000" i="1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lang="cs-CZ" sz="10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VY_32_INOVACE_KRISTINA_EPPICHOVA_CESKA_LITERATURA_2._POLOVINY_20._STOLETI_DULEZITA_DATA_A_FAKTA_01</a:t>
                      </a:r>
                      <a:endParaRPr lang="cs-CZ" sz="1000" i="1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lang="cs-CZ" sz="10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Střední škola služeb, obchodu a gastronomie Hradec Králové</a:t>
                      </a:r>
                      <a:endParaRPr lang="cs-CZ" sz="1000" i="1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0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4.</a:t>
                      </a:r>
                      <a:endParaRPr lang="cs-CZ" sz="1000" i="1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Vzdělávací oblast</a:t>
                      </a:r>
                      <a:endParaRPr lang="cs-CZ" sz="10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Jazyk a jazyková komunikace</a:t>
                      </a:r>
                      <a:endParaRPr lang="cs-CZ" sz="1000" i="1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  <a:endParaRPr lang="cs-CZ" sz="10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Český</a:t>
                      </a:r>
                      <a:r>
                        <a:rPr lang="cs-CZ" sz="1000" i="1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jazyk a literatura</a:t>
                      </a:r>
                      <a:endParaRPr lang="cs-CZ" sz="1000" i="1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Tematický okruh</a:t>
                      </a:r>
                      <a:endParaRPr lang="cs-CZ" sz="10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Česká</a:t>
                      </a:r>
                      <a:r>
                        <a:rPr lang="cs-CZ" sz="1000" i="1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literatura 2. poloviny 20. století</a:t>
                      </a:r>
                      <a:endParaRPr lang="cs-CZ" sz="1000" i="1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Téma</a:t>
                      </a:r>
                      <a:endParaRPr lang="cs-CZ" sz="10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Důležitá data a fakta</a:t>
                      </a:r>
                      <a:endParaRPr lang="cs-CZ" sz="1000" i="1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Jméno autora</a:t>
                      </a:r>
                      <a:endParaRPr lang="cs-CZ" sz="10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Mgr. Kristina Eppichová</a:t>
                      </a:r>
                      <a:endParaRPr lang="cs-CZ" sz="1000" i="1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Vytvořeno dne</a:t>
                      </a:r>
                      <a:endParaRPr lang="cs-CZ" sz="10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31. 10. 2012</a:t>
                      </a:r>
                      <a:endParaRPr lang="cs-CZ" sz="1000" i="1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45788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Metodický popis (anotace)</a:t>
                      </a:r>
                      <a:endParaRPr lang="cs-CZ" sz="10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Prezentace vytvořená v programu MS PowerPoint seznamuje</a:t>
                      </a:r>
                      <a:r>
                        <a:rPr lang="cs-CZ" sz="1000" i="1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žáky se základními daty a fakty, které se vztahují k české politice, kultuře a literatuře 2. poloviny 20. století. Vyučující může její obsah doplňovat výkladem podle potřeb výuky.</a:t>
                      </a:r>
                      <a:endParaRPr lang="cs-CZ" sz="1000" i="1" dirty="0" smtClean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Prezentace</a:t>
                      </a:r>
                      <a:r>
                        <a:rPr lang="cs-CZ" sz="1000" i="1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vychází z předpokladu, že některé informace žáci znají, tudíž je dovedou na základě otázek vyučujícího doplnit.</a:t>
                      </a:r>
                    </a:p>
                    <a:p>
                      <a:pPr algn="just"/>
                      <a:r>
                        <a:rPr lang="cs-CZ" sz="1000" i="1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K prezentaci lze také využít pracovní list vytvořený v programu MS Word , který je vhodné žákům rozdat po zodpovězení první otázky (snímek č. 3).</a:t>
                      </a:r>
                      <a:endParaRPr lang="cs-CZ" sz="1000" i="1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6400" dirty="0" smtClean="0"/>
              <a:t>Důležitá data a fakta</a:t>
            </a:r>
            <a:endParaRPr lang="cs-CZ" sz="6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dirty="0" smtClean="0"/>
              <a:t>Česká literatura 2. poloviny 20. století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dirty="0" smtClean="0"/>
              <a:t>Které roky a události ovlivnily českou literaturu a kulturu 2. poloviny 20. století?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8229600" cy="3077696"/>
          </a:xfrm>
        </p:spPr>
        <p:txBody>
          <a:bodyPr>
            <a:normAutofit/>
          </a:bodyPr>
          <a:lstStyle/>
          <a:p>
            <a:r>
              <a:rPr lang="cs-CZ" sz="3200" dirty="0" smtClean="0"/>
              <a:t>         – </a:t>
            </a:r>
          </a:p>
          <a:p>
            <a:r>
              <a:rPr lang="cs-CZ" sz="3200" dirty="0" smtClean="0"/>
              <a:t>         – </a:t>
            </a:r>
          </a:p>
          <a:p>
            <a:r>
              <a:rPr lang="cs-CZ" sz="3200" dirty="0" smtClean="0"/>
              <a:t>         – </a:t>
            </a:r>
          </a:p>
          <a:p>
            <a:r>
              <a:rPr lang="cs-CZ" sz="3200" dirty="0" smtClean="0"/>
              <a:t>         – 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5576" y="1916832"/>
            <a:ext cx="9361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1945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907704" y="1980129"/>
            <a:ext cx="40324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konec 2. světové války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55576" y="2492896"/>
            <a:ext cx="10081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1948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55576" y="3068960"/>
            <a:ext cx="10081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1969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55576" y="3708321"/>
            <a:ext cx="10801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1989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907704" y="2564904"/>
            <a:ext cx="40324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komunistický převrat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907704" y="3140968"/>
            <a:ext cx="24482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normalizace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907704" y="3717032"/>
            <a:ext cx="34563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sametová revoluce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5" grpId="0" build="p"/>
      <p:bldP spid="6" grpId="0" build="p"/>
      <p:bldP spid="7" grpId="0" build="p"/>
      <p:bldP spid="8" grpId="0" build="p"/>
      <p:bldP spid="9" grpId="0" build="p"/>
      <p:bldP spid="10" grpId="0" build="p"/>
      <p:bldP spid="11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1945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 </a:t>
            </a:r>
          </a:p>
          <a:p>
            <a:pPr>
              <a:buNone/>
            </a:pPr>
            <a:r>
              <a:rPr lang="cs-CZ" dirty="0" smtClean="0"/>
              <a:t>     </a:t>
            </a:r>
          </a:p>
          <a:p>
            <a:r>
              <a:rPr lang="cs-CZ" dirty="0" smtClean="0"/>
              <a:t> </a:t>
            </a:r>
          </a:p>
        </p:txBody>
      </p:sp>
      <p:pic>
        <p:nvPicPr>
          <p:cNvPr id="7" name="Zástupný symbol pro obsah 6" descr="Sovětští_vojáci_v_Boskovicích.gif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051321" y="2492896"/>
            <a:ext cx="4635479" cy="2914558"/>
          </a:xfrm>
        </p:spPr>
      </p:pic>
      <p:sp>
        <p:nvSpPr>
          <p:cNvPr id="5" name="TextovéPole 4"/>
          <p:cNvSpPr txBox="1"/>
          <p:nvPr/>
        </p:nvSpPr>
        <p:spPr>
          <a:xfrm>
            <a:off x="755576" y="1916832"/>
            <a:ext cx="1800200" cy="5040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osvobození</a:t>
            </a:r>
            <a:endParaRPr lang="cs-CZ" sz="2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55576" y="2420888"/>
            <a:ext cx="2520280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Československa</a:t>
            </a:r>
            <a:endParaRPr lang="cs-CZ" sz="2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067944" y="5517232"/>
            <a:ext cx="3579057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1: Sovětští vojáci v Boskovicích v  květnu 1945</a:t>
            </a:r>
            <a:endParaRPr lang="cs-CZ" sz="1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755576" y="2864549"/>
            <a:ext cx="3085332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nové rozdělení světa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6" grpId="0" build="p"/>
      <p:bldP spid="9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Rok 1945 v literatuře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 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 </a:t>
            </a:r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5" name="Zástupný symbol pro obsah 7" descr="469px-Edvard_Beneš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4931696" y="1920875"/>
            <a:ext cx="3471608" cy="4433888"/>
          </a:xfrm>
        </p:spPr>
      </p:pic>
      <p:sp>
        <p:nvSpPr>
          <p:cNvPr id="6" name="TextovéPole 5"/>
          <p:cNvSpPr txBox="1"/>
          <p:nvPr/>
        </p:nvSpPr>
        <p:spPr>
          <a:xfrm>
            <a:off x="755576" y="2852936"/>
            <a:ext cx="3240360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diskuse o tom, jakým směrem by se měla literatura ubírat</a:t>
            </a:r>
            <a:endParaRPr lang="cs-CZ" sz="2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55576" y="1916832"/>
            <a:ext cx="3744416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čeští spisovatelé navázali na demokratické tradice</a:t>
            </a:r>
            <a:endParaRPr lang="cs-CZ" sz="26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755576" y="4293096"/>
            <a:ext cx="3744416" cy="20928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i="1" dirty="0" smtClean="0"/>
              <a:t>Edvard Beneš: „O podobě literatury rozhodují sami spisovatelé, nikdo nemá právo do jejich záležitostí zasahovat.“</a:t>
            </a:r>
            <a:endParaRPr lang="cs-CZ" sz="2600" i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932040" y="6381328"/>
            <a:ext cx="156536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2: Edvard Beneš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  <p:bldP spid="7" grpId="0" build="p"/>
      <p:bldP spid="9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1948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1392" y="1916832"/>
            <a:ext cx="4038600" cy="4434840"/>
          </a:xfrm>
        </p:spPr>
        <p:txBody>
          <a:bodyPr/>
          <a:lstStyle/>
          <a:p>
            <a:r>
              <a:rPr lang="cs-CZ" dirty="0" smtClean="0"/>
              <a:t> </a:t>
            </a:r>
          </a:p>
          <a:p>
            <a:endParaRPr lang="cs-CZ" dirty="0" smtClean="0"/>
          </a:p>
          <a:p>
            <a:r>
              <a:rPr lang="cs-CZ" dirty="0" smtClean="0"/>
              <a:t> 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 </a:t>
            </a:r>
          </a:p>
          <a:p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8" name="Zástupný symbol pro obsah 7" descr="Gottwald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860032" y="1784699"/>
            <a:ext cx="3456384" cy="4499821"/>
          </a:xfrm>
        </p:spPr>
      </p:pic>
      <p:sp>
        <p:nvSpPr>
          <p:cNvPr id="5" name="TextovéPole 4"/>
          <p:cNvSpPr txBox="1"/>
          <p:nvPr/>
        </p:nvSpPr>
        <p:spPr>
          <a:xfrm>
            <a:off x="2051720" y="1916832"/>
            <a:ext cx="2160240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komunistický</a:t>
            </a:r>
            <a:endParaRPr lang="cs-CZ" sz="2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55576" y="3284984"/>
            <a:ext cx="1656184" cy="5040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Gottwalda</a:t>
            </a:r>
            <a:endParaRPr lang="cs-CZ" sz="2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483768" y="4293096"/>
            <a:ext cx="1296144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kultury</a:t>
            </a:r>
            <a:endParaRPr lang="cs-CZ" sz="26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059832" y="3789040"/>
            <a:ext cx="1296144" cy="5040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politiky</a:t>
            </a:r>
            <a:endParaRPr lang="cs-CZ" sz="26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860032" y="6381328"/>
            <a:ext cx="188205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3: Klement Gottwald</a:t>
            </a:r>
            <a:endParaRPr lang="cs-CZ" sz="1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55576" y="1916832"/>
            <a:ext cx="1377365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únorový</a:t>
            </a:r>
            <a:endParaRPr lang="cs-CZ" sz="26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55576" y="2348880"/>
            <a:ext cx="1214435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převrat</a:t>
            </a:r>
            <a:endParaRPr lang="cs-CZ" sz="26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55576" y="2852936"/>
            <a:ext cx="1165704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nástup</a:t>
            </a:r>
            <a:endParaRPr lang="cs-CZ" sz="26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835696" y="2852936"/>
            <a:ext cx="157767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Klementa</a:t>
            </a:r>
            <a:endParaRPr lang="cs-CZ" sz="26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55576" y="3789040"/>
            <a:ext cx="1396344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sovětský</a:t>
            </a:r>
            <a:endParaRPr lang="cs-CZ" sz="26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051720" y="3789040"/>
            <a:ext cx="1095172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model</a:t>
            </a:r>
            <a:endParaRPr lang="cs-CZ" sz="26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55576" y="4293096"/>
            <a:ext cx="1834092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znárodnění</a:t>
            </a:r>
            <a:endParaRPr lang="cs-CZ" sz="2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6" grpId="0" build="p"/>
      <p:bldP spid="7" grpId="0" build="p"/>
      <p:bldP spid="9" grpId="0" build="p"/>
      <p:bldP spid="11" grpId="0" build="p"/>
      <p:bldP spid="12" grpId="0" build="p"/>
      <p:bldP spid="13" grpId="0" build="p"/>
      <p:bldP spid="14" grpId="0" build="p"/>
      <p:bldP spid="15" grpId="0" build="p"/>
      <p:bldP spid="16" grpId="0" build="p"/>
      <p:bldP spid="17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50. léta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1920085"/>
            <a:ext cx="4038600" cy="4434840"/>
          </a:xfrm>
        </p:spPr>
        <p:txBody>
          <a:bodyPr>
            <a:normAutofit/>
          </a:bodyPr>
          <a:lstStyle/>
          <a:p>
            <a:r>
              <a:rPr lang="cs-CZ" dirty="0" smtClean="0"/>
              <a:t> </a:t>
            </a:r>
          </a:p>
          <a:p>
            <a:r>
              <a:rPr lang="cs-CZ" dirty="0" smtClean="0"/>
              <a:t>„                          “</a:t>
            </a:r>
          </a:p>
          <a:p>
            <a:r>
              <a:rPr lang="cs-CZ" dirty="0" smtClean="0"/>
              <a:t>                                          (                              )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 </a:t>
            </a:r>
          </a:p>
          <a:p>
            <a:pPr>
              <a:buNone/>
            </a:pPr>
            <a:r>
              <a:rPr lang="cs-CZ" dirty="0" smtClean="0"/>
              <a:t> 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 </a:t>
            </a:r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9" name="Zástupný symbol pro obsah 8" descr="450px-DNV_opona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076056" y="1916832"/>
            <a:ext cx="3325416" cy="4433888"/>
          </a:xfrm>
        </p:spPr>
      </p:pic>
      <p:sp>
        <p:nvSpPr>
          <p:cNvPr id="5" name="TextovéPole 4"/>
          <p:cNvSpPr txBox="1"/>
          <p:nvPr/>
        </p:nvSpPr>
        <p:spPr>
          <a:xfrm>
            <a:off x="755576" y="1916832"/>
            <a:ext cx="1368152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studená</a:t>
            </a:r>
            <a:endParaRPr lang="cs-CZ" sz="2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899592" y="2420888"/>
            <a:ext cx="1296144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železná</a:t>
            </a:r>
            <a:endParaRPr lang="cs-CZ" sz="2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827584" y="3284984"/>
            <a:ext cx="1224136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Milada</a:t>
            </a:r>
            <a:endParaRPr lang="cs-CZ" sz="2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907704" y="3284984"/>
            <a:ext cx="1584176" cy="5040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Horáková</a:t>
            </a:r>
            <a:endParaRPr lang="cs-CZ" sz="26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076056" y="6381328"/>
            <a:ext cx="164077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4: Železná opona</a:t>
            </a:r>
            <a:endParaRPr lang="cs-CZ" sz="1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979712" y="1916832"/>
            <a:ext cx="933204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válka</a:t>
            </a:r>
            <a:endParaRPr lang="cs-CZ" sz="26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051720" y="2420888"/>
            <a:ext cx="1083951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opona</a:t>
            </a:r>
            <a:endParaRPr lang="cs-CZ" sz="26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55576" y="2864549"/>
            <a:ext cx="2754472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politické procesy  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755576" y="4221088"/>
            <a:ext cx="3168352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b="1" dirty="0" smtClean="0"/>
              <a:t>1953</a:t>
            </a:r>
            <a:r>
              <a:rPr lang="cs-CZ" sz="2600" dirty="0" smtClean="0"/>
              <a:t> – umírá Stalin   a Gottwald -</a:t>
            </a:r>
            <a:r>
              <a:rPr lang="en-US" sz="2600" dirty="0" smtClean="0"/>
              <a:t>&gt;</a:t>
            </a:r>
            <a:r>
              <a:rPr lang="cs-CZ" sz="2600" dirty="0" smtClean="0"/>
              <a:t> 1. vlna uvolnění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755576" y="5661248"/>
            <a:ext cx="3240360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b="1" dirty="0" smtClean="0"/>
              <a:t>1956</a:t>
            </a:r>
            <a:r>
              <a:rPr lang="cs-CZ" sz="2600" dirty="0" smtClean="0"/>
              <a:t> – odsouzen kult Stalinovy osobnosti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6" grpId="0" build="p"/>
      <p:bldP spid="7" grpId="0" build="p"/>
      <p:bldP spid="8" grpId="0" build="p"/>
      <p:bldP spid="11" grpId="0" build="p"/>
      <p:bldP spid="12" grpId="0" build="p"/>
      <p:bldP spid="13" grpId="0" build="p"/>
      <p:bldP spid="14" grpId="0" build="p"/>
      <p:bldP spid="15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Rok 1948 a 50. léta v literatuře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 </a:t>
            </a:r>
          </a:p>
          <a:p>
            <a:pPr>
              <a:buNone/>
            </a:pPr>
            <a:r>
              <a:rPr lang="cs-CZ" dirty="0" smtClean="0"/>
              <a:t>                                                                                                                 </a:t>
            </a:r>
          </a:p>
          <a:p>
            <a:r>
              <a:rPr lang="cs-CZ" dirty="0" smtClean="0"/>
              <a:t> 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6300192" y="2864549"/>
            <a:ext cx="1403648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kultury“</a:t>
            </a:r>
            <a:endParaRPr lang="cs-CZ" sz="2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55577" y="1916832"/>
            <a:ext cx="6912768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únorový převrat přetrhl demokratické tendence </a:t>
            </a:r>
            <a:endParaRPr lang="cs-CZ" sz="2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55576" y="2276872"/>
            <a:ext cx="4189224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-</a:t>
            </a:r>
            <a:r>
              <a:rPr lang="en-US" sz="2600" dirty="0" smtClean="0"/>
              <a:t>&gt;</a:t>
            </a:r>
            <a:r>
              <a:rPr lang="cs-CZ" sz="2600" dirty="0" smtClean="0"/>
              <a:t> sovětský model literatury</a:t>
            </a:r>
            <a:endParaRPr lang="cs-CZ" sz="2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55576" y="2864549"/>
            <a:ext cx="390523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v rámci boje o socialismus</a:t>
            </a:r>
            <a:endParaRPr lang="cs-CZ" sz="2600" dirty="0"/>
          </a:p>
        </p:txBody>
      </p:sp>
      <p:sp>
        <p:nvSpPr>
          <p:cNvPr id="8" name="Obdélník 7"/>
          <p:cNvSpPr/>
          <p:nvPr/>
        </p:nvSpPr>
        <p:spPr>
          <a:xfrm>
            <a:off x="4499992" y="2864549"/>
            <a:ext cx="2045688" cy="49244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600" dirty="0" smtClean="0"/>
              <a:t>„znárodnění </a:t>
            </a:r>
            <a:endParaRPr lang="cs-CZ" sz="26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755576" y="3232135"/>
            <a:ext cx="7920880" cy="32932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– více než 27 milionů knih zlikvidováno, mnohé časopisy přestaly vycházet, někteří literáti odešli        do emigrace (E. </a:t>
            </a:r>
            <a:r>
              <a:rPr lang="cs-CZ" sz="2600" dirty="0" err="1" smtClean="0"/>
              <a:t>Hostovský</a:t>
            </a:r>
            <a:r>
              <a:rPr lang="cs-CZ" sz="2600" dirty="0" smtClean="0"/>
              <a:t>, J. Voskovec), někteří spisovatelé odsouzeni k mnohaletému žaláři               (J. Zahradníček), mnozí profesoři a studenti vyloučeni z fakult, Syndikát spisovatelů zrušen (1949), z knihoven zmizeli „nepohodlní“ autoři                  (např. J. </a:t>
            </a:r>
            <a:r>
              <a:rPr lang="cs-CZ" sz="2600" dirty="0" err="1" smtClean="0"/>
              <a:t>Orten</a:t>
            </a:r>
            <a:r>
              <a:rPr lang="cs-CZ" sz="2600" dirty="0" smtClean="0"/>
              <a:t>, F. Kafka, surrealisté, katolíci)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5" grpId="0" build="p"/>
      <p:bldP spid="6" grpId="0" build="p"/>
      <p:bldP spid="7" grpId="0" build="p"/>
      <p:bldP spid="8" grpId="0" build="p"/>
      <p:bldP spid="9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50. léta v literatuře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 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123728" y="3284984"/>
            <a:ext cx="1259632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noviny,</a:t>
            </a:r>
            <a:endParaRPr lang="cs-CZ" sz="2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03848" y="3284984"/>
            <a:ext cx="1440160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časopisy</a:t>
            </a:r>
            <a:endParaRPr lang="cs-CZ" sz="2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499992" y="3284984"/>
            <a:ext cx="3672408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a překlady světových děl</a:t>
            </a:r>
            <a:endParaRPr lang="cs-CZ" sz="2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55576" y="4725144"/>
            <a:ext cx="5760640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Seifert a </a:t>
            </a:r>
            <a:r>
              <a:rPr lang="cs-CZ" sz="2600" dirty="0" err="1" smtClean="0"/>
              <a:t>Hrubín</a:t>
            </a:r>
            <a:r>
              <a:rPr lang="cs-CZ" sz="2600" dirty="0" smtClean="0"/>
              <a:t> požadovali uměleckou</a:t>
            </a:r>
            <a:endParaRPr lang="cs-CZ" sz="26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372200" y="4725144"/>
            <a:ext cx="1512168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svobodu,</a:t>
            </a:r>
            <a:endParaRPr lang="cs-CZ" sz="26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267744" y="5157192"/>
            <a:ext cx="2304256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schematismus</a:t>
            </a:r>
            <a:endParaRPr lang="cs-CZ" sz="26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55576" y="1916832"/>
            <a:ext cx="2312749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tvorba v duchu</a:t>
            </a:r>
            <a:endParaRPr lang="cs-CZ" sz="26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915816" y="1916832"/>
            <a:ext cx="2299732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socialistického</a:t>
            </a:r>
            <a:endParaRPr lang="cs-CZ" sz="26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076056" y="1916832"/>
            <a:ext cx="1428533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realismu</a:t>
            </a:r>
            <a:endParaRPr lang="cs-CZ" sz="26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619672" y="2852936"/>
            <a:ext cx="3703321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po smrti Stalina došlo ke</a:t>
            </a:r>
            <a:endParaRPr lang="cs-CZ" sz="26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148064" y="2852936"/>
            <a:ext cx="1845377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kulturnímu</a:t>
            </a:r>
            <a:endParaRPr lang="cs-CZ" sz="26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876256" y="2852936"/>
            <a:ext cx="1438022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uvolnění</a:t>
            </a:r>
            <a:endParaRPr lang="cs-CZ" sz="26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55576" y="3284984"/>
            <a:ext cx="1511889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– vychází</a:t>
            </a:r>
            <a:endParaRPr lang="cs-CZ" sz="26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755576" y="4293096"/>
            <a:ext cx="107273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b="1" dirty="0" smtClean="0"/>
              <a:t>1956</a:t>
            </a:r>
            <a:r>
              <a:rPr lang="cs-CZ" sz="2600" dirty="0" smtClean="0"/>
              <a:t> –</a:t>
            </a:r>
            <a:endParaRPr lang="cs-CZ" sz="26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1691680" y="4293096"/>
            <a:ext cx="6718571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II. sjezd Svazu československých spisovatelů –</a:t>
            </a:r>
            <a:endParaRPr lang="cs-CZ" sz="26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55576" y="5157192"/>
            <a:ext cx="1634422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kritizovali</a:t>
            </a:r>
            <a:endParaRPr lang="cs-CZ" sz="26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55576" y="2852936"/>
            <a:ext cx="104387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b="1" dirty="0" smtClean="0"/>
              <a:t>1953</a:t>
            </a:r>
            <a:r>
              <a:rPr lang="cs-CZ" sz="2600" dirty="0" smtClean="0"/>
              <a:t> –</a:t>
            </a:r>
            <a:endParaRPr lang="cs-CZ" sz="2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20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20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20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5" grpId="0" build="p"/>
      <p:bldP spid="6" grpId="0" build="p"/>
      <p:bldP spid="7" grpId="0" build="p"/>
      <p:bldP spid="9" grpId="0" build="p"/>
      <p:bldP spid="10" grpId="0" build="p"/>
      <p:bldP spid="11" grpId="0" build="p"/>
      <p:bldP spid="12" grpId="0" build="p"/>
      <p:bldP spid="13" grpId="0" build="p"/>
      <p:bldP spid="14" grpId="0" build="p"/>
      <p:bldP spid="15" grpId="0" build="p"/>
      <p:bldP spid="16" grpId="0" build="p"/>
      <p:bldP spid="17" grpId="0" build="p"/>
      <p:bldP spid="18" grpId="0" build="p"/>
      <p:bldP spid="19" grpId="0" build="p"/>
      <p:bldP spid="20" grpId="0" build="p"/>
      <p:bldP spid="21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60. léta, rok 1968, rok 1969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 </a:t>
            </a:r>
          </a:p>
          <a:p>
            <a:r>
              <a:rPr lang="cs-CZ" dirty="0" smtClean="0"/>
              <a:t> </a:t>
            </a:r>
          </a:p>
          <a:p>
            <a:pPr>
              <a:buNone/>
            </a:pPr>
            <a:endParaRPr lang="cs-CZ" dirty="0" smtClean="0"/>
          </a:p>
          <a:p>
            <a:r>
              <a:rPr lang="cs-CZ" b="1" dirty="0" smtClean="0"/>
              <a:t> </a:t>
            </a:r>
          </a:p>
          <a:p>
            <a:endParaRPr lang="cs-CZ" b="1" dirty="0" smtClean="0"/>
          </a:p>
          <a:p>
            <a:endParaRPr lang="cs-CZ" b="1" dirty="0" smtClean="0"/>
          </a:p>
          <a:p>
            <a:r>
              <a:rPr lang="cs-CZ" b="1" dirty="0" smtClean="0"/>
              <a:t> </a:t>
            </a:r>
          </a:p>
          <a:p>
            <a:pPr>
              <a:buNone/>
            </a:pPr>
            <a:r>
              <a:rPr lang="cs-CZ" dirty="0" smtClean="0"/>
              <a:t> </a:t>
            </a:r>
          </a:p>
          <a:p>
            <a:pPr>
              <a:buNone/>
            </a:pPr>
            <a:r>
              <a:rPr lang="cs-CZ" b="1" dirty="0" smtClean="0"/>
              <a:t>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10" name="Zástupný symbol pro obsah 9" descr="800px-Helsinki_demonstration_against_the_invasion_of_Czechoslovakia_in_1968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644008" y="3501008"/>
            <a:ext cx="4038600" cy="2715959"/>
          </a:xfrm>
        </p:spPr>
      </p:pic>
      <p:sp>
        <p:nvSpPr>
          <p:cNvPr id="5" name="TextovéPole 4"/>
          <p:cNvSpPr txBox="1"/>
          <p:nvPr/>
        </p:nvSpPr>
        <p:spPr>
          <a:xfrm>
            <a:off x="1763688" y="1916832"/>
            <a:ext cx="1512168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uvolnění</a:t>
            </a:r>
            <a:endParaRPr lang="cs-CZ" sz="2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691680" y="3356992"/>
            <a:ext cx="2160240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okupace státu</a:t>
            </a:r>
            <a:endParaRPr lang="cs-CZ" sz="2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457804" y="6237312"/>
            <a:ext cx="443467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5: Demonstrace v Helsinkách proti okupaci Československa</a:t>
            </a:r>
            <a:endParaRPr lang="cs-CZ" sz="1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755576" y="1916832"/>
            <a:ext cx="110940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2. vlna</a:t>
            </a:r>
            <a:endParaRPr lang="cs-CZ" sz="26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55576" y="2420888"/>
            <a:ext cx="1285737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Pražské</a:t>
            </a:r>
            <a:endParaRPr lang="cs-CZ" sz="26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907704" y="2420888"/>
            <a:ext cx="736035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jaro</a:t>
            </a:r>
            <a:endParaRPr lang="cs-CZ" sz="26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55576" y="3356992"/>
            <a:ext cx="1098378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b="1" dirty="0" smtClean="0"/>
              <a:t>1968</a:t>
            </a:r>
            <a:r>
              <a:rPr lang="cs-CZ" sz="2600" dirty="0" smtClean="0"/>
              <a:t> –</a:t>
            </a:r>
            <a:endParaRPr lang="cs-CZ" sz="26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55576" y="3717032"/>
            <a:ext cx="3960440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(tzv. internacionální pomoc bratrských armád)</a:t>
            </a:r>
            <a:endParaRPr lang="cs-CZ" sz="26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55576" y="4797152"/>
            <a:ext cx="1103187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b="1" dirty="0" smtClean="0"/>
              <a:t>1969</a:t>
            </a:r>
            <a:r>
              <a:rPr lang="cs-CZ" sz="2600" dirty="0" smtClean="0"/>
              <a:t> –</a:t>
            </a:r>
            <a:endParaRPr lang="cs-CZ" sz="26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691680" y="4797152"/>
            <a:ext cx="1951047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normalizace</a:t>
            </a:r>
            <a:endParaRPr lang="cs-CZ" sz="26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55576" y="5229200"/>
            <a:ext cx="2952328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(čistky, Jan Palach, Jan Zajíc)</a:t>
            </a:r>
            <a:endParaRPr lang="cs-CZ" sz="2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8" grpId="0" build="p"/>
      <p:bldP spid="9" grpId="0" build="p"/>
      <p:bldP spid="11" grpId="0" build="p"/>
      <p:bldP spid="12" grpId="0" build="p"/>
      <p:bldP spid="13" grpId="0" build="p"/>
      <p:bldP spid="14" grpId="0" build="p"/>
      <p:bldP spid="15" grpId="0" build="p"/>
      <p:bldP spid="16" grpId="0" build="p"/>
      <p:bldP spid="17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60. léta v literatuře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 </a:t>
            </a:r>
          </a:p>
          <a:p>
            <a:r>
              <a:rPr lang="cs-CZ" dirty="0" smtClean="0"/>
              <a:t> </a:t>
            </a:r>
          </a:p>
          <a:p>
            <a:r>
              <a:rPr lang="cs-CZ" dirty="0" smtClean="0"/>
              <a:t>                                                                                            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 </a:t>
            </a:r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 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2267744" y="1916832"/>
            <a:ext cx="1368152" cy="5040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kulturní</a:t>
            </a:r>
            <a:endParaRPr lang="cs-CZ" sz="2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763688" y="3284984"/>
            <a:ext cx="1008112" cy="5040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názor</a:t>
            </a:r>
            <a:endParaRPr lang="cs-CZ" sz="2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03848" y="3861048"/>
            <a:ext cx="1656184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Pražského</a:t>
            </a:r>
            <a:endParaRPr lang="cs-CZ" sz="2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716016" y="3861048"/>
            <a:ext cx="720080" cy="5040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jara</a:t>
            </a:r>
            <a:endParaRPr lang="cs-CZ" sz="2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55576" y="4221088"/>
            <a:ext cx="4320480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k demokratickým tendencím</a:t>
            </a:r>
            <a:endParaRPr lang="cs-CZ" sz="26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203848" y="5229200"/>
            <a:ext cx="2088232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normalizace,</a:t>
            </a:r>
            <a:endParaRPr lang="cs-CZ" sz="26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55576" y="1916832"/>
            <a:ext cx="160242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pokračuje</a:t>
            </a:r>
            <a:endParaRPr lang="cs-CZ" sz="26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491880" y="1916832"/>
            <a:ext cx="1438022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uvolnění</a:t>
            </a:r>
            <a:endParaRPr lang="cs-CZ" sz="26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55576" y="2420888"/>
            <a:ext cx="611815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vzrůstá úroveň literatury, divadla a filmu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755576" y="2924944"/>
            <a:ext cx="7171835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literatura vede k tomu, že si člověk může vytvořit</a:t>
            </a:r>
            <a:endParaRPr lang="cs-CZ" sz="26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55576" y="3284984"/>
            <a:ext cx="1135183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vlastní</a:t>
            </a:r>
            <a:endParaRPr lang="cs-CZ" sz="26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55576" y="3861048"/>
            <a:ext cx="1080120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b="1" dirty="0" smtClean="0"/>
              <a:t>1968</a:t>
            </a:r>
            <a:r>
              <a:rPr lang="cs-CZ" sz="2600" dirty="0" smtClean="0"/>
              <a:t> -</a:t>
            </a:r>
            <a:endParaRPr lang="cs-CZ" sz="26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619672" y="3861048"/>
            <a:ext cx="1698798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naděje tzv.</a:t>
            </a:r>
            <a:endParaRPr lang="cs-CZ" sz="26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364088" y="3861048"/>
            <a:ext cx="2017027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a tedy návrat</a:t>
            </a:r>
            <a:endParaRPr lang="cs-CZ" sz="26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932041" y="4221088"/>
            <a:ext cx="2160240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zmařily tanky</a:t>
            </a:r>
            <a:endParaRPr lang="cs-CZ" sz="26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948264" y="4221088"/>
            <a:ext cx="158755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Varšavské</a:t>
            </a:r>
            <a:endParaRPr lang="cs-CZ" sz="26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55576" y="4653136"/>
            <a:ext cx="1398268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smlouvy</a:t>
            </a:r>
            <a:endParaRPr lang="cs-CZ" sz="26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55576" y="5229200"/>
            <a:ext cx="105670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b="1" dirty="0" smtClean="0"/>
              <a:t>1969</a:t>
            </a:r>
            <a:r>
              <a:rPr lang="cs-CZ" sz="2600" dirty="0" smtClean="0"/>
              <a:t> -</a:t>
            </a:r>
            <a:endParaRPr lang="cs-CZ" sz="26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1619672" y="5229200"/>
            <a:ext cx="171438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nastala éra</a:t>
            </a:r>
            <a:endParaRPr lang="cs-CZ" sz="26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5148064" y="5229200"/>
            <a:ext cx="1274195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totality,</a:t>
            </a:r>
            <a:endParaRPr lang="cs-CZ" sz="26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755576" y="5661248"/>
            <a:ext cx="2968698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zákazů publikování</a:t>
            </a:r>
            <a:endParaRPr lang="cs-CZ" sz="26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3563888" y="5661248"/>
            <a:ext cx="1715854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a emigrace</a:t>
            </a:r>
            <a:endParaRPr lang="cs-CZ" sz="2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20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20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20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20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20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2000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2000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2000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2000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5" grpId="0" build="p"/>
      <p:bldP spid="6" grpId="0" build="p"/>
      <p:bldP spid="7" grpId="0" build="p"/>
      <p:bldP spid="8" grpId="0" build="p"/>
      <p:bldP spid="9" grpId="0" build="p"/>
      <p:bldP spid="10" grpId="0" build="p"/>
      <p:bldP spid="11" grpId="0" build="p"/>
      <p:bldP spid="12" grpId="0" build="p"/>
      <p:bldP spid="13" grpId="0" build="p"/>
      <p:bldP spid="14" grpId="0" build="p"/>
      <p:bldP spid="15" grpId="0" build="p"/>
      <p:bldP spid="16" grpId="0" build="p"/>
      <p:bldP spid="17" grpId="0" build="p"/>
      <p:bldP spid="18" grpId="0" build="p"/>
      <p:bldP spid="19" grpId="0" build="p"/>
      <p:bldP spid="20" grpId="0" build="p"/>
      <p:bldP spid="21" grpId="0" build="p"/>
      <p:bldP spid="22" grpId="0" build="p"/>
      <p:bldP spid="23" grpId="0" build="p"/>
      <p:bldP spid="24" grpId="0" build="p"/>
      <p:bldP spid="25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70. léta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 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</a:t>
            </a:r>
          </a:p>
          <a:p>
            <a:r>
              <a:rPr lang="cs-CZ" dirty="0" smtClean="0"/>
              <a:t> 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5" name="Zástupný symbol pro obsah 4" descr="435px-Patocka_1971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076056" y="1942723"/>
            <a:ext cx="3168352" cy="4370141"/>
          </a:xfrm>
        </p:spPr>
      </p:pic>
      <p:sp>
        <p:nvSpPr>
          <p:cNvPr id="6" name="TextovéPole 5"/>
          <p:cNvSpPr txBox="1"/>
          <p:nvPr/>
        </p:nvSpPr>
        <p:spPr>
          <a:xfrm>
            <a:off x="5076056" y="6381328"/>
            <a:ext cx="1448153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6: Jan Patočka</a:t>
            </a:r>
            <a:endParaRPr lang="cs-CZ" sz="1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55576" y="1916832"/>
            <a:ext cx="1160895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Charta</a:t>
            </a:r>
            <a:endParaRPr lang="cs-CZ" sz="2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763688" y="1916832"/>
            <a:ext cx="51007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77</a:t>
            </a:r>
            <a:endParaRPr lang="cs-CZ" sz="26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755576" y="1916832"/>
            <a:ext cx="3744416" cy="16927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                  – kritizovala „politickou a státní moc“ za nedodržování práv lidských a občanských</a:t>
            </a:r>
            <a:endParaRPr lang="cs-CZ" sz="26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55576" y="4293096"/>
            <a:ext cx="1403654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Patočka,</a:t>
            </a:r>
            <a:endParaRPr lang="cs-CZ" sz="26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051720" y="4293096"/>
            <a:ext cx="1089273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Havel,</a:t>
            </a:r>
            <a:endParaRPr lang="cs-CZ" sz="26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059832" y="4293096"/>
            <a:ext cx="1255152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Vaculík</a:t>
            </a:r>
            <a:endParaRPr lang="cs-CZ" sz="26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57394" y="3789040"/>
            <a:ext cx="151035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disidenti</a:t>
            </a:r>
            <a:r>
              <a:rPr lang="cs-CZ" dirty="0" smtClean="0"/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  <p:bldP spid="8" grpId="0" build="p"/>
      <p:bldP spid="9" grpId="0" build="p"/>
      <p:bldP spid="10" grpId="0" build="p"/>
      <p:bldP spid="11" grpId="0" build="p"/>
      <p:bldP spid="12" grpId="0" build="p"/>
      <p:bldP spid="1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70. léta v literatuře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</a:t>
            </a:r>
          </a:p>
          <a:p>
            <a:pPr lvl="1"/>
            <a:r>
              <a:rPr lang="cs-CZ" dirty="0" smtClean="0"/>
              <a:t>1) </a:t>
            </a:r>
          </a:p>
          <a:p>
            <a:pPr lvl="1"/>
            <a:r>
              <a:rPr lang="cs-CZ" dirty="0" smtClean="0"/>
              <a:t>2) </a:t>
            </a:r>
          </a:p>
          <a:p>
            <a:pPr lvl="1"/>
            <a:r>
              <a:rPr lang="cs-CZ" dirty="0" smtClean="0"/>
              <a:t>3) 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5576" y="1916832"/>
            <a:ext cx="521848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literatura rozštěpena do tří proudů: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403648" y="2420888"/>
            <a:ext cx="126938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oficiální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403648" y="2852936"/>
            <a:ext cx="183832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samizdatová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403648" y="3284984"/>
            <a:ext cx="110850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exilová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5" grpId="0" build="p"/>
      <p:bldP spid="6" grpId="0" build="p"/>
      <p:bldP spid="7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1989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 </a:t>
            </a:r>
          </a:p>
          <a:p>
            <a:endParaRPr lang="cs-CZ" dirty="0" smtClean="0"/>
          </a:p>
          <a:p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6" name="Zástupný symbol pro obsah 5" descr="404px-Praha_1989,_Václavské_náměstí,_svatý_Vojtěch_s_transparentem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860032" y="1988840"/>
            <a:ext cx="2947036" cy="4369491"/>
          </a:xfrm>
        </p:spPr>
      </p:pic>
      <p:sp>
        <p:nvSpPr>
          <p:cNvPr id="5" name="TextovéPole 4"/>
          <p:cNvSpPr txBox="1"/>
          <p:nvPr/>
        </p:nvSpPr>
        <p:spPr>
          <a:xfrm>
            <a:off x="1331640" y="1916832"/>
            <a:ext cx="2520280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komunistického</a:t>
            </a:r>
            <a:endParaRPr lang="cs-CZ" sz="2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499992" y="6381328"/>
            <a:ext cx="364112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7: Pomník sv. Václava v době Sametové revoluce </a:t>
            </a:r>
            <a:endParaRPr lang="cs-CZ" sz="1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55576" y="1916832"/>
            <a:ext cx="720069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pád</a:t>
            </a:r>
            <a:endParaRPr lang="cs-CZ" sz="26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755576" y="2348880"/>
            <a:ext cx="120090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režimu</a:t>
            </a:r>
            <a:endParaRPr lang="cs-CZ" sz="26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55576" y="2852936"/>
            <a:ext cx="2736304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vznik pluralitního systému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8" grpId="0" build="p"/>
      <p:bldP spid="9" grpId="0" build="p"/>
      <p:bldP spid="10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Rok 1989 v literatuře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 </a:t>
            </a:r>
          </a:p>
          <a:p>
            <a:r>
              <a:rPr lang="cs-CZ" dirty="0" smtClean="0"/>
              <a:t> </a:t>
            </a:r>
          </a:p>
          <a:p>
            <a:r>
              <a:rPr lang="cs-CZ" dirty="0" smtClean="0"/>
              <a:t> </a:t>
            </a:r>
          </a:p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755576" y="1928445"/>
            <a:ext cx="1512168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kulturní</a:t>
            </a:r>
            <a:endParaRPr lang="cs-CZ" sz="2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55576" y="3356992"/>
            <a:ext cx="3419872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velký „hlad“ po knize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1979712" y="1916832"/>
            <a:ext cx="1438022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uvolnění</a:t>
            </a:r>
            <a:endParaRPr lang="cs-CZ" sz="2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55576" y="2360493"/>
            <a:ext cx="3682162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odpolitizování literatury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755576" y="2852936"/>
            <a:ext cx="2638671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mnoho možností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6" grpId="0" build="p"/>
      <p:bldP spid="7" grpId="0" build="p"/>
      <p:bldP spid="8" grpId="0" build="p"/>
      <p:bldP spid="9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ČORNEJ, Petr a kol. </a:t>
            </a:r>
            <a:r>
              <a:rPr lang="cs-CZ" i="1" dirty="0" smtClean="0"/>
              <a:t>Dějepis pro střední odborné školy</a:t>
            </a:r>
            <a:r>
              <a:rPr lang="cs-CZ" dirty="0" smtClean="0"/>
              <a:t>: České a světové dějiny. Praha: SPN, 2002. ISBN 80-7235-194-X. </a:t>
            </a:r>
          </a:p>
          <a:p>
            <a:r>
              <a:rPr lang="cs-CZ" dirty="0" smtClean="0"/>
              <a:t>POLÁŠKOVÁ, Taťána; MILOTOVÁ, Dagmar; DVOŘÁKOVÁ, Zuzana. </a:t>
            </a:r>
            <a:r>
              <a:rPr lang="cs-CZ" i="1" dirty="0" smtClean="0"/>
              <a:t>Literatura - přehled středoškolského učiva</a:t>
            </a:r>
            <a:r>
              <a:rPr lang="cs-CZ" dirty="0" smtClean="0"/>
              <a:t>. Třebíč: Petra </a:t>
            </a:r>
            <a:r>
              <a:rPr lang="cs-CZ" dirty="0" err="1" smtClean="0"/>
              <a:t>Velanová</a:t>
            </a:r>
            <a:r>
              <a:rPr lang="cs-CZ" dirty="0" smtClean="0"/>
              <a:t>, 2006. Maturita. ISBN 80-902571-6-X. </a:t>
            </a:r>
          </a:p>
          <a:p>
            <a:r>
              <a:rPr lang="cs-CZ" dirty="0"/>
              <a:t>Pokud není uvedeno jinak, použitý materiál je </a:t>
            </a:r>
            <a:r>
              <a:rPr lang="cs-CZ" dirty="0" smtClean="0"/>
              <a:t>             z </a:t>
            </a:r>
            <a:r>
              <a:rPr lang="cs-CZ" dirty="0"/>
              <a:t>vlastních zdrojů autora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obrázky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cs-CZ" dirty="0" smtClean="0"/>
              <a:t>Obr. 1: </a:t>
            </a:r>
            <a:r>
              <a:rPr lang="en-US" dirty="0" smtClean="0"/>
              <a:t>AUTOR NEUVEDEN. </a:t>
            </a:r>
            <a:r>
              <a:rPr lang="en-US" i="1" dirty="0" smtClean="0"/>
              <a:t>commons.wikimedia.org</a:t>
            </a:r>
            <a:r>
              <a:rPr lang="en-US" dirty="0" smtClean="0"/>
              <a:t> [online]. [cit. 30.10.2012]. </a:t>
            </a:r>
            <a:r>
              <a:rPr lang="en-US" dirty="0" err="1" smtClean="0"/>
              <a:t>Dostupný</a:t>
            </a:r>
            <a:r>
              <a:rPr lang="en-US" dirty="0" smtClean="0"/>
              <a:t> </a:t>
            </a:r>
            <a:r>
              <a:rPr lang="en-US" dirty="0" err="1" smtClean="0"/>
              <a:t>na</a:t>
            </a:r>
            <a:r>
              <a:rPr lang="en-US" dirty="0" smtClean="0"/>
              <a:t> WWW:</a:t>
            </a:r>
            <a:r>
              <a:rPr lang="cs-CZ" dirty="0" smtClean="0"/>
              <a:t> </a:t>
            </a:r>
            <a:r>
              <a:rPr lang="en-US" dirty="0" smtClean="0"/>
              <a:t>&lt;http://commons.wikimedia.org/wiki/File:Sov%C4%9Bt%C5%A1t%C3%AD_voj%C3%A1ci_v_Boskovic%C3%ADch.gif&gt;.</a:t>
            </a:r>
            <a:endParaRPr lang="cs-CZ" dirty="0" smtClean="0"/>
          </a:p>
          <a:p>
            <a:r>
              <a:rPr lang="cs-CZ" dirty="0" smtClean="0"/>
              <a:t>Obr. 2: </a:t>
            </a:r>
            <a:r>
              <a:rPr lang="en-US" dirty="0" smtClean="0"/>
              <a:t>AUTOR NEUVEDEN. </a:t>
            </a:r>
            <a:r>
              <a:rPr lang="en-US" i="1" dirty="0" smtClean="0"/>
              <a:t>commons.wikimedia.org</a:t>
            </a:r>
            <a:r>
              <a:rPr lang="en-US" dirty="0" smtClean="0"/>
              <a:t> [online]. [cit. 31.10.2012]. </a:t>
            </a:r>
            <a:r>
              <a:rPr lang="en-US" dirty="0" err="1" smtClean="0"/>
              <a:t>Dostupný</a:t>
            </a:r>
            <a:r>
              <a:rPr lang="en-US" dirty="0" smtClean="0"/>
              <a:t> </a:t>
            </a:r>
            <a:r>
              <a:rPr lang="en-US" dirty="0" err="1" smtClean="0"/>
              <a:t>na</a:t>
            </a:r>
            <a:r>
              <a:rPr lang="en-US" dirty="0" smtClean="0"/>
              <a:t> WWW: &lt;http://commons.wikimedia.org/wiki/File:Edvard_Bene%C5%A1.jpg&gt;. </a:t>
            </a:r>
            <a:endParaRPr lang="cs-CZ" dirty="0" smtClean="0"/>
          </a:p>
          <a:p>
            <a:r>
              <a:rPr lang="cs-CZ" dirty="0" smtClean="0"/>
              <a:t>Obr. 3: </a:t>
            </a:r>
            <a:r>
              <a:rPr lang="en-US" dirty="0" smtClean="0"/>
              <a:t>AUTOR NEUVEDEN. </a:t>
            </a:r>
            <a:r>
              <a:rPr lang="en-US" i="1" dirty="0" smtClean="0"/>
              <a:t>commons.wikimedia.org</a:t>
            </a:r>
            <a:r>
              <a:rPr lang="en-US" dirty="0" smtClean="0"/>
              <a:t> [online]. [cit. 30.10.2012]. </a:t>
            </a:r>
            <a:r>
              <a:rPr lang="en-US" dirty="0" err="1" smtClean="0"/>
              <a:t>Dostupný</a:t>
            </a:r>
            <a:r>
              <a:rPr lang="en-US" dirty="0" smtClean="0"/>
              <a:t> </a:t>
            </a:r>
            <a:r>
              <a:rPr lang="en-US" dirty="0" err="1" smtClean="0"/>
              <a:t>na</a:t>
            </a:r>
            <a:r>
              <a:rPr lang="en-US" dirty="0" smtClean="0"/>
              <a:t> WWW: &lt;http://commons.wikimedia.org/wiki/File:Gottwald_from_Bundesarchiv_Bild_183-R90009,_Budapest,_II._Weltfestspiele,_Festumzug,_tschechische_Delegation.jpg&gt;.</a:t>
            </a:r>
            <a:endParaRPr lang="cs-CZ" dirty="0" smtClean="0"/>
          </a:p>
          <a:p>
            <a:r>
              <a:rPr lang="cs-CZ" dirty="0" smtClean="0"/>
              <a:t>Obr. 4: TÓTH, Vladimír. </a:t>
            </a:r>
            <a:r>
              <a:rPr lang="cs-CZ" i="1" dirty="0" err="1" smtClean="0"/>
              <a:t>commons.wikimedia.org</a:t>
            </a:r>
            <a:r>
              <a:rPr lang="cs-CZ" dirty="0" smtClean="0"/>
              <a:t> [online]. [cit. 30.10.2012]. Dostupný na WWW: &lt;http://commons.wikimedia.org/wiki/File:DNV_opona.jpg&gt;. </a:t>
            </a:r>
          </a:p>
          <a:p>
            <a:r>
              <a:rPr lang="cs-CZ" dirty="0" smtClean="0"/>
              <a:t>Obr. 5: SZILAS. </a:t>
            </a:r>
            <a:r>
              <a:rPr lang="cs-CZ" i="1" dirty="0" err="1" smtClean="0"/>
              <a:t>commons.wikimedia.org</a:t>
            </a:r>
            <a:r>
              <a:rPr lang="cs-CZ" dirty="0" smtClean="0"/>
              <a:t> [online]. [cit. 30.10.2012]. Dostupný na WWW: &lt;http://commons.wikimedia.org/wiki/File:Helsinki_demonstration_against_the_invasion_of_Czechoslovakia_in_1968.jpg&gt;. </a:t>
            </a:r>
          </a:p>
          <a:p>
            <a:r>
              <a:rPr lang="cs-CZ" dirty="0" smtClean="0"/>
              <a:t>Obr. 6: PŘIBÍK, Jindřich. </a:t>
            </a:r>
            <a:r>
              <a:rPr lang="cs-CZ" i="1" dirty="0" err="1" smtClean="0"/>
              <a:t>commons.wikimedia.org</a:t>
            </a:r>
            <a:r>
              <a:rPr lang="cs-CZ" dirty="0" smtClean="0"/>
              <a:t> [online]. [cit. 31.10.2012]. Dostupný na WWW: &lt;http://commons.wikimedia.org/wiki/File:Patocka_1971.jpg&gt;. </a:t>
            </a:r>
          </a:p>
          <a:p>
            <a:r>
              <a:rPr lang="cs-CZ" dirty="0" smtClean="0"/>
              <a:t>Obr. 7: </a:t>
            </a:r>
            <a:r>
              <a:rPr lang="en-US" dirty="0" smtClean="0"/>
              <a:t>ŠJŮ. </a:t>
            </a:r>
            <a:r>
              <a:rPr lang="en-US" i="1" dirty="0" smtClean="0"/>
              <a:t>commons.wikimedia.org</a:t>
            </a:r>
            <a:r>
              <a:rPr lang="en-US" dirty="0" smtClean="0"/>
              <a:t> [online]. [cit. 31.10.2012]. </a:t>
            </a:r>
            <a:r>
              <a:rPr lang="en-US" dirty="0" err="1" smtClean="0"/>
              <a:t>Dostupný</a:t>
            </a:r>
            <a:r>
              <a:rPr lang="en-US" dirty="0" smtClean="0"/>
              <a:t> </a:t>
            </a:r>
            <a:r>
              <a:rPr lang="en-US" dirty="0" err="1" smtClean="0"/>
              <a:t>na</a:t>
            </a:r>
            <a:r>
              <a:rPr lang="en-US" dirty="0" smtClean="0"/>
              <a:t> WWW: &lt;http://commons.wikimedia.org/wiki/File:Praha_1989,_V%C3%A1clavsk%C3%A9_n%C3%A1m%C4%9Bst%C3%AD,_svat%C3%BD_Vojt%C4%9Bch_s_transparentem.jpg&gt;.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2950</TotalTime>
  <Words>924</Words>
  <Application>Microsoft Office PowerPoint</Application>
  <PresentationFormat>Předvádění na obrazovce (4:3)</PresentationFormat>
  <Paragraphs>239</Paragraphs>
  <Slides>17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22" baseType="lpstr">
      <vt:lpstr>Calibri</vt:lpstr>
      <vt:lpstr>Constantia</vt:lpstr>
      <vt:lpstr>Times New Roman</vt:lpstr>
      <vt:lpstr>Wingdings 2</vt:lpstr>
      <vt:lpstr>Tok</vt:lpstr>
      <vt:lpstr>Prezentace aplikace PowerPoint</vt:lpstr>
      <vt:lpstr>Důležitá data a fakta</vt:lpstr>
      <vt:lpstr>Které roky a události ovlivnily českou literaturu a kulturu 2. poloviny 20. století?</vt:lpstr>
      <vt:lpstr>1945</vt:lpstr>
      <vt:lpstr>Rok 1945 v literatuře</vt:lpstr>
      <vt:lpstr>1948</vt:lpstr>
      <vt:lpstr>50. léta</vt:lpstr>
      <vt:lpstr>Rok 1948 a 50. léta v literatuře</vt:lpstr>
      <vt:lpstr>50. léta v literatuře</vt:lpstr>
      <vt:lpstr>60. léta, rok 1968, rok 1969</vt:lpstr>
      <vt:lpstr>60. léta v literatuře</vt:lpstr>
      <vt:lpstr>70. léta</vt:lpstr>
      <vt:lpstr>70. léta v literatuře</vt:lpstr>
      <vt:lpstr>1989</vt:lpstr>
      <vt:lpstr>Rok 1989 v literatuře</vt:lpstr>
      <vt:lpstr>Použité zdroje</vt:lpstr>
      <vt:lpstr>Použité obrázky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Česká literatura  2. poloviny 20. století</dc:title>
  <cp:lastModifiedBy>Kristina Eppichová</cp:lastModifiedBy>
  <cp:revision>129</cp:revision>
  <dcterms:modified xsi:type="dcterms:W3CDTF">2013-03-29T13:25:59Z</dcterms:modified>
</cp:coreProperties>
</file>