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67" r:id="rId4"/>
    <p:sldId id="268" r:id="rId5"/>
    <p:sldId id="269" r:id="rId6"/>
    <p:sldId id="270" r:id="rId7"/>
    <p:sldId id="258" r:id="rId8"/>
    <p:sldId id="259" r:id="rId9"/>
    <p:sldId id="260" r:id="rId10"/>
    <p:sldId id="261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29. 3. 2013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589240"/>
            <a:ext cx="4536504" cy="994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171939"/>
              </p:ext>
            </p:extLst>
          </p:nvPr>
        </p:nvGraphicFramePr>
        <p:xfrm>
          <a:off x="1043608" y="1126139"/>
          <a:ext cx="6792416" cy="37346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1584176"/>
                <a:gridCol w="5208240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VY_32_INOVACE_KRISTINA_EPPICHOVA_CESKA_LITERATURA_2._POLOVINY_20._STOLETI_DULEZITE_POJMY_03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 jazyková komunikace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Český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jazyk a literatura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Česká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literatura 2. poloviny 20. století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Důležité</a:t>
                      </a:r>
                      <a:r>
                        <a:rPr lang="cs-CZ" sz="1000" i="1" baseline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pojmy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Mgr. Kristina Eppichová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1. 11. 2013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vytvořená v programu MS PowerPoint seznamuje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žáky se základními pojmy, které se vztahují k české literatuře 2. poloviny 20. století. Vyučující může její obsah doplňovat výkladem podle potřeb výuky.</a:t>
                      </a:r>
                      <a:endParaRPr lang="cs-CZ" sz="1000" i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vychází z předpokladu, že některé informace žáci znají, tudíž je dovedou na základě otázek vyučujícího doplnit.</a:t>
                      </a:r>
                    </a:p>
                    <a:p>
                      <a:pPr algn="just"/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 prezentaci lze také využít pracovní list vytvořený v programu MS Word.</a:t>
                      </a:r>
                      <a:endParaRPr lang="cs-CZ" sz="10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400" dirty="0" smtClean="0"/>
              <a:t>Důležité pojmy</a:t>
            </a:r>
            <a:endParaRPr lang="cs-CZ" sz="6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Česká literatura 2. poloviny 20. století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Socialistický 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 </a:t>
            </a:r>
          </a:p>
          <a:p>
            <a:endParaRPr lang="cs-CZ" sz="2800" dirty="0" smtClean="0"/>
          </a:p>
          <a:p>
            <a:r>
              <a:rPr lang="cs-CZ" sz="2800" dirty="0" smtClean="0"/>
              <a:t>           </a:t>
            </a:r>
          </a:p>
          <a:p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 </a:t>
            </a:r>
          </a:p>
          <a:p>
            <a:pPr>
              <a:buNone/>
            </a:pPr>
            <a:r>
              <a:rPr lang="cs-CZ" sz="2800" dirty="0" smtClean="0"/>
              <a:t> </a:t>
            </a:r>
          </a:p>
          <a:p>
            <a:r>
              <a:rPr lang="cs-CZ" sz="2800" dirty="0" smtClean="0"/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851920" y="2996952"/>
            <a:ext cx="1080120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Gorkij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3501008"/>
            <a:ext cx="12961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Stalina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88224" y="4293096"/>
            <a:ext cx="208823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err="1" smtClean="0"/>
              <a:t>Solženicyna</a:t>
            </a:r>
            <a:r>
              <a:rPr lang="cs-CZ" sz="2600" dirty="0" smtClean="0"/>
              <a:t>)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1960384"/>
            <a:ext cx="74168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oficiálně prosazovaný základní směr literatury v Sovětském svazu a dalších socialistických zemích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2996952"/>
            <a:ext cx="86748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1932,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619672" y="2996952"/>
            <a:ext cx="126175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prozaik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2996952"/>
            <a:ext cx="118731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Maxim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3501008"/>
            <a:ext cx="138185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po smrti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840" y="3501008"/>
            <a:ext cx="251735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ztrácel na pozici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3904600"/>
            <a:ext cx="76328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– tvorba není poznamenána ideologií socialistického realismu, často stojí proti ní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16016" y="4293096"/>
            <a:ext cx="20322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(např. tvorba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5576" y="5013176"/>
            <a:ext cx="72008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nová literatura však ani pak neměla v SSSR rovnoprávnou pozici, její autoři byli často nuceni k emigraci, některá díla nemohla vycházet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  <p:bldP spid="14" grpId="0" build="p"/>
      <p:bldP spid="1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Socialistický realismus - </a:t>
            </a:r>
            <a:r>
              <a:rPr lang="cs-CZ" i="1" dirty="0" smtClean="0"/>
              <a:t>nejdůležitější znaky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916832"/>
            <a:ext cx="176420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stranickost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2852936"/>
            <a:ext cx="13194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lidovost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356992"/>
            <a:ext cx="166128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pravdivost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3861048"/>
            <a:ext cx="137076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typizace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1916832"/>
            <a:ext cx="748984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             – dílo má přispívat k uskutečnění ideálů socialismu a komunismu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26408" y="2852936"/>
            <a:ext cx="293362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– umění slouží lidu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267744" y="3356992"/>
            <a:ext cx="28865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– historické pravdy</a:t>
            </a:r>
            <a:endParaRPr lang="cs-CZ" sz="2600" dirty="0"/>
          </a:p>
        </p:txBody>
      </p:sp>
      <p:sp>
        <p:nvSpPr>
          <p:cNvPr id="11" name="Obdélník 10"/>
          <p:cNvSpPr/>
          <p:nvPr/>
        </p:nvSpPr>
        <p:spPr>
          <a:xfrm>
            <a:off x="1979712" y="3861048"/>
            <a:ext cx="558486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600" dirty="0" smtClean="0"/>
              <a:t>– člověk reprezentuje určitou skupinu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Socialistický realismus – </a:t>
            </a:r>
            <a:br>
              <a:rPr lang="cs-CZ" dirty="0" smtClean="0"/>
            </a:br>
            <a:r>
              <a:rPr lang="cs-CZ" i="1" dirty="0" smtClean="0"/>
              <a:t>téma, hrdina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Téma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Hrdina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1521" y="2420888"/>
            <a:ext cx="33264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třídní boj proletariátu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21707" y="2852936"/>
            <a:ext cx="334623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socialistické budování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753285" y="4293096"/>
            <a:ext cx="115441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kladný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55576" y="4797152"/>
            <a:ext cx="701724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 vlastnostmi bojovníka za vítězství komunismu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63740" y="5301208"/>
            <a:ext cx="55364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pro čtenáře vzorem, má je vychovávat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Socialistický realismus </a:t>
            </a:r>
            <a:br>
              <a:rPr lang="cs-CZ" dirty="0" smtClean="0"/>
            </a:br>
            <a:r>
              <a:rPr lang="cs-CZ" dirty="0" smtClean="0"/>
              <a:t>v české literatuře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07496" y="4869160"/>
            <a:ext cx="162068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emigrace,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3212976"/>
            <a:ext cx="763284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     zanikl Syndikát spisovatelů a byl založen Svaz československých spisovatelů, v němž se sdružovali autoři na základě ideových hledisek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68344" y="4869160"/>
            <a:ext cx="10081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tresty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7864" y="5312821"/>
            <a:ext cx="144016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žalářích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1928445"/>
            <a:ext cx="209365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mezi válkami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99792" y="1928445"/>
            <a:ext cx="400077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– rysy v některých knihách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2348880"/>
            <a:ext cx="107593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1948 –</a:t>
            </a:r>
            <a:endParaRPr lang="cs-CZ" sz="2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2348880"/>
            <a:ext cx="784887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            k socialistickému realismu je povinen hlásit se každý  spisovatel a v jeho duchu vytvářet svá díla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55576" y="3212976"/>
            <a:ext cx="107183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1949 –</a:t>
            </a:r>
            <a:endParaRPr lang="cs-CZ" sz="2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4480664"/>
            <a:ext cx="691276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řada spisovatelů se odmítla přetvořit do podoby „inženýrů lidských duší“ -</a:t>
            </a:r>
            <a:r>
              <a:rPr lang="en-US" sz="2600" dirty="0" smtClean="0"/>
              <a:t>&gt;</a:t>
            </a:r>
            <a:endParaRPr lang="cs-CZ" sz="26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84168" y="4869160"/>
            <a:ext cx="172669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mnohaleté</a:t>
            </a:r>
            <a:endParaRPr lang="cs-CZ" sz="2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5576" y="5312821"/>
            <a:ext cx="271542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v komunistických</a:t>
            </a:r>
            <a:endParaRPr lang="cs-CZ" sz="2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55576" y="5805264"/>
            <a:ext cx="618913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literatura prezentována jako lidovýchovná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  <p:bldP spid="12" grpId="0" build="p"/>
      <p:bldP spid="13" grpId="0" build="p"/>
      <p:bldP spid="14" grpId="0" build="p"/>
      <p:bldP spid="15" grpId="0" build="p"/>
      <p:bldP spid="1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Rozštěpení literatury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7984" y="5589240"/>
            <a:ext cx="864096" cy="50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1989</a:t>
            </a:r>
            <a:endParaRPr lang="cs-CZ" sz="2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71600" y="1916832"/>
            <a:ext cx="271144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proudy literatury: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1916832"/>
            <a:ext cx="33695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3</a:t>
            </a:r>
            <a:endParaRPr lang="cs-CZ" sz="2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2420888"/>
            <a:ext cx="2576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 smtClean="0"/>
              <a:t>oficiální literatura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2852936"/>
            <a:ext cx="31382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 smtClean="0"/>
              <a:t>samizdatová literatura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115616" y="3284984"/>
            <a:ext cx="24084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cs-CZ" sz="2400" dirty="0" smtClean="0"/>
              <a:t>exilová literatura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744214" y="4221088"/>
            <a:ext cx="339573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již v letech 1948 – 1949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755576" y="4664749"/>
            <a:ext cx="280179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především po roce</a:t>
            </a:r>
            <a:endParaRPr lang="cs-CZ" sz="26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91880" y="4664749"/>
            <a:ext cx="83067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1968</a:t>
            </a:r>
            <a:endParaRPr lang="cs-CZ" sz="2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55576" y="5157192"/>
            <a:ext cx="683507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každý z proudů měl své čtenáře a svou estetiku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55576" y="5600853"/>
            <a:ext cx="37811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rozštěpení trvalo do roku</a:t>
            </a:r>
            <a:endParaRPr lang="cs-CZ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9" grpId="0" build="p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  <p:bldP spid="18" grpId="0" build="p"/>
      <p:bldP spid="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Oficiální literatura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83768" y="1916832"/>
            <a:ext cx="12241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režimu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916832"/>
            <a:ext cx="184499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se svolením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2420888"/>
            <a:ext cx="34447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ve vysokých nákladech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55576" y="2864549"/>
            <a:ext cx="330507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knihy dostupné všem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3356992"/>
            <a:ext cx="352942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ne všechna díla kvalitní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Samizdatová literatura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1928445"/>
            <a:ext cx="12241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režimu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928445"/>
            <a:ext cx="213372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nevyhovovala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840580" y="1916832"/>
            <a:ext cx="483587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-</a:t>
            </a:r>
            <a:r>
              <a:rPr lang="en-US" sz="2600" dirty="0" smtClean="0"/>
              <a:t>&gt; </a:t>
            </a:r>
            <a:r>
              <a:rPr lang="cs-CZ" sz="2600" dirty="0" smtClean="0"/>
              <a:t>nemohla být vydávána knižně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348880"/>
            <a:ext cx="734481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šířena vlastními prostředky – texty strojopisně přepisovány a šířeny mezi čtenáře, počet opisů různý, šíření probíhalo tajně a s hrozbou trestu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3645024"/>
            <a:ext cx="668811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cílem zachování kontinuity literárního vývoje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755576" y="4048616"/>
            <a:ext cx="669674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autoři se mohli svobodně vyjadřovat, ale cesta ke čtenářům byla složitější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755576" y="4952781"/>
            <a:ext cx="482132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1950 – samizdatová edice Půlnoc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373216"/>
            <a:ext cx="748883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normalizace – samizdatová edice Petlice, Expedice, Kvart, Česká expedice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i="1" dirty="0" smtClean="0"/>
              <a:t>Exilová literatura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123728" y="1916832"/>
            <a:ext cx="183569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v zahraničí</a:t>
            </a:r>
            <a:endParaRPr lang="cs-CZ" sz="2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3968" y="2864549"/>
            <a:ext cx="17281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cenzurou,</a:t>
            </a:r>
            <a:endParaRPr lang="cs-CZ" sz="2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1916832"/>
            <a:ext cx="152144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vydávána</a:t>
            </a:r>
            <a:endParaRPr lang="cs-CZ" sz="2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2420888"/>
            <a:ext cx="7365542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psána autory, kteří nesměli publikovat ve své vlasti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755576" y="2864549"/>
            <a:ext cx="365548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autoři nebyli omezováni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55576" y="3212976"/>
            <a:ext cx="756083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měli lepší ekonomické podmínky než samizdat, ale byli bez většího kontaktu s českými čtenáři a vlastí, zato však v lepším kontaktu s evropským kulturním děním</a:t>
            </a:r>
            <a:endParaRPr lang="cs-CZ" sz="2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55576" y="4797152"/>
            <a:ext cx="395698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rozvoj zvláště po roce 1968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301208"/>
            <a:ext cx="698477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68 (Sixty – </a:t>
            </a:r>
            <a:r>
              <a:rPr lang="cs-CZ" sz="2600" dirty="0" err="1" smtClean="0"/>
              <a:t>Eight</a:t>
            </a:r>
            <a:r>
              <a:rPr lang="cs-CZ" sz="2600" dirty="0" smtClean="0"/>
              <a:t>) </a:t>
            </a:r>
            <a:r>
              <a:rPr lang="cs-CZ" sz="2600" dirty="0" err="1" smtClean="0"/>
              <a:t>Publishers</a:t>
            </a:r>
            <a:r>
              <a:rPr lang="cs-CZ" sz="2600" dirty="0" smtClean="0"/>
              <a:t> v Torontu – Zdena </a:t>
            </a:r>
            <a:r>
              <a:rPr lang="cs-CZ" sz="2600" dirty="0" err="1" smtClean="0"/>
              <a:t>Salivarová</a:t>
            </a:r>
            <a:r>
              <a:rPr lang="cs-CZ" sz="2600" dirty="0" smtClean="0"/>
              <a:t> a Josef </a:t>
            </a:r>
            <a:r>
              <a:rPr lang="cs-CZ" sz="2600" dirty="0" err="1" smtClean="0"/>
              <a:t>Škvorecký</a:t>
            </a:r>
            <a:endParaRPr lang="cs-CZ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  <p:bldP spid="8" grpId="0" build="p"/>
      <p:bldP spid="9" grpId="0" build="p"/>
      <p:bldP spid="10" grpId="0" build="p"/>
      <p:bldP spid="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CHALOUPKA, Otakar. </a:t>
            </a:r>
            <a:r>
              <a:rPr lang="cs-CZ" i="1" dirty="0" smtClean="0"/>
              <a:t>Slovník české literatury od počátků do současnosti</a:t>
            </a:r>
            <a:r>
              <a:rPr lang="cs-CZ" dirty="0" smtClean="0"/>
              <a:t>. Brno: </a:t>
            </a:r>
            <a:r>
              <a:rPr lang="cs-CZ" dirty="0" err="1" smtClean="0"/>
              <a:t>Kma</a:t>
            </a:r>
            <a:r>
              <a:rPr lang="cs-CZ" dirty="0" smtClean="0"/>
              <a:t>, 2007, ISBN 978-80-7309-463-8. </a:t>
            </a:r>
          </a:p>
          <a:p>
            <a:r>
              <a:rPr lang="cs-CZ" dirty="0" smtClean="0"/>
              <a:t>POLÁŠKOVÁ, Taťána; MILOTOVÁ, Dagmar; DVOŘÁKOVÁ, Zuzana. </a:t>
            </a:r>
            <a:r>
              <a:rPr lang="cs-CZ" i="1" dirty="0" smtClean="0"/>
              <a:t>Literatura - přehled středoškolského učiva</a:t>
            </a:r>
            <a:r>
              <a:rPr lang="cs-CZ" dirty="0" smtClean="0"/>
              <a:t>. Třebíč: Petra </a:t>
            </a:r>
            <a:r>
              <a:rPr lang="cs-CZ" dirty="0" err="1" smtClean="0"/>
              <a:t>Velanová</a:t>
            </a:r>
            <a:r>
              <a:rPr lang="cs-CZ" dirty="0" smtClean="0"/>
              <a:t>, 2006. Maturita. ISBN 80-902571-6-X</a:t>
            </a:r>
            <a:r>
              <a:rPr lang="cs-CZ" smtClean="0"/>
              <a:t>. </a:t>
            </a:r>
            <a:endParaRPr lang="cs-CZ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/>
              <a:t>Pokud není uvedeno jinak, použitý materiál je </a:t>
            </a:r>
            <a:r>
              <a:rPr lang="cs-CZ" dirty="0" smtClean="0"/>
              <a:t>             z </a:t>
            </a:r>
            <a:r>
              <a:rPr lang="cs-CZ" dirty="0"/>
              <a:t>vlastních zdrojů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1530</TotalTime>
  <Words>561</Words>
  <Application>Microsoft Office PowerPoint</Application>
  <PresentationFormat>Předvádění na obrazovce (4:3)</PresentationFormat>
  <Paragraphs>171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6" baseType="lpstr">
      <vt:lpstr>Calibri</vt:lpstr>
      <vt:lpstr>Constantia</vt:lpstr>
      <vt:lpstr>Times New Roman</vt:lpstr>
      <vt:lpstr>Wingdings 2</vt:lpstr>
      <vt:lpstr>Tok</vt:lpstr>
      <vt:lpstr>Prezentace aplikace PowerPoint</vt:lpstr>
      <vt:lpstr>Důležité pojmy</vt:lpstr>
      <vt:lpstr>Socialistický realismus</vt:lpstr>
      <vt:lpstr>Socialistický realismus - nejdůležitější znaky</vt:lpstr>
      <vt:lpstr>Socialistický realismus –  téma, hrdina</vt:lpstr>
      <vt:lpstr>Socialistický realismus  v české literatuře</vt:lpstr>
      <vt:lpstr>Rozštěpení literatury</vt:lpstr>
      <vt:lpstr>Oficiální literatura</vt:lpstr>
      <vt:lpstr>Samizdatová literatura</vt:lpstr>
      <vt:lpstr>Exilová literatura</vt:lpstr>
      <vt:lpstr>Zdroje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literatura  2. poloviny 20. století</dc:title>
  <cp:lastModifiedBy>Kristina Eppichová</cp:lastModifiedBy>
  <cp:revision>31</cp:revision>
  <dcterms:modified xsi:type="dcterms:W3CDTF">2013-03-29T16:08:18Z</dcterms:modified>
</cp:coreProperties>
</file>